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handoutMasterIdLst>
    <p:handoutMasterId r:id="rId37"/>
  </p:handoutMasterIdLst>
  <p:sldIdLst>
    <p:sldId id="257" r:id="rId2"/>
    <p:sldId id="324" r:id="rId3"/>
    <p:sldId id="258" r:id="rId4"/>
    <p:sldId id="259" r:id="rId5"/>
    <p:sldId id="297" r:id="rId6"/>
    <p:sldId id="260" r:id="rId7"/>
    <p:sldId id="336" r:id="rId8"/>
    <p:sldId id="294" r:id="rId9"/>
    <p:sldId id="262" r:id="rId10"/>
    <p:sldId id="265" r:id="rId11"/>
    <p:sldId id="337" r:id="rId12"/>
    <p:sldId id="266" r:id="rId13"/>
    <p:sldId id="268" r:id="rId14"/>
    <p:sldId id="338" r:id="rId15"/>
    <p:sldId id="271" r:id="rId16"/>
    <p:sldId id="339" r:id="rId17"/>
    <p:sldId id="340" r:id="rId18"/>
    <p:sldId id="270" r:id="rId19"/>
    <p:sldId id="313" r:id="rId20"/>
    <p:sldId id="314" r:id="rId21"/>
    <p:sldId id="326" r:id="rId22"/>
    <p:sldId id="275" r:id="rId23"/>
    <p:sldId id="276" r:id="rId24"/>
    <p:sldId id="342" r:id="rId25"/>
    <p:sldId id="345" r:id="rId26"/>
    <p:sldId id="343" r:id="rId27"/>
    <p:sldId id="277" r:id="rId28"/>
    <p:sldId id="304" r:id="rId29"/>
    <p:sldId id="325" r:id="rId30"/>
    <p:sldId id="346" r:id="rId31"/>
    <p:sldId id="285" r:id="rId32"/>
    <p:sldId id="290" r:id="rId33"/>
    <p:sldId id="291" r:id="rId34"/>
    <p:sldId id="292" r:id="rId35"/>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681" autoAdjust="0"/>
    <p:restoredTop sz="63170" autoAdjust="0"/>
  </p:normalViewPr>
  <p:slideViewPr>
    <p:cSldViewPr>
      <p:cViewPr varScale="1">
        <p:scale>
          <a:sx n="68" d="100"/>
          <a:sy n="68" d="100"/>
        </p:scale>
        <p:origin x="-1110"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570"/>
    </p:cViewPr>
  </p:sorterViewPr>
  <p:notesViewPr>
    <p:cSldViewPr>
      <p:cViewPr>
        <p:scale>
          <a:sx n="100" d="100"/>
          <a:sy n="100" d="100"/>
        </p:scale>
        <p:origin x="-1584" y="942"/>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48400" y="8504238"/>
            <a:ext cx="531813" cy="461962"/>
          </a:xfrm>
          <a:prstGeom prst="rect">
            <a:avLst/>
          </a:prstGeom>
        </p:spPr>
        <p:txBody>
          <a:bodyPr vert="horz" lIns="91430" tIns="45715" rIns="91430" bIns="45715" rtlCol="0" anchor="b"/>
          <a:lstStyle>
            <a:lvl1pPr algn="ctr">
              <a:defRPr sz="1000">
                <a:latin typeface="Arial" pitchFamily="34" charset="0"/>
              </a:defRPr>
            </a:lvl1pPr>
          </a:lstStyle>
          <a:p>
            <a:pPr>
              <a:defRPr/>
            </a:pPr>
            <a:fld id="{66E546EC-4766-4269-B47D-48DEF5B38EBD}" type="slidenum">
              <a:rPr lang="en-US"/>
              <a:pPr>
                <a:defRPr/>
              </a:pPr>
              <a:t>‹#›</a:t>
            </a:fld>
            <a:endParaRPr lang="en-US" dirty="0"/>
          </a:p>
        </p:txBody>
      </p:sp>
      <p:sp>
        <p:nvSpPr>
          <p:cNvPr id="2" name="Footer Placeholder 1"/>
          <p:cNvSpPr>
            <a:spLocks noGrp="1"/>
          </p:cNvSpPr>
          <p:nvPr>
            <p:ph type="ftr" sz="quarter" idx="2"/>
          </p:nvPr>
        </p:nvSpPr>
        <p:spPr>
          <a:xfrm>
            <a:off x="533400" y="8732838"/>
            <a:ext cx="5943600" cy="425450"/>
          </a:xfrm>
          <a:prstGeom prst="rect">
            <a:avLst/>
          </a:prstGeom>
        </p:spPr>
        <p:txBody>
          <a:bodyPr vert="horz" lIns="91440" tIns="45720" rIns="91440" bIns="45720" rtlCol="0" anchor="b"/>
          <a:lstStyle>
            <a:lvl1pPr algn="ctr">
              <a:defRPr sz="900"/>
            </a:lvl1pPr>
          </a:lstStyle>
          <a:p>
            <a:pPr>
              <a:defRPr/>
            </a:pPr>
            <a:r>
              <a:rPr lang="en-US"/>
              <a:t>© 2013 Texas Education Agency /</a:t>
            </a:r>
            <a:r>
              <a:rPr lang="en-US" smtClean="0"/>
              <a:t> The University </a:t>
            </a:r>
            <a:r>
              <a:rPr lang="en-US"/>
              <a:t>of Texas System</a:t>
            </a:r>
          </a:p>
          <a:p>
            <a:pPr>
              <a:defRPr/>
            </a:pPr>
            <a:endParaRPr lang="en-US"/>
          </a:p>
        </p:txBody>
      </p:sp>
      <p:sp>
        <p:nvSpPr>
          <p:cNvPr id="7" name="Footer Placeholder 1"/>
          <p:cNvSpPr txBox="1">
            <a:spLocks/>
          </p:cNvSpPr>
          <p:nvPr/>
        </p:nvSpPr>
        <p:spPr>
          <a:xfrm>
            <a:off x="838200" y="9024938"/>
            <a:ext cx="51816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9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30" tIns="45715" rIns="91430" bIns="45715" rtlCol="0" anchor="ctr"/>
          <a:lstStyle/>
          <a:p>
            <a:pPr lvl="0"/>
            <a:endParaRPr lang="en-US" noProof="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30" tIns="45715" rIns="91430" bIns="457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Slide Number Placeholder 6"/>
          <p:cNvSpPr>
            <a:spLocks noGrp="1"/>
          </p:cNvSpPr>
          <p:nvPr>
            <p:ph type="sldNum" sz="quarter" idx="5"/>
          </p:nvPr>
        </p:nvSpPr>
        <p:spPr>
          <a:xfrm>
            <a:off x="6248400" y="8656638"/>
            <a:ext cx="381000" cy="385762"/>
          </a:xfrm>
          <a:prstGeom prst="rect">
            <a:avLst/>
          </a:prstGeom>
        </p:spPr>
        <p:txBody>
          <a:bodyPr vert="horz" lIns="91430" tIns="45715" rIns="91430" bIns="45715" rtlCol="0" anchor="b"/>
          <a:lstStyle>
            <a:lvl1pPr algn="r" fontAlgn="auto">
              <a:spcBef>
                <a:spcPts val="0"/>
              </a:spcBef>
              <a:spcAft>
                <a:spcPts val="0"/>
              </a:spcAft>
              <a:defRPr sz="1100">
                <a:latin typeface="+mn-lt"/>
              </a:defRPr>
            </a:lvl1pPr>
          </a:lstStyle>
          <a:p>
            <a:pPr>
              <a:defRPr/>
            </a:pPr>
            <a:fld id="{212F5BE2-EF2C-40A6-940A-6E75FC04B425}" type="slidenum">
              <a:rPr lang="en-US"/>
              <a:pPr>
                <a:defRPr/>
              </a:pPr>
              <a:t>‹#›</a:t>
            </a:fld>
            <a:endParaRPr lang="en-US" dirty="0"/>
          </a:p>
        </p:txBody>
      </p:sp>
      <p:sp>
        <p:nvSpPr>
          <p:cNvPr id="8" name="Footer Placeholder 1"/>
          <p:cNvSpPr txBox="1">
            <a:spLocks/>
          </p:cNvSpPr>
          <p:nvPr/>
        </p:nvSpPr>
        <p:spPr>
          <a:xfrm>
            <a:off x="1828800" y="6477000"/>
            <a:ext cx="51816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900" dirty="0"/>
          </a:p>
        </p:txBody>
      </p:sp>
      <p:sp>
        <p:nvSpPr>
          <p:cNvPr id="11" name="Date Placeholder 10"/>
          <p:cNvSpPr>
            <a:spLocks noGrp="1"/>
          </p:cNvSpPr>
          <p:nvPr>
            <p:ph type="dt" idx="1"/>
          </p:nvPr>
        </p:nvSpPr>
        <p:spPr>
          <a:xfrm>
            <a:off x="3970338" y="41275"/>
            <a:ext cx="2963862" cy="461963"/>
          </a:xfrm>
          <a:prstGeom prst="rect">
            <a:avLst/>
          </a:prstGeom>
        </p:spPr>
        <p:txBody>
          <a:bodyPr vert="horz" lIns="91440" tIns="45720" rIns="91440" bIns="45720" rtlCol="0"/>
          <a:lstStyle>
            <a:lvl1pPr algn="r">
              <a:defRPr sz="1200"/>
            </a:lvl1pPr>
          </a:lstStyle>
          <a:p>
            <a:pPr>
              <a:defRPr/>
            </a:pPr>
            <a:r>
              <a:rPr lang="en-US"/>
              <a:t>Listening Comprehension</a:t>
            </a:r>
          </a:p>
          <a:p>
            <a:pPr>
              <a:defRPr/>
            </a:pPr>
            <a:r>
              <a:rPr lang="en-US"/>
              <a:t>Prekindergarten – Grade 2</a:t>
            </a:r>
          </a:p>
        </p:txBody>
      </p:sp>
      <p:sp>
        <p:nvSpPr>
          <p:cNvPr id="12" name="Footer Placeholder 11"/>
          <p:cNvSpPr>
            <a:spLocks noGrp="1"/>
          </p:cNvSpPr>
          <p:nvPr>
            <p:ph type="ftr" sz="quarter" idx="4"/>
          </p:nvPr>
        </p:nvSpPr>
        <p:spPr>
          <a:xfrm>
            <a:off x="762000" y="8732838"/>
            <a:ext cx="5486400" cy="461962"/>
          </a:xfrm>
          <a:prstGeom prst="rect">
            <a:avLst/>
          </a:prstGeom>
        </p:spPr>
        <p:txBody>
          <a:bodyPr vert="horz" lIns="91440" tIns="45720" rIns="91440" bIns="45720" rtlCol="0" anchor="b"/>
          <a:lstStyle>
            <a:lvl1pPr algn="ctr">
              <a:defRPr sz="900"/>
            </a:lvl1pPr>
          </a:lstStyle>
          <a:p>
            <a:pPr>
              <a:defRPr/>
            </a:pPr>
            <a:r>
              <a:rPr lang="en-US"/>
              <a:t>© 2013 Texas Education Agency / The University of Texas System</a:t>
            </a:r>
          </a:p>
          <a:p>
            <a:pPr>
              <a:defRPr/>
            </a:pPr>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A4F74F-AEC2-41B5-88A3-40F933BF0A91}" type="slidenum">
              <a:rPr lang="en-US" smtClean="0">
                <a:solidFill>
                  <a:srgbClr val="000000"/>
                </a:solidFill>
                <a:latin typeface="Arial" charset="0"/>
              </a:rPr>
              <a:pPr fontAlgn="base">
                <a:spcBef>
                  <a:spcPct val="0"/>
                </a:spcBef>
                <a:spcAft>
                  <a:spcPct val="0"/>
                </a:spcAft>
              </a:pPr>
              <a:t>1</a:t>
            </a:fld>
            <a:endParaRPr lang="en-US" smtClean="0">
              <a:solidFill>
                <a:srgbClr val="000000"/>
              </a:solidFill>
              <a:latin typeface="Arial" charset="0"/>
            </a:endParaRPr>
          </a:p>
        </p:txBody>
      </p:sp>
      <p:sp>
        <p:nvSpPr>
          <p:cNvPr id="39939" name="Rectangle 2"/>
          <p:cNvSpPr>
            <a:spLocks noGrp="1" noRot="1" noChangeAspect="1" noChangeArrowheads="1" noTextEdit="1"/>
          </p:cNvSpPr>
          <p:nvPr>
            <p:ph type="sldImg"/>
          </p:nvPr>
        </p:nvSpPr>
        <p:spPr bwMode="auto">
          <a:xfrm>
            <a:off x="1304925" y="681038"/>
            <a:ext cx="4333875" cy="3251200"/>
          </a:xfrm>
          <a:noFill/>
          <a:ln>
            <a:solidFill>
              <a:srgbClr val="000000"/>
            </a:solidFill>
            <a:miter lim="800000"/>
            <a:headEnd/>
            <a:tailEnd/>
          </a:ln>
        </p:spPr>
      </p:sp>
      <p:sp>
        <p:nvSpPr>
          <p:cNvPr id="39940" name="Rectangle 3"/>
          <p:cNvSpPr>
            <a:spLocks noGrp="1" noChangeArrowheads="1"/>
          </p:cNvSpPr>
          <p:nvPr>
            <p:ph type="body" idx="1"/>
          </p:nvPr>
        </p:nvSpPr>
        <p:spPr bwMode="auto">
          <a:xfrm>
            <a:off x="701675" y="4084638"/>
            <a:ext cx="5607050" cy="4773612"/>
          </a:xfrm>
          <a:noFill/>
        </p:spPr>
        <p:txBody>
          <a:bodyPr wrap="square" numCol="1" anchor="t" anchorCtr="0" compatLnSpc="1">
            <a:prstTxWarp prst="textNoShape">
              <a:avLst/>
            </a:prstTxWarp>
          </a:bodyPr>
          <a:lstStyle/>
          <a:p>
            <a:r>
              <a:rPr lang="en-US" b="1" smtClean="0"/>
              <a:t>Introduce yourself and welcome participants.</a:t>
            </a:r>
            <a:endParaRPr lang="en-US" smtClean="0"/>
          </a:p>
          <a:p>
            <a:r>
              <a:rPr lang="en-US" b="1" smtClean="0"/>
              <a:t> </a:t>
            </a:r>
            <a:endParaRPr lang="en-US" smtClean="0"/>
          </a:p>
          <a:p>
            <a:r>
              <a:rPr lang="en-US" b="1" smtClean="0"/>
              <a:t>Say:  </a:t>
            </a:r>
            <a:r>
              <a:rPr lang="en-US" smtClean="0"/>
              <a:t>Let’s begin by reviewing the materials you need for this training.</a:t>
            </a:r>
          </a:p>
          <a:p>
            <a:r>
              <a:rPr lang="en-US" b="1" smtClean="0"/>
              <a:t>(Hold items up as you talk.) </a:t>
            </a:r>
            <a:endParaRPr lang="en-US" smtClean="0"/>
          </a:p>
          <a:p>
            <a:r>
              <a:rPr lang="en-US" b="1" smtClean="0"/>
              <a:t> </a:t>
            </a:r>
            <a:endParaRPr lang="en-US" smtClean="0"/>
          </a:p>
          <a:p>
            <a:r>
              <a:rPr lang="en-US" b="1" smtClean="0"/>
              <a:t>Say: </a:t>
            </a:r>
            <a:r>
              <a:rPr lang="en-US" smtClean="0"/>
              <a:t>You have 2 sets of handouts. You should have 1 set that says PowerPoint Presentation, and one that says Additional Handouts. </a:t>
            </a:r>
          </a:p>
          <a:p>
            <a:r>
              <a:rPr lang="en-US" smtClean="0"/>
              <a:t> </a:t>
            </a:r>
          </a:p>
          <a:p>
            <a:r>
              <a:rPr lang="en-US" smtClean="0"/>
              <a:t>We’ve also provided you with a pink Big Ideas Card and a blue lesson planning card. </a:t>
            </a:r>
          </a:p>
          <a:p>
            <a:r>
              <a:rPr lang="en-US" smtClean="0"/>
              <a:t> </a:t>
            </a:r>
          </a:p>
          <a:p>
            <a:r>
              <a:rPr lang="en-US" smtClean="0"/>
              <a:t>Now that we have all of our materials ready, let’s begin our session.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C614CF-0F66-4D91-A8BB-069FF7774488}" type="slidenum">
              <a:rPr lang="en-US" smtClean="0">
                <a:solidFill>
                  <a:srgbClr val="000000"/>
                </a:solidFill>
                <a:latin typeface="Arial" charset="0"/>
              </a:rPr>
              <a:pPr fontAlgn="base">
                <a:spcBef>
                  <a:spcPct val="0"/>
                </a:spcBef>
                <a:spcAft>
                  <a:spcPct val="0"/>
                </a:spcAft>
              </a:pPr>
              <a:t>10</a:t>
            </a:fld>
            <a:endParaRPr lang="en-US" smtClean="0">
              <a:solidFill>
                <a:srgbClr val="000000"/>
              </a:solidFill>
              <a:latin typeface="Arial" charset="0"/>
            </a:endParaRPr>
          </a:p>
        </p:txBody>
      </p:sp>
      <p:sp>
        <p:nvSpPr>
          <p:cNvPr id="49155" name="Rectangle 2"/>
          <p:cNvSpPr>
            <a:spLocks noGrp="1" noRot="1" noChangeAspect="1" noChangeArrowheads="1" noTextEdit="1"/>
          </p:cNvSpPr>
          <p:nvPr>
            <p:ph type="sldImg"/>
          </p:nvPr>
        </p:nvSpPr>
        <p:spPr bwMode="auto">
          <a:xfrm>
            <a:off x="1482725" y="606425"/>
            <a:ext cx="3927475" cy="2944813"/>
          </a:xfrm>
          <a:noFill/>
          <a:ln>
            <a:solidFill>
              <a:srgbClr val="000000"/>
            </a:solidFill>
            <a:miter lim="800000"/>
            <a:headEnd/>
            <a:tailEnd/>
          </a:ln>
        </p:spPr>
      </p:sp>
      <p:sp>
        <p:nvSpPr>
          <p:cNvPr id="49156" name="Rectangle 3"/>
          <p:cNvSpPr>
            <a:spLocks noGrp="1" noChangeArrowheads="1"/>
          </p:cNvSpPr>
          <p:nvPr>
            <p:ph type="body" idx="1"/>
          </p:nvPr>
        </p:nvSpPr>
        <p:spPr bwMode="auto">
          <a:xfrm>
            <a:off x="701675" y="3779838"/>
            <a:ext cx="5607050" cy="4764087"/>
          </a:xfrm>
          <a:noFill/>
        </p:spPr>
        <p:txBody>
          <a:bodyPr wrap="square" numCol="1" anchor="t" anchorCtr="0" compatLnSpc="1">
            <a:prstTxWarp prst="textNoShape">
              <a:avLst/>
            </a:prstTxWarp>
          </a:bodyPr>
          <a:lstStyle/>
          <a:p>
            <a:r>
              <a:rPr lang="en-US" b="1" smtClean="0"/>
              <a:t>Say: </a:t>
            </a:r>
            <a:r>
              <a:rPr lang="en-US" smtClean="0"/>
              <a:t>Now I’m going to ask you to put yourself into the role of a student. For us to understand how we need to teach students, it may be helpful to think about how we, ourselves, learn, and process information. As teachers, we need to be metacognitive—aware of our own thinking and what keeps us engaged in listening to a story and comprehending well.</a:t>
            </a:r>
          </a:p>
          <a:p>
            <a:endParaRPr lang="en-US" smtClean="0"/>
          </a:p>
          <a:p>
            <a:r>
              <a:rPr lang="en-US" smtClean="0"/>
              <a:t>To reinforce this idea, I am going to read you a story.  Your job will be to think about all that goes through your mind and what makes this read-aloud effective. For example, what keeps you interested and engaged?  What do I do to help you to understand the story better? If you like, you may jot down these ideas on a sticky note.</a:t>
            </a:r>
          </a:p>
          <a:p>
            <a:endParaRPr lang="en-US" smtClean="0"/>
          </a:p>
          <a:p>
            <a:r>
              <a:rPr lang="en-US" b="1" smtClean="0"/>
              <a:t> </a:t>
            </a:r>
            <a:endParaRPr lang="en-US" smtClean="0"/>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444625" y="692150"/>
            <a:ext cx="4117975" cy="3087688"/>
          </a:xfrm>
          <a:noFill/>
          <a:ln>
            <a:solidFill>
              <a:srgbClr val="000000"/>
            </a:solidFill>
            <a:miter lim="800000"/>
            <a:headEnd/>
            <a:tailEnd/>
          </a:ln>
        </p:spPr>
      </p:sp>
      <p:sp>
        <p:nvSpPr>
          <p:cNvPr id="50179" name="Notes Placeholder 2"/>
          <p:cNvSpPr>
            <a:spLocks noGrp="1"/>
          </p:cNvSpPr>
          <p:nvPr>
            <p:ph type="body" idx="1"/>
          </p:nvPr>
        </p:nvSpPr>
        <p:spPr bwMode="auto">
          <a:xfrm>
            <a:off x="701675" y="4008438"/>
            <a:ext cx="5607050" cy="4535487"/>
          </a:xfrm>
          <a:noFill/>
        </p:spPr>
        <p:txBody>
          <a:bodyPr wrap="square" numCol="1" anchor="t" anchorCtr="0" compatLnSpc="1">
            <a:prstTxWarp prst="textNoShape">
              <a:avLst/>
            </a:prstTxWarp>
          </a:bodyPr>
          <a:lstStyle/>
          <a:p>
            <a:r>
              <a:rPr lang="en-US" b="1" smtClean="0"/>
              <a:t>Demonstration read-aloud: </a:t>
            </a:r>
            <a:r>
              <a:rPr lang="en-US" b="1" i="1" smtClean="0"/>
              <a:t>The Golden Bird of Freedom. </a:t>
            </a:r>
            <a:r>
              <a:rPr lang="en-US" b="1" smtClean="0"/>
              <a:t>You will need a copy of the story to read from.  It is important to practice reading this story aloud prior to the demonstration.</a:t>
            </a:r>
          </a:p>
          <a:p>
            <a:endParaRPr lang="en-US" smtClean="0"/>
          </a:p>
          <a:p>
            <a:r>
              <a:rPr lang="en-US" b="1" smtClean="0"/>
              <a:t>Say: </a:t>
            </a:r>
            <a:r>
              <a:rPr lang="en-US" smtClean="0"/>
              <a:t>Today, boys and girls, I am going to read you a story called </a:t>
            </a:r>
            <a:r>
              <a:rPr lang="en-US" i="1" smtClean="0"/>
              <a:t>The</a:t>
            </a:r>
            <a:r>
              <a:rPr lang="en-US" smtClean="0"/>
              <a:t> </a:t>
            </a:r>
            <a:r>
              <a:rPr lang="en-US" i="1" smtClean="0"/>
              <a:t>Golden Bird of Freedom</a:t>
            </a:r>
            <a:r>
              <a:rPr lang="en-US" smtClean="0"/>
              <a:t>. </a:t>
            </a:r>
          </a:p>
          <a:p>
            <a:r>
              <a:rPr lang="en-US" smtClean="0"/>
              <a:t>While you are listening to the story, I want you to think about this question: “</a:t>
            </a:r>
            <a:r>
              <a:rPr lang="en-US" i="1" smtClean="0"/>
              <a:t>What happens to the Golden Bird?”  </a:t>
            </a:r>
            <a:r>
              <a:rPr lang="en-US" smtClean="0"/>
              <a:t>So remember, as you listen to the story think about what happens to the Golden Bird.</a:t>
            </a:r>
          </a:p>
          <a:p>
            <a:endParaRPr lang="en-US" b="1" smtClean="0"/>
          </a:p>
          <a:p>
            <a:r>
              <a:rPr lang="en-US" b="1" smtClean="0"/>
              <a:t>Move to Presenter mode and say: </a:t>
            </a:r>
            <a:r>
              <a:rPr lang="en-US" smtClean="0"/>
              <a:t>Since you are not really my students, your CPQ is to think about what are the various aspects of an effective read-aloud? Now, back in teacher mode as I model what would happen in my classroom.</a:t>
            </a:r>
          </a:p>
          <a:p>
            <a:endParaRPr lang="en-US" smtClean="0"/>
          </a:p>
          <a:p>
            <a:r>
              <a:rPr lang="en-US" b="1" smtClean="0"/>
              <a:t>Follow the script in the story handout.</a:t>
            </a:r>
          </a:p>
          <a:p>
            <a:endParaRPr lang="en-US" smtClean="0"/>
          </a:p>
        </p:txBody>
      </p:sp>
      <p:sp>
        <p:nvSpPr>
          <p:cNvPr id="4" name="Slide Number Placeholder 3"/>
          <p:cNvSpPr>
            <a:spLocks noGrp="1"/>
          </p:cNvSpPr>
          <p:nvPr>
            <p:ph type="sldNum" sz="quarter" idx="5"/>
          </p:nvPr>
        </p:nvSpPr>
        <p:spPr/>
        <p:txBody>
          <a:bodyPr/>
          <a:lstStyle/>
          <a:p>
            <a:pPr>
              <a:defRPr/>
            </a:pPr>
            <a:fld id="{BEE62ECF-6227-4B2A-8999-8C36056ED8F6}" type="slidenum">
              <a:rPr lang="en-US"/>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B725C9-D1A1-4B26-914C-5403E5AA83C5}" type="slidenum">
              <a:rPr lang="en-US" smtClean="0">
                <a:solidFill>
                  <a:srgbClr val="000000"/>
                </a:solidFill>
                <a:latin typeface="Arial" charset="0"/>
              </a:rPr>
              <a:pPr fontAlgn="base">
                <a:spcBef>
                  <a:spcPct val="0"/>
                </a:spcBef>
                <a:spcAft>
                  <a:spcPct val="0"/>
                </a:spcAft>
              </a:pPr>
              <a:t>12</a:t>
            </a:fld>
            <a:endParaRPr lang="en-US" smtClean="0">
              <a:solidFill>
                <a:srgbClr val="000000"/>
              </a:solidFill>
              <a:latin typeface="Arial" charset="0"/>
            </a:endParaRPr>
          </a:p>
        </p:txBody>
      </p:sp>
      <p:sp>
        <p:nvSpPr>
          <p:cNvPr id="51203" name="Rectangle 2"/>
          <p:cNvSpPr>
            <a:spLocks noGrp="1" noRot="1" noChangeAspect="1" noChangeArrowheads="1" noTextEdit="1"/>
          </p:cNvSpPr>
          <p:nvPr>
            <p:ph type="sldImg"/>
          </p:nvPr>
        </p:nvSpPr>
        <p:spPr bwMode="auto">
          <a:xfrm>
            <a:off x="1766888" y="606425"/>
            <a:ext cx="3595687" cy="2697163"/>
          </a:xfrm>
          <a:noFill/>
          <a:ln>
            <a:solidFill>
              <a:srgbClr val="000000"/>
            </a:solidFill>
            <a:miter lim="800000"/>
            <a:headEnd/>
            <a:tailEnd/>
          </a:ln>
        </p:spPr>
      </p:sp>
      <p:sp>
        <p:nvSpPr>
          <p:cNvPr id="54276" name="Rectangle 3"/>
          <p:cNvSpPr>
            <a:spLocks noGrp="1" noChangeArrowheads="1"/>
          </p:cNvSpPr>
          <p:nvPr>
            <p:ph type="body" idx="1"/>
          </p:nvPr>
        </p:nvSpPr>
        <p:spPr bwMode="auto">
          <a:xfrm>
            <a:off x="701675" y="3482975"/>
            <a:ext cx="5607050" cy="50609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a:defRPr/>
            </a:pPr>
            <a:r>
              <a:rPr lang="en-US" b="1" dirty="0" smtClean="0"/>
              <a:t>Presenter Mode Say: </a:t>
            </a:r>
            <a:r>
              <a:rPr lang="en-US" dirty="0" smtClean="0"/>
              <a:t>I would post this question so that all of my students could see it. This  is a good question as it will focus student attention throughout the story, and because many things happen to the Golden Bird.</a:t>
            </a:r>
            <a:r>
              <a:rPr lang="en-US" i="1" dirty="0" smtClean="0"/>
              <a:t> </a:t>
            </a:r>
            <a:r>
              <a:rPr lang="en-US" dirty="0" smtClean="0"/>
              <a:t>This question will help facilitate recall of the stories events and will aid in retelling, an important comprehension aspects we want our students to learn.</a:t>
            </a:r>
          </a:p>
          <a:p>
            <a:pPr>
              <a:defRPr/>
            </a:pPr>
            <a:endParaRPr lang="en-US" sz="500" b="1" dirty="0" smtClean="0"/>
          </a:p>
          <a:p>
            <a:pPr>
              <a:defRPr/>
            </a:pPr>
            <a:r>
              <a:rPr lang="en-US" b="1" dirty="0" smtClean="0"/>
              <a:t>Say: </a:t>
            </a:r>
            <a:r>
              <a:rPr lang="en-US" dirty="0" smtClean="0"/>
              <a:t>What did you notice from my demonstration? What are the various aspects of an effective read-aloud?</a:t>
            </a:r>
          </a:p>
          <a:p>
            <a:pPr>
              <a:defRPr/>
            </a:pPr>
            <a:endParaRPr lang="en-US" sz="500" dirty="0" smtClean="0"/>
          </a:p>
          <a:p>
            <a:pPr>
              <a:defRPr/>
            </a:pPr>
            <a:r>
              <a:rPr lang="en-US" b="1" dirty="0" smtClean="0"/>
              <a:t>Model the hand signals for Think-Turn-Talk. Provide 1 – 2 minutes Think-Turn-Talk time. </a:t>
            </a:r>
          </a:p>
          <a:p>
            <a:pPr>
              <a:defRPr/>
            </a:pPr>
            <a:endParaRPr lang="en-US" sz="500" dirty="0" smtClean="0"/>
          </a:p>
          <a:p>
            <a:pPr>
              <a:defRPr/>
            </a:pPr>
            <a:r>
              <a:rPr lang="en-US" b="1" dirty="0" smtClean="0"/>
              <a:t>Share out whole group. Use popsicle sticks to solicit answers from the participants. Reinforce, prompt, and probe to encourage the group to share a variety of responses. (2 – 3 min.)</a:t>
            </a:r>
          </a:p>
          <a:p>
            <a:pPr>
              <a:defRPr/>
            </a:pPr>
            <a:endParaRPr lang="en-US" sz="500" dirty="0" smtClean="0"/>
          </a:p>
          <a:p>
            <a:pPr>
              <a:defRPr/>
            </a:pPr>
            <a:r>
              <a:rPr lang="en-US" b="1" i="1" dirty="0" smtClean="0"/>
              <a:t>Note to Presenter:</a:t>
            </a:r>
          </a:p>
          <a:p>
            <a:pPr>
              <a:defRPr/>
            </a:pPr>
            <a:endParaRPr lang="en-US" sz="500" b="1" i="1" dirty="0" smtClean="0"/>
          </a:p>
          <a:p>
            <a:pPr>
              <a:defRPr/>
            </a:pPr>
            <a:r>
              <a:rPr lang="en-US" b="1" dirty="0" smtClean="0"/>
              <a:t>Participants might identify the following.</a:t>
            </a:r>
          </a:p>
          <a:p>
            <a:pPr>
              <a:defRPr/>
            </a:pPr>
            <a:endParaRPr lang="en-US" sz="500" b="1" dirty="0" smtClean="0"/>
          </a:p>
          <a:p>
            <a:pPr>
              <a:defRPr/>
            </a:pPr>
            <a:r>
              <a:rPr lang="en-US" b="1" dirty="0" smtClean="0"/>
              <a:t>The demonstration included: a participatory response, a CPQ,  Think-Turn-Talk, a teacher think-aloud of using reading strategies, use of expressive voice, vocabulary definitions woven into the story reading, the selection of an appropriate story,  use of facial expressions and hand gestures, being well-planned, etc.</a:t>
            </a:r>
          </a:p>
          <a:p>
            <a:pPr>
              <a:defRPr/>
            </a:pPr>
            <a:endParaRPr lang="en-US" sz="500" b="1" dirty="0" smtClean="0"/>
          </a:p>
          <a:p>
            <a:pPr>
              <a:defRPr/>
            </a:pPr>
            <a:r>
              <a:rPr lang="en-US" b="1" dirty="0" smtClean="0"/>
              <a:t>When a participant identifies one of the listed aspects, reinforce their answer by explaining why that aspect is important to include in an effective read-aloud.  For example, when a participant suggests that the story was told enthusiastically (</a:t>
            </a:r>
            <a:r>
              <a:rPr lang="en-US" b="1" dirty="0" err="1" smtClean="0"/>
              <a:t>prosodically</a:t>
            </a:r>
            <a:r>
              <a:rPr lang="en-US" b="1" dirty="0" smtClean="0"/>
              <a:t>), take the opportunity to reinforce that, when reading stories to children, we should read with a voice that makes them interesting and easy to listen to. </a:t>
            </a:r>
          </a:p>
          <a:p>
            <a:pPr>
              <a:defRPr/>
            </a:pPr>
            <a:endParaRPr lang="en-US" i="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2867A9-7EFD-405F-BF46-5E2615F865C7}" type="slidenum">
              <a:rPr lang="en-US" smtClean="0">
                <a:solidFill>
                  <a:srgbClr val="000000"/>
                </a:solidFill>
                <a:latin typeface="Arial" charset="0"/>
              </a:rPr>
              <a:pPr fontAlgn="base">
                <a:spcBef>
                  <a:spcPct val="0"/>
                </a:spcBef>
                <a:spcAft>
                  <a:spcPct val="0"/>
                </a:spcAft>
              </a:pPr>
              <a:t>13</a:t>
            </a:fld>
            <a:endParaRPr lang="en-US" smtClean="0">
              <a:solidFill>
                <a:srgbClr val="000000"/>
              </a:solidFill>
              <a:latin typeface="Arial"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Say: </a:t>
            </a:r>
            <a:r>
              <a:rPr lang="en-US" smtClean="0"/>
              <a:t>Now that we’ve experienced an effective read-aloud, let’s think about what we need to do to ensure that a quality listening comprehension program is implemented in our classrooms.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Read slide.</a:t>
            </a:r>
          </a:p>
        </p:txBody>
      </p:sp>
      <p:sp>
        <p:nvSpPr>
          <p:cNvPr id="4" name="Slide Number Placeholder 3"/>
          <p:cNvSpPr>
            <a:spLocks noGrp="1"/>
          </p:cNvSpPr>
          <p:nvPr>
            <p:ph type="sldNum" sz="quarter" idx="5"/>
          </p:nvPr>
        </p:nvSpPr>
        <p:spPr/>
        <p:txBody>
          <a:bodyPr/>
          <a:lstStyle/>
          <a:p>
            <a:pPr>
              <a:defRPr/>
            </a:pPr>
            <a:fld id="{0514899C-EB0E-4036-A885-F81B5C14C5B2}" type="slidenum">
              <a:rPr lang="en-US"/>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371600" y="681038"/>
            <a:ext cx="4132263" cy="3098800"/>
          </a:xfrm>
          <a:noFill/>
          <a:ln>
            <a:solidFill>
              <a:srgbClr val="000000"/>
            </a:solidFill>
            <a:miter lim="800000"/>
            <a:headEnd/>
            <a:tailEnd/>
          </a:ln>
        </p:spPr>
      </p:sp>
      <p:sp>
        <p:nvSpPr>
          <p:cNvPr id="54275" name="Notes Placeholder 2"/>
          <p:cNvSpPr>
            <a:spLocks noGrp="1"/>
          </p:cNvSpPr>
          <p:nvPr>
            <p:ph type="body" idx="1"/>
          </p:nvPr>
        </p:nvSpPr>
        <p:spPr bwMode="auto">
          <a:xfrm>
            <a:off x="701675" y="3932238"/>
            <a:ext cx="5607050" cy="4611687"/>
          </a:xfrm>
          <a:noFill/>
        </p:spPr>
        <p:txBody>
          <a:bodyPr wrap="square" numCol="1" anchor="t" anchorCtr="0" compatLnSpc="1">
            <a:prstTxWarp prst="textNoShape">
              <a:avLst/>
            </a:prstTxWarp>
          </a:bodyPr>
          <a:lstStyle/>
          <a:p>
            <a:r>
              <a:rPr lang="en-US" b="1" smtClean="0"/>
              <a:t>Read slide.</a:t>
            </a:r>
          </a:p>
          <a:p>
            <a:endParaRPr lang="en-US" b="1" smtClean="0"/>
          </a:p>
          <a:p>
            <a:r>
              <a:rPr lang="en-US" b="1" smtClean="0"/>
              <a:t>Say: </a:t>
            </a:r>
            <a:r>
              <a:rPr lang="en-US" smtClean="0"/>
              <a:t>After you finished reading, please share your thinking with a partner.</a:t>
            </a:r>
          </a:p>
          <a:p>
            <a:endParaRPr lang="en-US" smtClean="0"/>
          </a:p>
          <a:p>
            <a:r>
              <a:rPr lang="en-US" b="1" smtClean="0"/>
              <a:t>Provide time for participants to read and discuss.</a:t>
            </a: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7636CC-ABAF-4712-9BFC-628DA16CD279}" type="slidenum">
              <a:rPr lang="en-US" smtClean="0">
                <a:solidFill>
                  <a:srgbClr val="000000"/>
                </a:solidFill>
                <a:latin typeface="Arial" charset="0"/>
              </a:rPr>
              <a:pPr fontAlgn="base">
                <a:spcBef>
                  <a:spcPct val="0"/>
                </a:spcBef>
                <a:spcAft>
                  <a:spcPct val="0"/>
                </a:spcAft>
              </a:pPr>
              <a:t>15</a:t>
            </a:fld>
            <a:endParaRPr lang="en-US" smtClean="0">
              <a:solidFill>
                <a:srgbClr val="000000"/>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7500" lnSpcReduction="20000"/>
          </a:bodyPr>
          <a:lstStyle/>
          <a:p>
            <a:pPr>
              <a:defRPr/>
            </a:pPr>
            <a:r>
              <a:rPr lang="en-US" sz="2500" b="1" dirty="0" smtClean="0"/>
              <a:t>Say: </a:t>
            </a:r>
            <a:r>
              <a:rPr lang="en-US" sz="2500" dirty="0" smtClean="0"/>
              <a:t>The key to success in teaching comprehension, listening or reading, is being well planned.</a:t>
            </a:r>
            <a:r>
              <a:rPr lang="en-US" sz="2500" b="1" dirty="0" smtClean="0"/>
              <a:t> </a:t>
            </a:r>
            <a:r>
              <a:rPr lang="en-US" sz="2500" dirty="0" smtClean="0"/>
              <a:t>After you have selected a quality text, then you need to take time to plan.</a:t>
            </a:r>
          </a:p>
          <a:p>
            <a:pPr eaLnBrk="1" hangingPunct="1">
              <a:spcBef>
                <a:spcPct val="0"/>
              </a:spcBef>
              <a:defRPr/>
            </a:pPr>
            <a:endParaRPr lang="en-US" sz="2500" dirty="0" smtClean="0"/>
          </a:p>
          <a:p>
            <a:pPr eaLnBrk="1" hangingPunct="1">
              <a:spcBef>
                <a:spcPct val="0"/>
              </a:spcBef>
              <a:defRPr/>
            </a:pPr>
            <a:r>
              <a:rPr lang="en-US" sz="2500" b="1" dirty="0" smtClean="0"/>
              <a:t>Read first bullet.</a:t>
            </a:r>
          </a:p>
          <a:p>
            <a:pPr eaLnBrk="1" hangingPunct="1">
              <a:spcBef>
                <a:spcPct val="0"/>
              </a:spcBef>
              <a:defRPr/>
            </a:pPr>
            <a:endParaRPr lang="en-US" sz="2500" dirty="0" smtClean="0"/>
          </a:p>
          <a:p>
            <a:pPr eaLnBrk="1" hangingPunct="1">
              <a:spcBef>
                <a:spcPct val="0"/>
              </a:spcBef>
              <a:defRPr/>
            </a:pPr>
            <a:r>
              <a:rPr lang="en-US" sz="2500" b="1" dirty="0" smtClean="0"/>
              <a:t>Say: </a:t>
            </a:r>
            <a:r>
              <a:rPr lang="en-US" sz="2500" dirty="0" smtClean="0"/>
              <a:t>Rereading QUALITY text is essential.  Rereading reinforces children’s knowledge of the reading process.  Comprehension improves with every reading, and students will gain a deeper understanding of the text.  Rereading also provides opportunities for students to strengthen vocabulary.</a:t>
            </a:r>
          </a:p>
          <a:p>
            <a:pPr>
              <a:defRPr/>
            </a:pPr>
            <a:endParaRPr lang="en-US" sz="2500" dirty="0" smtClean="0"/>
          </a:p>
          <a:p>
            <a:pPr>
              <a:defRPr/>
            </a:pPr>
            <a:r>
              <a:rPr lang="en-US" sz="2500" b="1" dirty="0" smtClean="0"/>
              <a:t>Read second bullet.</a:t>
            </a:r>
          </a:p>
          <a:p>
            <a:pPr>
              <a:defRPr/>
            </a:pPr>
            <a:endParaRPr lang="en-US" sz="2500" b="1" dirty="0" smtClean="0"/>
          </a:p>
          <a:p>
            <a:pPr>
              <a:defRPr/>
            </a:pPr>
            <a:r>
              <a:rPr lang="en-US" sz="2500" b="1" dirty="0" smtClean="0"/>
              <a:t>Say: </a:t>
            </a:r>
            <a:r>
              <a:rPr lang="en-US" sz="2500" dirty="0" smtClean="0"/>
              <a:t>We need to make decisions regarding what is most critical to include in all parts of the lesson.  Before reading we spend 3-4 minutes of our total lesson time preparing students for the reading.  We think about what we might need to do to activate or build background knowledge.  We think about how we will scaffold for difficult vocabulary.  The </a:t>
            </a:r>
            <a:r>
              <a:rPr lang="en-US" sz="2500" i="1" dirty="0" smtClean="0"/>
              <a:t>during reading part of the lesson should be where you spend the majority of your time because you will model and reinforce the comprehension strategy you are teaching. After reading </a:t>
            </a:r>
            <a:r>
              <a:rPr lang="en-US" sz="2500" dirty="0" smtClean="0"/>
              <a:t>should also be a small part of the lesson, taking only about 5 minutes.</a:t>
            </a:r>
          </a:p>
          <a:p>
            <a:pPr>
              <a:defRPr/>
            </a:pPr>
            <a:endParaRPr lang="en-US" sz="2500" b="1" dirty="0" smtClean="0"/>
          </a:p>
          <a:p>
            <a:pPr>
              <a:defRPr/>
            </a:pPr>
            <a:r>
              <a:rPr lang="en-US" sz="2500" b="1" dirty="0" smtClean="0"/>
              <a:t>Read last bullet.</a:t>
            </a:r>
          </a:p>
          <a:p>
            <a:pPr>
              <a:defRPr/>
            </a:pPr>
            <a:endParaRPr lang="en-US" dirty="0" smtClean="0"/>
          </a:p>
          <a:p>
            <a:pPr>
              <a:defRPr/>
            </a:pPr>
            <a:endParaRPr lang="en-US" dirty="0" smtClean="0">
              <a:latin typeface="Arial" charset="0"/>
            </a:endParaRPr>
          </a:p>
          <a:p>
            <a:pPr>
              <a:defRPr/>
            </a:pPr>
            <a:endParaRPr lang="en-US" dirty="0" smtClean="0">
              <a:latin typeface="Arial" charset="0"/>
            </a:endParaRPr>
          </a:p>
          <a:p>
            <a:pPr>
              <a:defRPr/>
            </a:pPr>
            <a:endParaRPr lang="en-US" dirty="0"/>
          </a:p>
        </p:txBody>
      </p:sp>
      <p:sp>
        <p:nvSpPr>
          <p:cNvPr id="4" name="Slide Number Placeholder 3"/>
          <p:cNvSpPr>
            <a:spLocks noGrp="1"/>
          </p:cNvSpPr>
          <p:nvPr>
            <p:ph type="sldNum" sz="quarter" idx="5"/>
          </p:nvPr>
        </p:nvSpPr>
        <p:spPr/>
        <p:txBody>
          <a:bodyPr/>
          <a:lstStyle/>
          <a:p>
            <a:pPr>
              <a:defRPr/>
            </a:pPr>
            <a:fld id="{591416FB-89CB-45E5-9E89-F1D8E3C48C4C}" type="slidenum">
              <a:rPr lang="en-US"/>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292225" y="692150"/>
            <a:ext cx="4422775" cy="3316288"/>
          </a:xfrm>
          <a:noFill/>
          <a:ln>
            <a:solidFill>
              <a:srgbClr val="000000"/>
            </a:solidFill>
            <a:miter lim="800000"/>
            <a:headEnd/>
            <a:tailEnd/>
          </a:ln>
        </p:spPr>
      </p:sp>
      <p:sp>
        <p:nvSpPr>
          <p:cNvPr id="56323" name="Notes Placeholder 2"/>
          <p:cNvSpPr>
            <a:spLocks noGrp="1"/>
          </p:cNvSpPr>
          <p:nvPr>
            <p:ph type="body" idx="1"/>
          </p:nvPr>
        </p:nvSpPr>
        <p:spPr bwMode="auto">
          <a:xfrm>
            <a:off x="701675" y="4160838"/>
            <a:ext cx="5607050" cy="4383087"/>
          </a:xfrm>
          <a:noFill/>
        </p:spPr>
        <p:txBody>
          <a:bodyPr wrap="square" numCol="1" anchor="t" anchorCtr="0" compatLnSpc="1">
            <a:prstTxWarp prst="textNoShape">
              <a:avLst/>
            </a:prstTxWarp>
          </a:bodyPr>
          <a:lstStyle/>
          <a:p>
            <a:r>
              <a:rPr lang="en-US" b="1" smtClean="0"/>
              <a:t>Say: </a:t>
            </a:r>
            <a:r>
              <a:rPr lang="en-US" smtClean="0"/>
              <a:t>Research tells us that this type of thoughtful teacher questioning benefits comprehension in many ways.</a:t>
            </a:r>
            <a:r>
              <a:rPr lang="en-US" b="1" smtClean="0"/>
              <a:t> </a:t>
            </a:r>
            <a:endParaRPr lang="en-US" smtClean="0"/>
          </a:p>
          <a:p>
            <a:pPr eaLnBrk="1" hangingPunct="1">
              <a:spcBef>
                <a:spcPct val="0"/>
              </a:spcBef>
            </a:pPr>
            <a:r>
              <a:rPr lang="en-US" smtClean="0">
                <a:cs typeface="Times New Roman" pitchFamily="18" charset="0"/>
              </a:rPr>
              <a:t>Thoughtful “questions appear to be effective for improving learning from reading because they:</a:t>
            </a:r>
          </a:p>
          <a:p>
            <a:endParaRPr lang="en-US" sz="500" smtClean="0"/>
          </a:p>
          <a:p>
            <a:r>
              <a:rPr lang="en-US" b="1" smtClean="0"/>
              <a:t>Read slide. </a:t>
            </a:r>
          </a:p>
          <a:p>
            <a:endParaRPr lang="en-US" sz="500" b="1" smtClean="0"/>
          </a:p>
          <a:p>
            <a:r>
              <a:rPr lang="en-US" b="1" smtClean="0"/>
              <a:t>Say: </a:t>
            </a:r>
            <a:r>
              <a:rPr lang="en-US" smtClean="0"/>
              <a:t>In planning our CPQs, we think about how many times we’ve read a story.  Some texts we will read only once, some we read many times.  If it’s the first reading, we’ll set a general question. The story’s title, chapter headings, and subheadings within the text may help us set such a question.  For subsequent readings, we set different CPQs each time we read. We have only one CPQ for students to focus on at a time.  </a:t>
            </a:r>
          </a:p>
          <a:p>
            <a:endParaRPr lang="en-US" sz="500" smtClean="0"/>
          </a:p>
          <a:p>
            <a:r>
              <a:rPr lang="en-US" smtClean="0"/>
              <a:t>We try to link the CPQ to the strategy focus for the lesson. For example, if we’re focusing on making connections, then set a CPQ that will guide students to understand the character or situation better through the connections that they make. </a:t>
            </a:r>
          </a:p>
          <a:p>
            <a:endParaRPr lang="en-US" sz="500" smtClean="0"/>
          </a:p>
          <a:p>
            <a:r>
              <a:rPr lang="en-US" smtClean="0"/>
              <a:t>We post the CPQ for all to see.  For younger students, we use pictures or colored text to support their understanding.  </a:t>
            </a:r>
          </a:p>
          <a:p>
            <a:endParaRPr lang="en-US" sz="500" smtClean="0"/>
          </a:p>
          <a:p>
            <a:r>
              <a:rPr lang="en-US" smtClean="0"/>
              <a:t>ALWAYS, we discuss the CPQ at the end of the reading. The purpose for setting CPQs is to guide students’ thinking so that they deepen and extend their understanding, and we must be sure that they are on the right track.</a:t>
            </a:r>
          </a:p>
          <a:p>
            <a:endParaRPr lang="en-US" smtClean="0"/>
          </a:p>
        </p:txBody>
      </p:sp>
      <p:sp>
        <p:nvSpPr>
          <p:cNvPr id="4" name="Slide Number Placeholder 3"/>
          <p:cNvSpPr>
            <a:spLocks noGrp="1"/>
          </p:cNvSpPr>
          <p:nvPr>
            <p:ph type="sldNum" sz="quarter" idx="5"/>
          </p:nvPr>
        </p:nvSpPr>
        <p:spPr/>
        <p:txBody>
          <a:bodyPr/>
          <a:lstStyle/>
          <a:p>
            <a:pPr>
              <a:defRPr/>
            </a:pPr>
            <a:fld id="{CFFB5EAB-06CF-41F5-AC38-A9BC0DB99B70}" type="slidenum">
              <a:rPr lang="en-US"/>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AD4219-B927-4EDC-98E9-341A64190C45}" type="slidenum">
              <a:rPr lang="en-US" smtClean="0">
                <a:solidFill>
                  <a:srgbClr val="000000"/>
                </a:solidFill>
                <a:latin typeface="Arial" charset="0"/>
              </a:rPr>
              <a:pPr fontAlgn="base">
                <a:spcBef>
                  <a:spcPct val="0"/>
                </a:spcBef>
                <a:spcAft>
                  <a:spcPct val="0"/>
                </a:spcAft>
              </a:pPr>
              <a:t>18</a:t>
            </a:fld>
            <a:endParaRPr lang="en-US" smtClean="0">
              <a:solidFill>
                <a:srgbClr val="000000"/>
              </a:solidFill>
              <a:latin typeface="Arial"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defRPr/>
            </a:pPr>
            <a:r>
              <a:rPr lang="en-US" sz="1300" b="1" dirty="0" smtClean="0"/>
              <a:t>Say: </a:t>
            </a:r>
            <a:r>
              <a:rPr lang="en-US" sz="1300" dirty="0" smtClean="0"/>
              <a:t>Effective read-</a:t>
            </a:r>
            <a:r>
              <a:rPr lang="en-US" sz="1300" dirty="0" err="1" smtClean="0"/>
              <a:t>alouds</a:t>
            </a:r>
            <a:r>
              <a:rPr lang="en-US" sz="1300" dirty="0" smtClean="0"/>
              <a:t> are interactive. During the reading, engage students with a participatory role in the story.</a:t>
            </a:r>
          </a:p>
          <a:p>
            <a:pPr>
              <a:defRPr/>
            </a:pPr>
            <a:r>
              <a:rPr lang="en-US" sz="1300" dirty="0" smtClean="0"/>
              <a:t> </a:t>
            </a:r>
          </a:p>
          <a:p>
            <a:pPr>
              <a:defRPr/>
            </a:pPr>
            <a:r>
              <a:rPr lang="en-US" sz="1300" b="1" dirty="0" smtClean="0"/>
              <a:t>Read the first bullet on the slide.</a:t>
            </a:r>
          </a:p>
          <a:p>
            <a:pPr>
              <a:defRPr/>
            </a:pPr>
            <a:endParaRPr lang="en-US" sz="1300" dirty="0" smtClean="0"/>
          </a:p>
          <a:p>
            <a:pPr>
              <a:defRPr/>
            </a:pPr>
            <a:r>
              <a:rPr lang="en-US" sz="1300" b="1" dirty="0" smtClean="0"/>
              <a:t>Say: </a:t>
            </a:r>
            <a:r>
              <a:rPr lang="en-US" sz="1300" dirty="0" smtClean="0"/>
              <a:t>It is during reading that we need to provide time for students to Think-Turn-Talk. </a:t>
            </a:r>
            <a:r>
              <a:rPr lang="en-US" sz="1300" dirty="0" err="1" smtClean="0"/>
              <a:t>Sipe</a:t>
            </a:r>
            <a:r>
              <a:rPr lang="en-US" sz="1300" dirty="0" smtClean="0"/>
              <a:t> goes on to tell us that it is during this time that our students construct understanding, clarify confusions, and ask questions. We can scaffold students’ understanding as it is in the process of being constructed (</a:t>
            </a:r>
            <a:r>
              <a:rPr lang="en-US" sz="1300" dirty="0" err="1" smtClean="0"/>
              <a:t>Sipe</a:t>
            </a:r>
            <a:r>
              <a:rPr lang="en-US" sz="1300" dirty="0" smtClean="0"/>
              <a:t>, 1998).</a:t>
            </a:r>
          </a:p>
          <a:p>
            <a:pPr>
              <a:defRPr/>
            </a:pPr>
            <a:endParaRPr lang="en-US" sz="1300" dirty="0" smtClean="0"/>
          </a:p>
          <a:p>
            <a:pPr>
              <a:defRPr/>
            </a:pPr>
            <a:r>
              <a:rPr lang="en-US" sz="1300" b="1" dirty="0" smtClean="0"/>
              <a:t>Read the second bullet on the slide.</a:t>
            </a:r>
          </a:p>
          <a:p>
            <a:pPr>
              <a:defRPr/>
            </a:pPr>
            <a:endParaRPr lang="en-US" sz="1300" b="1" dirty="0" smtClean="0"/>
          </a:p>
          <a:p>
            <a:pPr>
              <a:defRPr/>
            </a:pPr>
            <a:r>
              <a:rPr lang="en-US" sz="1300" b="1" dirty="0" smtClean="0"/>
              <a:t>Say: </a:t>
            </a:r>
            <a:r>
              <a:rPr lang="en-US" sz="1300" dirty="0" smtClean="0"/>
              <a:t>Talking DURING reading has a powerful effect, but only if the talk is focused. Whitehurst &amp; </a:t>
            </a:r>
            <a:r>
              <a:rPr lang="en-US" sz="1300" dirty="0" err="1" smtClean="0"/>
              <a:t>Lonigan</a:t>
            </a:r>
            <a:r>
              <a:rPr lang="en-US" sz="1300" dirty="0" smtClean="0"/>
              <a:t> (2001) tell us that teachers may prompt children to engage in the type of thinking and discussion that will enhance comprehension by asking thoughtful questions, making comments, and thinking aloud. Jamison </a:t>
            </a:r>
            <a:r>
              <a:rPr lang="en-US" sz="1300" dirty="0" err="1" smtClean="0"/>
              <a:t>Rog</a:t>
            </a:r>
            <a:r>
              <a:rPr lang="en-US" sz="1300" dirty="0" smtClean="0"/>
              <a:t> (2001) remind us that it is important to plan in advance where and how often to stop for discussion, so that we are not disrupting the flow of the reading too much.  There is a delicate balance that must be found. It is this type of purposeful instruction that extends students’ thinking and their knowledge of the reading process.</a:t>
            </a:r>
          </a:p>
          <a:p>
            <a:pPr>
              <a:defRPr/>
            </a:pPr>
            <a:endParaRPr lang="en-US" sz="1300" dirty="0" smtClean="0"/>
          </a:p>
          <a:p>
            <a:pPr>
              <a:defRPr/>
            </a:pPr>
            <a:r>
              <a:rPr lang="en-US" sz="1300" dirty="0" smtClean="0"/>
              <a:t>In order for our read-</a:t>
            </a:r>
            <a:r>
              <a:rPr lang="en-US" sz="1300" dirty="0" err="1" smtClean="0"/>
              <a:t>alouds</a:t>
            </a:r>
            <a:r>
              <a:rPr lang="en-US" sz="1300" dirty="0" smtClean="0"/>
              <a:t> to be effective, we need to plan in advance how listeners will engage in the read-aloud.</a:t>
            </a:r>
          </a:p>
          <a:p>
            <a:pPr eaLnBrk="1" hangingPunct="1">
              <a:spcBef>
                <a:spcPct val="0"/>
              </a:spcBef>
              <a:defRPr/>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FE3042-741A-485D-BB29-C6015FE0AA79}" type="slidenum">
              <a:rPr lang="en-US" smtClean="0">
                <a:solidFill>
                  <a:srgbClr val="000000"/>
                </a:solidFill>
                <a:latin typeface="Arial" charset="0"/>
              </a:rPr>
              <a:pPr fontAlgn="base">
                <a:spcBef>
                  <a:spcPct val="0"/>
                </a:spcBef>
                <a:spcAft>
                  <a:spcPct val="0"/>
                </a:spcAft>
              </a:pPr>
              <a:t>19</a:t>
            </a:fld>
            <a:endParaRPr lang="en-US" smtClean="0">
              <a:solidFill>
                <a:srgbClr val="000000"/>
              </a:solidFill>
              <a:latin typeface="Arial" charset="0"/>
            </a:endParaRPr>
          </a:p>
        </p:txBody>
      </p:sp>
      <p:sp>
        <p:nvSpPr>
          <p:cNvPr id="59396" name="Text Box 6"/>
          <p:cNvSpPr>
            <a:spLocks noGrp="1" noChangeArrowheads="1"/>
          </p:cNvSpPr>
          <p:nvPr>
            <p:ph type="body" idx="1"/>
          </p:nvPr>
        </p:nvSpPr>
        <p:spPr bwMode="auto">
          <a:noFill/>
        </p:spPr>
        <p:txBody>
          <a:bodyPr wrap="square" lIns="34593" tIns="34593" rIns="34593" bIns="34593" numCol="1" anchor="t" anchorCtr="0" compatLnSpc="1">
            <a:prstTxWarp prst="textNoShape">
              <a:avLst/>
            </a:prstTxWarp>
          </a:bodyPr>
          <a:lstStyle/>
          <a:p>
            <a:pPr eaLnBrk="1" hangingPunct="1">
              <a:spcBef>
                <a:spcPct val="0"/>
              </a:spcBef>
            </a:pPr>
            <a:r>
              <a:rPr lang="en-US" b="1" smtClean="0">
                <a:latin typeface="Arial" charset="0"/>
              </a:rPr>
              <a:t>Say: </a:t>
            </a:r>
            <a:r>
              <a:rPr lang="en-US" smtClean="0">
                <a:latin typeface="Arial" charset="0"/>
              </a:rPr>
              <a:t>It’s critical that Think-Turn-Talk be planned well in advance.  In thinking about a specific text ask: Where will you stop to ask questions?  Why will you stop there?  What question prompt will you use?</a:t>
            </a:r>
          </a:p>
          <a:p>
            <a:pPr eaLnBrk="1" hangingPunct="1">
              <a:spcBef>
                <a:spcPct val="0"/>
              </a:spcBef>
            </a:pPr>
            <a:endParaRPr lang="en-US" smtClean="0">
              <a:latin typeface="Arial" charset="0"/>
            </a:endParaRPr>
          </a:p>
          <a:p>
            <a:pPr eaLnBrk="1" hangingPunct="1">
              <a:spcBef>
                <a:spcPct val="0"/>
              </a:spcBef>
            </a:pPr>
            <a:r>
              <a:rPr lang="en-US" smtClean="0">
                <a:latin typeface="Arial" charset="0"/>
              </a:rPr>
              <a:t>We might look for a spot that has critical information we don’t want our students to miss; we might think about which parts could be confusing to our students; and we think about how long they have had to sit and listen.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600200" y="731838"/>
            <a:ext cx="3862388" cy="2895600"/>
          </a:xfrm>
          <a:noFill/>
          <a:ln>
            <a:solidFill>
              <a:srgbClr val="000000"/>
            </a:solidFill>
            <a:miter lim="800000"/>
            <a:headEnd/>
            <a:tailEnd/>
          </a:ln>
        </p:spPr>
      </p:sp>
      <p:sp>
        <p:nvSpPr>
          <p:cNvPr id="40963" name="Notes Placeholder 2"/>
          <p:cNvSpPr>
            <a:spLocks noGrp="1"/>
          </p:cNvSpPr>
          <p:nvPr>
            <p:ph type="body" idx="1"/>
          </p:nvPr>
        </p:nvSpPr>
        <p:spPr bwMode="auto">
          <a:xfrm>
            <a:off x="701675" y="3703638"/>
            <a:ext cx="5622925" cy="5029200"/>
          </a:xfrm>
          <a:noFill/>
        </p:spPr>
        <p:txBody>
          <a:bodyPr wrap="square" numCol="1" anchor="t" anchorCtr="0" compatLnSpc="1">
            <a:prstTxWarp prst="textNoShape">
              <a:avLst/>
            </a:prstTxWarp>
          </a:bodyPr>
          <a:lstStyle/>
          <a:p>
            <a:pPr>
              <a:spcBef>
                <a:spcPct val="0"/>
              </a:spcBef>
            </a:pPr>
            <a:r>
              <a:rPr lang="en-US" sz="1100" b="1" smtClean="0"/>
              <a:t>Say: </a:t>
            </a:r>
            <a:r>
              <a:rPr lang="en-US" sz="1100" smtClean="0"/>
              <a:t>We will use this card today to help us track the important information we should take away from this session.</a:t>
            </a:r>
          </a:p>
          <a:p>
            <a:pPr>
              <a:spcBef>
                <a:spcPct val="0"/>
              </a:spcBef>
            </a:pPr>
            <a:endParaRPr lang="en-US" sz="600" smtClean="0"/>
          </a:p>
          <a:p>
            <a:pPr>
              <a:spcBef>
                <a:spcPct val="0"/>
              </a:spcBef>
            </a:pPr>
            <a:r>
              <a:rPr lang="en-US" sz="1100" b="1" smtClean="0"/>
              <a:t>Click for first bullet to appear.</a:t>
            </a:r>
          </a:p>
          <a:p>
            <a:pPr>
              <a:spcBef>
                <a:spcPct val="0"/>
              </a:spcBef>
            </a:pPr>
            <a:endParaRPr lang="en-US" sz="600" b="1" smtClean="0"/>
          </a:p>
          <a:p>
            <a:pPr>
              <a:spcBef>
                <a:spcPct val="0"/>
              </a:spcBef>
            </a:pPr>
            <a:r>
              <a:rPr lang="en-US" sz="1100" b="1" smtClean="0"/>
              <a:t>Say: </a:t>
            </a:r>
            <a:r>
              <a:rPr lang="en-US" sz="1100" smtClean="0"/>
              <a:t>On the first line, I would like you to write, “Read aloud everyday.”</a:t>
            </a:r>
          </a:p>
          <a:p>
            <a:pPr>
              <a:spcBef>
                <a:spcPct val="0"/>
              </a:spcBef>
            </a:pPr>
            <a:endParaRPr lang="en-US" sz="600" smtClean="0"/>
          </a:p>
          <a:p>
            <a:pPr>
              <a:spcBef>
                <a:spcPct val="0"/>
              </a:spcBef>
            </a:pPr>
            <a:r>
              <a:rPr lang="en-US" sz="1100" b="1" smtClean="0"/>
              <a:t>Say: </a:t>
            </a:r>
            <a:r>
              <a:rPr lang="en-US" sz="1100" smtClean="0"/>
              <a:t>Listening comprehension has a positive effect on student’s story recall, word identification, and phonemic awareness.  During daily read-alouds, we are laying the foundation for our students to be successful with reading comprehension.</a:t>
            </a:r>
          </a:p>
          <a:p>
            <a:pPr>
              <a:spcBef>
                <a:spcPct val="0"/>
              </a:spcBef>
            </a:pPr>
            <a:endParaRPr lang="en-US" sz="600" smtClean="0"/>
          </a:p>
          <a:p>
            <a:pPr>
              <a:spcBef>
                <a:spcPct val="0"/>
              </a:spcBef>
            </a:pPr>
            <a:r>
              <a:rPr lang="en-US" sz="1100" b="1" smtClean="0"/>
              <a:t>Click for second bullet to appear.</a:t>
            </a:r>
          </a:p>
          <a:p>
            <a:pPr>
              <a:spcBef>
                <a:spcPct val="0"/>
              </a:spcBef>
            </a:pPr>
            <a:endParaRPr lang="en-US" sz="600" smtClean="0"/>
          </a:p>
          <a:p>
            <a:pPr>
              <a:spcBef>
                <a:spcPct val="0"/>
              </a:spcBef>
            </a:pPr>
            <a:r>
              <a:rPr lang="en-US" sz="1100" b="1" smtClean="0"/>
              <a:t>Say: </a:t>
            </a:r>
            <a:r>
              <a:rPr lang="en-US" sz="1100" smtClean="0"/>
              <a:t>On the second line, I would like you to write, “ Share your thinking.”</a:t>
            </a:r>
          </a:p>
          <a:p>
            <a:pPr>
              <a:spcBef>
                <a:spcPct val="0"/>
              </a:spcBef>
            </a:pPr>
            <a:endParaRPr lang="en-US" sz="600" smtClean="0"/>
          </a:p>
          <a:p>
            <a:pPr>
              <a:spcBef>
                <a:spcPct val="0"/>
              </a:spcBef>
            </a:pPr>
            <a:r>
              <a:rPr lang="en-US" sz="1100" b="1" smtClean="0"/>
              <a:t>Say: </a:t>
            </a:r>
            <a:r>
              <a:rPr lang="en-US" sz="1100" smtClean="0"/>
              <a:t>We want to teach our students the many thinking processes that proficient readers use automatically. We explicitly model the strategies we use for understanding text, making it visible to our students, by sharing our own thinking. </a:t>
            </a:r>
          </a:p>
          <a:p>
            <a:pPr>
              <a:spcBef>
                <a:spcPct val="0"/>
              </a:spcBef>
            </a:pPr>
            <a:endParaRPr lang="en-US" sz="600" smtClean="0"/>
          </a:p>
          <a:p>
            <a:pPr>
              <a:spcBef>
                <a:spcPct val="0"/>
              </a:spcBef>
            </a:pPr>
            <a:r>
              <a:rPr lang="en-US" sz="1100" b="1" smtClean="0"/>
              <a:t>Click for third bullet to appear.</a:t>
            </a:r>
          </a:p>
          <a:p>
            <a:pPr>
              <a:spcBef>
                <a:spcPct val="0"/>
              </a:spcBef>
            </a:pPr>
            <a:endParaRPr lang="en-US" sz="600" b="1" smtClean="0"/>
          </a:p>
          <a:p>
            <a:pPr>
              <a:spcBef>
                <a:spcPct val="0"/>
              </a:spcBef>
            </a:pPr>
            <a:r>
              <a:rPr lang="en-US" sz="1100" b="1" smtClean="0"/>
              <a:t>Say: </a:t>
            </a:r>
            <a:r>
              <a:rPr lang="en-US" sz="1100" smtClean="0"/>
              <a:t>On the next line, I would like you to write, “Make it interactive.”</a:t>
            </a:r>
          </a:p>
          <a:p>
            <a:pPr>
              <a:spcBef>
                <a:spcPct val="0"/>
              </a:spcBef>
            </a:pPr>
            <a:endParaRPr lang="en-US" sz="600" smtClean="0"/>
          </a:p>
          <a:p>
            <a:pPr>
              <a:spcBef>
                <a:spcPct val="0"/>
              </a:spcBef>
            </a:pPr>
            <a:r>
              <a:rPr lang="en-US" sz="1100" b="1" smtClean="0"/>
              <a:t>Say: </a:t>
            </a:r>
            <a:r>
              <a:rPr lang="en-US" sz="1100" smtClean="0"/>
              <a:t>Invite students to join in with the story by repeating phrases, making hand gestures or engaging in conversation.  Allowing students to become a part of the read-aloud helps to extend their thinking and comprehension. </a:t>
            </a:r>
          </a:p>
          <a:p>
            <a:pPr>
              <a:spcBef>
                <a:spcPct val="0"/>
              </a:spcBef>
            </a:pPr>
            <a:endParaRPr lang="en-US" sz="600" smtClean="0"/>
          </a:p>
          <a:p>
            <a:pPr>
              <a:spcBef>
                <a:spcPct val="0"/>
              </a:spcBef>
            </a:pPr>
            <a:r>
              <a:rPr lang="en-US" sz="1100" b="1" smtClean="0"/>
              <a:t>Say: </a:t>
            </a:r>
            <a:r>
              <a:rPr lang="en-US" sz="1100" smtClean="0"/>
              <a:t>During the read-aloud, teach critical vocabulary words right at the point of use.  This is done with minimal interruption with the flow of the story. We can teach key vocabulary words with actions as well as verbal definitions.  </a:t>
            </a:r>
          </a:p>
          <a:p>
            <a:pPr>
              <a:spcBef>
                <a:spcPct val="0"/>
              </a:spcBef>
            </a:pPr>
            <a:endParaRPr lang="en-US" sz="600" smtClean="0"/>
          </a:p>
          <a:p>
            <a:pPr>
              <a:spcBef>
                <a:spcPct val="0"/>
              </a:spcBef>
            </a:pPr>
            <a:r>
              <a:rPr lang="en-US" sz="1100" b="1" smtClean="0"/>
              <a:t>Click for last bullet to appear. </a:t>
            </a:r>
          </a:p>
          <a:p>
            <a:pPr>
              <a:spcBef>
                <a:spcPct val="0"/>
              </a:spcBef>
            </a:pPr>
            <a:endParaRPr lang="en-US" sz="600" b="1" smtClean="0"/>
          </a:p>
          <a:p>
            <a:pPr>
              <a:spcBef>
                <a:spcPct val="0"/>
              </a:spcBef>
            </a:pPr>
            <a:r>
              <a:rPr lang="en-US" sz="1100" b="1" smtClean="0"/>
              <a:t>Say: </a:t>
            </a:r>
            <a:r>
              <a:rPr lang="en-US" sz="1100" smtClean="0"/>
              <a:t>On the last line, write “Build vocabulary.”</a:t>
            </a:r>
            <a:endParaRPr lang="en-US" sz="1100" b="1" smtClean="0"/>
          </a:p>
          <a:p>
            <a:pPr>
              <a:spcBef>
                <a:spcPct val="0"/>
              </a:spcBef>
            </a:pPr>
            <a:endParaRPr lang="en-US" sz="1000" smtClean="0"/>
          </a:p>
          <a:p>
            <a:pPr>
              <a:spcBef>
                <a:spcPct val="0"/>
              </a:spcBef>
            </a:pPr>
            <a:endParaRPr lang="en-US" sz="1000" smtClean="0"/>
          </a:p>
          <a:p>
            <a:pPr>
              <a:spcBef>
                <a:spcPct val="0"/>
              </a:spcBef>
            </a:pPr>
            <a:endParaRPr lang="en-US" sz="1000" smtClean="0"/>
          </a:p>
          <a:p>
            <a:endParaRPr lang="en-US" smtClean="0"/>
          </a:p>
        </p:txBody>
      </p:sp>
      <p:sp>
        <p:nvSpPr>
          <p:cNvPr id="4" name="Slide Number Placeholder 3"/>
          <p:cNvSpPr>
            <a:spLocks noGrp="1"/>
          </p:cNvSpPr>
          <p:nvPr>
            <p:ph type="sldNum" sz="quarter" idx="5"/>
          </p:nvPr>
        </p:nvSpPr>
        <p:spPr/>
        <p:txBody>
          <a:bodyPr/>
          <a:lstStyle/>
          <a:p>
            <a:pPr>
              <a:defRPr/>
            </a:pPr>
            <a:fld id="{C6699FAD-4039-496D-B69C-B2E42BA328F6}" type="slidenum">
              <a:rPr lang="en-US"/>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 </a:t>
            </a:r>
            <a:r>
              <a:rPr lang="en-US" smtClean="0"/>
              <a:t>Question prompts are used to engage students in discussion for Think-Turn-Talk.  You might just use a generic question such as, “What are you thinking now?”  You may also choose to use questions that are more specific to a particular text, such as asking what motivates a character’s actions.</a:t>
            </a:r>
          </a:p>
          <a:p>
            <a:endParaRPr lang="en-US" smtClean="0"/>
          </a:p>
          <a:p>
            <a:r>
              <a:rPr lang="en-US" smtClean="0"/>
              <a:t>In choosing questions, you may refer back to the Comprehension Purpose Question (CPQ) so that students can reflect on the CPQ and continue to gather information that will help them to answer the CPQ.  </a:t>
            </a:r>
          </a:p>
          <a:p>
            <a:endParaRPr lang="en-US" smtClean="0"/>
          </a:p>
          <a:p>
            <a:r>
              <a:rPr lang="en-US" smtClean="0"/>
              <a:t>When possible , we also try to connect Think-Turn-Talk to the comprehension strategy we are studying.</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FADA4C-D048-4914-A15A-66BF410C809E}" type="slidenum">
              <a:rPr lang="en-US" smtClean="0">
                <a:solidFill>
                  <a:srgbClr val="000000"/>
                </a:solidFill>
                <a:latin typeface="Arial" charset="0"/>
              </a:rPr>
              <a:pPr fontAlgn="base">
                <a:spcBef>
                  <a:spcPct val="0"/>
                </a:spcBef>
                <a:spcAft>
                  <a:spcPct val="0"/>
                </a:spcAft>
              </a:pPr>
              <a:t>20</a:t>
            </a:fld>
            <a:endParaRPr lang="en-US" smtClean="0">
              <a:solidFill>
                <a:srgbClr val="000000"/>
              </a:solidFill>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 </a:t>
            </a:r>
            <a:r>
              <a:rPr lang="en-US" smtClean="0"/>
              <a:t>Whatever the question we choose, it should be one that allows our students to express their thinking.  Questions that have only one correct answer, or where the answers can be found “right there” in the text, do not prove as effective for use with the Think-Turn-Talk routine.</a:t>
            </a:r>
          </a:p>
          <a:p>
            <a:r>
              <a:rPr lang="en-US" smtClean="0"/>
              <a:t> </a:t>
            </a:r>
          </a:p>
          <a:p>
            <a:r>
              <a:rPr lang="en-US" b="1" smtClean="0"/>
              <a:t>Read first bullet.</a:t>
            </a:r>
            <a:endParaRPr lang="en-US" smtClean="0"/>
          </a:p>
          <a:p>
            <a:r>
              <a:rPr lang="en-US" smtClean="0"/>
              <a:t> </a:t>
            </a:r>
          </a:p>
          <a:p>
            <a:r>
              <a:rPr lang="en-US" b="1" smtClean="0"/>
              <a:t>Click to reveal text: </a:t>
            </a:r>
            <a:r>
              <a:rPr lang="en-US" b="1" i="1" smtClean="0"/>
              <a:t>metacognition</a:t>
            </a:r>
            <a:r>
              <a:rPr lang="en-US" b="1" smtClean="0"/>
              <a:t>.</a:t>
            </a:r>
            <a:endParaRPr lang="en-US" smtClean="0"/>
          </a:p>
          <a:p>
            <a:r>
              <a:rPr lang="en-US" b="1" smtClean="0"/>
              <a:t> </a:t>
            </a:r>
            <a:endParaRPr lang="en-US" smtClean="0"/>
          </a:p>
          <a:p>
            <a:r>
              <a:rPr lang="en-US" b="1" smtClean="0"/>
              <a:t>Say: </a:t>
            </a:r>
            <a:r>
              <a:rPr lang="en-US" smtClean="0"/>
              <a:t>Researcher Janet Wilde (1998) says,</a:t>
            </a:r>
            <a:r>
              <a:rPr lang="en-US" b="1" smtClean="0"/>
              <a:t> “</a:t>
            </a:r>
            <a:r>
              <a:rPr lang="en-US" smtClean="0"/>
              <a:t>Teachers can encourage children to make their understanding explicit by talking about it. Research shows that students who talk about how they and others think become better learners.”</a:t>
            </a:r>
          </a:p>
          <a:p>
            <a:r>
              <a:rPr lang="en-US" smtClean="0"/>
              <a:t> </a:t>
            </a:r>
          </a:p>
          <a:p>
            <a:r>
              <a:rPr lang="en-US" smtClean="0"/>
              <a:t>Because we have thought carefully about our questions, we do not want to forget them in our actual implementation of the lesson.  If we write our Think-Turn-Talk question on a sticky note and place it on the page where we plan to use it, we have a good reminder to ourselves.  Because student engagement is so important, we must make sure that we don’t forget our planned discussions.</a:t>
            </a:r>
          </a:p>
          <a:p>
            <a:r>
              <a:rPr lang="en-US" smtClean="0"/>
              <a:t> </a:t>
            </a: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332F0E-B4CB-4F2B-ADA0-4E4D0E93A935}" type="slidenum">
              <a:rPr lang="en-US" smtClean="0">
                <a:solidFill>
                  <a:srgbClr val="000000"/>
                </a:solidFill>
                <a:latin typeface="Arial" charset="0"/>
              </a:rPr>
              <a:pPr fontAlgn="base">
                <a:spcBef>
                  <a:spcPct val="0"/>
                </a:spcBef>
                <a:spcAft>
                  <a:spcPct val="0"/>
                </a:spcAft>
              </a:pPr>
              <a:t>21</a:t>
            </a:fld>
            <a:endParaRPr lang="en-US" smtClean="0">
              <a:solidFill>
                <a:srgbClr val="000000"/>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E5BA6B-A9B9-46EC-B51F-681C8CCDC6A3}" type="slidenum">
              <a:rPr lang="en-US" smtClean="0">
                <a:solidFill>
                  <a:srgbClr val="000000"/>
                </a:solidFill>
                <a:latin typeface="Arial" charset="0"/>
              </a:rPr>
              <a:pPr fontAlgn="base">
                <a:spcBef>
                  <a:spcPct val="0"/>
                </a:spcBef>
                <a:spcAft>
                  <a:spcPct val="0"/>
                </a:spcAft>
              </a:pPr>
              <a:t>22</a:t>
            </a:fld>
            <a:endParaRPr lang="en-US" smtClean="0">
              <a:solidFill>
                <a:srgbClr val="000000"/>
              </a:solidFill>
              <a:latin typeface="Arial" charset="0"/>
            </a:endParaRPr>
          </a:p>
        </p:txBody>
      </p:sp>
      <p:sp>
        <p:nvSpPr>
          <p:cNvPr id="62467" name="Rectangle 2"/>
          <p:cNvSpPr>
            <a:spLocks noGrp="1" noRot="1" noChangeAspect="1" noChangeArrowheads="1" noTextEdit="1"/>
          </p:cNvSpPr>
          <p:nvPr>
            <p:ph type="sldImg"/>
          </p:nvPr>
        </p:nvSpPr>
        <p:spPr bwMode="auto">
          <a:xfrm>
            <a:off x="1323975" y="681038"/>
            <a:ext cx="4440238" cy="3330575"/>
          </a:xfrm>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smtClean="0"/>
              <a:t>Say: </a:t>
            </a:r>
            <a:r>
              <a:rPr lang="en-US" smtClean="0"/>
              <a:t>Along with all the planning we’ve addressed thus far, we also want to be sure to plan how vocabulary instruction will occur in the read-aloud. One way is to weave the instruction into the story being read.</a:t>
            </a:r>
            <a:endParaRPr lang="en-US" b="1" smtClean="0"/>
          </a:p>
          <a:p>
            <a:endParaRPr lang="en-US" sz="600" b="1" smtClean="0"/>
          </a:p>
          <a:p>
            <a:r>
              <a:rPr lang="en-US" b="1" smtClean="0"/>
              <a:t>Read slide.</a:t>
            </a:r>
          </a:p>
          <a:p>
            <a:endParaRPr lang="en-US" sz="600" smtClean="0"/>
          </a:p>
          <a:p>
            <a:r>
              <a:rPr lang="en-US" b="1" smtClean="0"/>
              <a:t>Say: </a:t>
            </a:r>
            <a:r>
              <a:rPr lang="en-US" smtClean="0"/>
              <a:t>Think back to </a:t>
            </a:r>
            <a:r>
              <a:rPr lang="en-US" i="1" smtClean="0"/>
              <a:t>The Golden Bird of Freedom</a:t>
            </a:r>
            <a:r>
              <a:rPr lang="en-US" smtClean="0"/>
              <a:t>.  There were some challenging words in the story such as </a:t>
            </a:r>
            <a:r>
              <a:rPr lang="en-US" i="1" smtClean="0"/>
              <a:t>furious, annoy, </a:t>
            </a:r>
            <a:r>
              <a:rPr lang="en-US" smtClean="0"/>
              <a:t>and </a:t>
            </a:r>
            <a:r>
              <a:rPr lang="en-US" i="1" smtClean="0"/>
              <a:t>mark. </a:t>
            </a:r>
            <a:r>
              <a:rPr lang="en-US" smtClean="0"/>
              <a:t>Did I pre-teach those words to you before the lesson? Did it interrupt the flow of the story when I wove the explanations into the story? What about the word slung, when the hunter slung the sack over his shoulder? How did I clarify that word for you? (Acted it out, provided context)</a:t>
            </a:r>
          </a:p>
          <a:p>
            <a:r>
              <a:rPr lang="en-US" smtClean="0"/>
              <a:t>Research on vocabulary instruction says this: “If the word is likely to affect comprehension of the story, then the most effective place to introduce word meaning may be at the moment the word is met in the text. The meaning can then be integrated into the context of use immediately, which provides strong support for comprehension” (Beck, McKeown, &amp; Kucan, 2002).</a:t>
            </a:r>
          </a:p>
          <a:p>
            <a:endParaRPr lang="en-US" sz="600" smtClean="0"/>
          </a:p>
          <a:p>
            <a:r>
              <a:rPr lang="en-US" smtClean="0"/>
              <a:t>The goal is to clarify difficult words to aid in understanding. “For words that are going to be clarified verbally, we plan short explanations that are “slipped” into the story reading so the definitions are part of the actual story without interrupting the flow of reading” (McGee &amp; Schickedanz, 2007).</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82DDDE-9C7B-4D32-9D85-36EBAC1ADCD9}" type="slidenum">
              <a:rPr lang="en-US" smtClean="0">
                <a:solidFill>
                  <a:srgbClr val="000000"/>
                </a:solidFill>
                <a:latin typeface="Arial" charset="0"/>
              </a:rPr>
              <a:pPr fontAlgn="base">
                <a:spcBef>
                  <a:spcPct val="0"/>
                </a:spcBef>
                <a:spcAft>
                  <a:spcPct val="0"/>
                </a:spcAft>
              </a:pPr>
              <a:t>23</a:t>
            </a:fld>
            <a:endParaRPr lang="en-US" smtClean="0">
              <a:solidFill>
                <a:srgbClr val="000000"/>
              </a:solidFill>
              <a:latin typeface="Arial" charset="0"/>
            </a:endParaRPr>
          </a:p>
        </p:txBody>
      </p:sp>
      <p:sp>
        <p:nvSpPr>
          <p:cNvPr id="63491" name="Rectangle 2"/>
          <p:cNvSpPr>
            <a:spLocks noGrp="1" noRot="1" noChangeAspect="1" noChangeArrowheads="1" noTextEdit="1"/>
          </p:cNvSpPr>
          <p:nvPr>
            <p:ph type="sldImg"/>
          </p:nvPr>
        </p:nvSpPr>
        <p:spPr bwMode="auto">
          <a:xfrm>
            <a:off x="1206500" y="681038"/>
            <a:ext cx="4440238" cy="3330575"/>
          </a:xfrm>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smtClean="0"/>
              <a:t>Say: </a:t>
            </a:r>
            <a:r>
              <a:rPr lang="en-US" smtClean="0"/>
              <a:t> The National Reading Panel (NRP) report explains that students need multiple, repeated exposures to vocabulary if we are to see learning gains. This extended, rich instruction of vocabulary should include some of the following practices:</a:t>
            </a:r>
          </a:p>
          <a:p>
            <a:endParaRPr lang="en-US" smtClean="0"/>
          </a:p>
          <a:p>
            <a:r>
              <a:rPr lang="en-US" b="1" smtClean="0"/>
              <a:t>Read slide.</a:t>
            </a:r>
          </a:p>
          <a:p>
            <a:endParaRPr lang="en-US" b="1" smtClean="0"/>
          </a:p>
          <a:p>
            <a:r>
              <a:rPr lang="en-US" b="1" smtClean="0"/>
              <a:t>Say: </a:t>
            </a:r>
            <a:r>
              <a:rPr lang="en-US" smtClean="0"/>
              <a:t>Directly</a:t>
            </a:r>
            <a:r>
              <a:rPr lang="en-US" b="1" smtClean="0"/>
              <a:t> </a:t>
            </a:r>
            <a:r>
              <a:rPr lang="en-US" smtClean="0"/>
              <a:t>weaving vocabulary instruction into our read-aloud as we’ve discussed is most helpful to students.  Sometimes we can clarify vocabulary by changing the tone of our voice and reading expressively.</a:t>
            </a:r>
            <a:endParaRPr lang="en-US" b="1"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 </a:t>
            </a:r>
            <a:r>
              <a:rPr lang="en-US" smtClean="0"/>
              <a:t> When we take on the voice of a character, we are providing a scaffold for students to aid comprehension. When we read aloud to students, we can make the reading so much more engaging and enjoyable for the listener if we read expressively. When reading expressively, we are also modeling fluent reading for students. </a:t>
            </a:r>
          </a:p>
          <a:p>
            <a:endParaRPr lang="en-US" smtClean="0"/>
          </a:p>
          <a:p>
            <a:r>
              <a:rPr lang="en-US" b="1" smtClean="0"/>
              <a:t>Read slide.</a:t>
            </a:r>
          </a:p>
          <a:p>
            <a:endParaRPr lang="en-US" b="1" smtClean="0"/>
          </a:p>
          <a:p>
            <a:r>
              <a:rPr lang="en-US" smtClean="0"/>
              <a:t>Now that we have a clear understanding of what makes an effective Listening Comprehension program, we need to practice planning an effective first reading of a story.</a:t>
            </a:r>
          </a:p>
        </p:txBody>
      </p:sp>
      <p:sp>
        <p:nvSpPr>
          <p:cNvPr id="4" name="Slide Number Placeholder 3"/>
          <p:cNvSpPr>
            <a:spLocks noGrp="1"/>
          </p:cNvSpPr>
          <p:nvPr>
            <p:ph type="sldNum" sz="quarter" idx="5"/>
          </p:nvPr>
        </p:nvSpPr>
        <p:spPr/>
        <p:txBody>
          <a:bodyPr/>
          <a:lstStyle/>
          <a:p>
            <a:pPr>
              <a:defRPr/>
            </a:pPr>
            <a:fld id="{C0928B29-C57D-4E80-8EE3-146A72C67192}" type="slidenum">
              <a:rPr lang="en-US"/>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452635-0647-4C38-B11F-E41C02A5FA0D}" type="slidenum">
              <a:rPr lang="en-US" smtClean="0">
                <a:solidFill>
                  <a:srgbClr val="000000"/>
                </a:solidFill>
                <a:latin typeface="Arial" charset="0"/>
              </a:rPr>
              <a:pPr fontAlgn="base">
                <a:spcBef>
                  <a:spcPct val="0"/>
                </a:spcBef>
                <a:spcAft>
                  <a:spcPct val="0"/>
                </a:spcAft>
              </a:pPr>
              <a:t>25</a:t>
            </a:fld>
            <a:endParaRPr lang="en-US" smtClean="0">
              <a:solidFill>
                <a:srgbClr val="000000"/>
              </a:solidFill>
              <a:latin typeface="Arial" charset="0"/>
            </a:endParaRPr>
          </a:p>
        </p:txBody>
      </p:sp>
      <p:sp>
        <p:nvSpPr>
          <p:cNvPr id="65539" name="Rectangle 2"/>
          <p:cNvSpPr>
            <a:spLocks noGrp="1" noRot="1" noChangeAspect="1" noChangeArrowheads="1" noTextEdit="1"/>
          </p:cNvSpPr>
          <p:nvPr>
            <p:ph type="sldImg"/>
          </p:nvPr>
        </p:nvSpPr>
        <p:spPr bwMode="auto">
          <a:xfrm>
            <a:off x="1766888" y="606425"/>
            <a:ext cx="3595687" cy="2697163"/>
          </a:xfrm>
          <a:noFill/>
          <a:ln>
            <a:solidFill>
              <a:srgbClr val="000000"/>
            </a:solidFill>
            <a:miter lim="800000"/>
            <a:headEnd/>
            <a:tailEnd/>
          </a:ln>
        </p:spPr>
      </p:sp>
      <p:sp>
        <p:nvSpPr>
          <p:cNvPr id="65540" name="Rectangle 3"/>
          <p:cNvSpPr>
            <a:spLocks noGrp="1" noChangeArrowheads="1"/>
          </p:cNvSpPr>
          <p:nvPr>
            <p:ph type="body" idx="1"/>
          </p:nvPr>
        </p:nvSpPr>
        <p:spPr bwMode="auto">
          <a:xfrm>
            <a:off x="701675" y="3482975"/>
            <a:ext cx="5607050" cy="5060950"/>
          </a:xfrm>
          <a:noFill/>
        </p:spPr>
        <p:txBody>
          <a:bodyPr wrap="square" numCol="1" anchor="t" anchorCtr="0" compatLnSpc="1">
            <a:prstTxWarp prst="textNoShape">
              <a:avLst/>
            </a:prstTxWarp>
          </a:bodyPr>
          <a:lstStyle/>
          <a:p>
            <a:r>
              <a:rPr lang="en-US" b="1" smtClean="0"/>
              <a:t>Read slide.</a:t>
            </a:r>
          </a:p>
          <a:p>
            <a:endParaRPr lang="en-US" b="1" smtClean="0"/>
          </a:p>
          <a:p>
            <a:r>
              <a:rPr lang="en-US" b="1" smtClean="0"/>
              <a:t>Provide time for participants to discuss.</a:t>
            </a:r>
          </a:p>
          <a:p>
            <a:endParaRPr lang="en-US" b="1" smtClean="0"/>
          </a:p>
          <a:p>
            <a:r>
              <a:rPr lang="en-US" b="1" smtClean="0"/>
              <a:t>Say: </a:t>
            </a:r>
            <a:r>
              <a:rPr lang="en-US" smtClean="0"/>
              <a:t>Now that we have a clear understanding of what makes an effective Listening Comprehension program, we need to practice planning an effective first reading of a story.</a:t>
            </a:r>
          </a:p>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423988" y="692150"/>
            <a:ext cx="4138612" cy="3103563"/>
          </a:xfrm>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Read slide.</a:t>
            </a:r>
          </a:p>
        </p:txBody>
      </p:sp>
      <p:sp>
        <p:nvSpPr>
          <p:cNvPr id="4" name="Slide Number Placeholder 3"/>
          <p:cNvSpPr>
            <a:spLocks noGrp="1"/>
          </p:cNvSpPr>
          <p:nvPr>
            <p:ph type="sldNum" sz="quarter" idx="5"/>
          </p:nvPr>
        </p:nvSpPr>
        <p:spPr/>
        <p:txBody>
          <a:bodyPr/>
          <a:lstStyle/>
          <a:p>
            <a:pPr>
              <a:defRPr/>
            </a:pPr>
            <a:fld id="{7B24F9AA-B242-4EC9-A49A-85F91A118213}" type="slidenum">
              <a:rPr lang="en-US"/>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55390E-51B2-46D1-A101-0CF20563AD9D}" type="slidenum">
              <a:rPr lang="en-US" smtClean="0">
                <a:solidFill>
                  <a:srgbClr val="000000"/>
                </a:solidFill>
                <a:latin typeface="Arial" charset="0"/>
              </a:rPr>
              <a:pPr fontAlgn="base">
                <a:spcBef>
                  <a:spcPct val="0"/>
                </a:spcBef>
                <a:spcAft>
                  <a:spcPct val="0"/>
                </a:spcAft>
              </a:pPr>
              <a:t>27</a:t>
            </a:fld>
            <a:endParaRPr lang="en-US" smtClean="0">
              <a:solidFill>
                <a:srgbClr val="000000"/>
              </a:solidFill>
              <a:latin typeface="Arial" charset="0"/>
            </a:endParaRPr>
          </a:p>
        </p:txBody>
      </p:sp>
      <p:sp>
        <p:nvSpPr>
          <p:cNvPr id="67587" name="Rectangle 2"/>
          <p:cNvSpPr>
            <a:spLocks noGrp="1" noRot="1" noChangeAspect="1" noChangeArrowheads="1" noTextEdit="1"/>
          </p:cNvSpPr>
          <p:nvPr>
            <p:ph type="sldImg"/>
          </p:nvPr>
        </p:nvSpPr>
        <p:spPr bwMode="auto">
          <a:xfrm>
            <a:off x="1524000" y="655638"/>
            <a:ext cx="3963988" cy="2971800"/>
          </a:xfrm>
          <a:noFill/>
          <a:ln>
            <a:solidFill>
              <a:srgbClr val="000000"/>
            </a:solidFill>
            <a:miter lim="800000"/>
            <a:headEnd/>
            <a:tailEnd/>
          </a:ln>
        </p:spPr>
      </p:sp>
      <p:sp>
        <p:nvSpPr>
          <p:cNvPr id="68612" name="Rectangle 3"/>
          <p:cNvSpPr>
            <a:spLocks noGrp="1" noChangeArrowheads="1"/>
          </p:cNvSpPr>
          <p:nvPr>
            <p:ph type="body" idx="1"/>
          </p:nvPr>
        </p:nvSpPr>
        <p:spPr bwMode="auto">
          <a:xfrm>
            <a:off x="701675" y="3703638"/>
            <a:ext cx="5607050" cy="51054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defRPr/>
            </a:pPr>
            <a:r>
              <a:rPr lang="en-US" sz="1400" b="1" dirty="0" smtClean="0"/>
              <a:t>Say: </a:t>
            </a:r>
            <a:r>
              <a:rPr lang="en-US" sz="1400" dirty="0" smtClean="0"/>
              <a:t>If our goal is to improve comprehension, then it is important to ensure that students are engaged in the reading. Let’s take a look at the lesson plan and think about how we planned to accomplish this.</a:t>
            </a:r>
          </a:p>
          <a:p>
            <a:pPr>
              <a:defRPr/>
            </a:pPr>
            <a:endParaRPr lang="en-US" sz="700" dirty="0" smtClean="0"/>
          </a:p>
          <a:p>
            <a:pPr>
              <a:defRPr/>
            </a:pPr>
            <a:r>
              <a:rPr lang="en-US" sz="1400" dirty="0" smtClean="0"/>
              <a:t>Handout #2 is the lesson plan for  The Golden Bird of Freedom.  We’ve also provided you with a blank lesson plan format for an effective first reading lesson.  Please follow along on Handout #2.</a:t>
            </a:r>
          </a:p>
          <a:p>
            <a:pPr>
              <a:defRPr/>
            </a:pPr>
            <a:endParaRPr lang="en-US" sz="700" dirty="0" smtClean="0"/>
          </a:p>
          <a:p>
            <a:pPr>
              <a:defRPr/>
            </a:pPr>
            <a:r>
              <a:rPr lang="en-US" sz="1300" b="1" dirty="0" smtClean="0"/>
              <a:t>Read first bullet.</a:t>
            </a:r>
          </a:p>
          <a:p>
            <a:pPr>
              <a:defRPr/>
            </a:pPr>
            <a:endParaRPr lang="en-US" sz="700" dirty="0" smtClean="0"/>
          </a:p>
          <a:p>
            <a:pPr>
              <a:defRPr/>
            </a:pPr>
            <a:r>
              <a:rPr lang="en-US" sz="1300" b="1" dirty="0" smtClean="0"/>
              <a:t>Say: </a:t>
            </a:r>
            <a:r>
              <a:rPr lang="en-US" sz="1300" dirty="0" smtClean="0"/>
              <a:t>We didn’t actually model this part of the lesson for you, but it is always important to include.  Keep in mind, this should really only take a couple of minutes and doesn’t necessarily involve a picture walk. Building and activating background knowledge is addressed in-depth in the Making Connections training.</a:t>
            </a:r>
          </a:p>
          <a:p>
            <a:pPr>
              <a:defRPr/>
            </a:pPr>
            <a:endParaRPr lang="en-US" sz="600" b="1" dirty="0" smtClean="0"/>
          </a:p>
          <a:p>
            <a:pPr>
              <a:defRPr/>
            </a:pPr>
            <a:r>
              <a:rPr lang="en-US" sz="1300" b="1" dirty="0" smtClean="0"/>
              <a:t>Read second bullet.</a:t>
            </a:r>
          </a:p>
          <a:p>
            <a:pPr>
              <a:defRPr/>
            </a:pPr>
            <a:endParaRPr lang="en-US" sz="600" b="1" dirty="0" smtClean="0"/>
          </a:p>
          <a:p>
            <a:pPr>
              <a:defRPr/>
            </a:pPr>
            <a:r>
              <a:rPr lang="en-US" sz="1300" b="1" dirty="0" smtClean="0"/>
              <a:t>Say: </a:t>
            </a:r>
            <a:r>
              <a:rPr lang="en-US" sz="1300" dirty="0" smtClean="0"/>
              <a:t>Let’s consider the challenging vocabulary we wish to address during the read-aloud.</a:t>
            </a:r>
          </a:p>
          <a:p>
            <a:pPr>
              <a:defRPr/>
            </a:pPr>
            <a:endParaRPr lang="en-US" sz="600" dirty="0" smtClean="0"/>
          </a:p>
          <a:p>
            <a:pPr>
              <a:defRPr/>
            </a:pPr>
            <a:r>
              <a:rPr lang="en-US" sz="1300" b="1" dirty="0" smtClean="0"/>
              <a:t>Read third bullet.</a:t>
            </a:r>
          </a:p>
          <a:p>
            <a:pPr>
              <a:defRPr/>
            </a:pPr>
            <a:endParaRPr lang="en-US" sz="600" b="1" dirty="0" smtClean="0"/>
          </a:p>
          <a:p>
            <a:pPr>
              <a:defRPr/>
            </a:pPr>
            <a:r>
              <a:rPr lang="en-US" sz="1300" b="1" dirty="0" smtClean="0"/>
              <a:t>Say:</a:t>
            </a:r>
            <a:r>
              <a:rPr lang="en-US" sz="1300" dirty="0" smtClean="0"/>
              <a:t> Remember, when we set a comprehension purpose question, or CPQ, we do so for every reading. We want to choose a question that will focus attention throughout the reading. We set a different CPQ each time we read the text, and we link the CPQ to the strategy we are focusing on.</a:t>
            </a:r>
          </a:p>
          <a:p>
            <a:pPr>
              <a:defRPr/>
            </a:pPr>
            <a:endParaRPr lang="en-US" sz="600" dirty="0" smtClean="0"/>
          </a:p>
          <a:p>
            <a:pPr>
              <a:defRPr/>
            </a:pPr>
            <a:r>
              <a:rPr lang="en-US" sz="1300" b="1" dirty="0" smtClean="0"/>
              <a:t>Read fourth bullet.</a:t>
            </a:r>
          </a:p>
          <a:p>
            <a:pPr>
              <a:defRPr/>
            </a:pPr>
            <a:endParaRPr lang="en-US" b="1" dirty="0" smtClean="0"/>
          </a:p>
          <a:p>
            <a:pPr>
              <a:defRPr/>
            </a:pPr>
            <a:endParaRPr lang="en-US" dirty="0" smtClean="0"/>
          </a:p>
          <a:p>
            <a:pPr>
              <a:defRPr/>
            </a:pPr>
            <a:endParaRPr lang="en-US" dirty="0" smtClean="0"/>
          </a:p>
          <a:p>
            <a:pPr>
              <a:defRPr/>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Read slide.</a:t>
            </a:r>
            <a:endParaRPr lang="en-US" smtClean="0"/>
          </a:p>
          <a:p>
            <a:r>
              <a:rPr lang="en-US" b="1" smtClean="0"/>
              <a:t> </a:t>
            </a:r>
            <a:endParaRPr lang="en-US" smtClean="0"/>
          </a:p>
          <a:p>
            <a:r>
              <a:rPr lang="en-US" b="1" smtClean="0"/>
              <a:t>Distribute blue laminated planning cards with sticky notes.  Provide 15 – 20 minutes for this activity.</a:t>
            </a:r>
            <a:endParaRPr lang="en-US" smtClean="0"/>
          </a:p>
          <a:p>
            <a:pPr>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ED781A-A81D-45B6-8E48-B0CBA94066F0}" type="slidenum">
              <a:rPr lang="en-US" smtClean="0">
                <a:solidFill>
                  <a:srgbClr val="000000"/>
                </a:solidFill>
                <a:latin typeface="Arial" charset="0"/>
              </a:rPr>
              <a:pPr fontAlgn="base">
                <a:spcBef>
                  <a:spcPct val="0"/>
                </a:spcBef>
                <a:spcAft>
                  <a:spcPct val="0"/>
                </a:spcAft>
              </a:pPr>
              <a:t>28</a:t>
            </a:fld>
            <a:endParaRPr lang="en-US" smtClean="0">
              <a:solidFill>
                <a:srgbClr val="000000"/>
              </a:solidFill>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444625" y="692150"/>
            <a:ext cx="4117975" cy="3087688"/>
          </a:xfrm>
          <a:noFill/>
          <a:ln>
            <a:solidFill>
              <a:srgbClr val="000000"/>
            </a:solidFill>
            <a:miter lim="800000"/>
            <a:headEnd/>
            <a:tailEnd/>
          </a:ln>
        </p:spPr>
      </p:sp>
      <p:sp>
        <p:nvSpPr>
          <p:cNvPr id="69635" name="Notes Placeholder 2"/>
          <p:cNvSpPr>
            <a:spLocks noGrp="1"/>
          </p:cNvSpPr>
          <p:nvPr>
            <p:ph type="body" idx="1"/>
          </p:nvPr>
        </p:nvSpPr>
        <p:spPr bwMode="auto">
          <a:xfrm>
            <a:off x="701675" y="3932238"/>
            <a:ext cx="5607050" cy="4611687"/>
          </a:xfrm>
          <a:noFill/>
        </p:spPr>
        <p:txBody>
          <a:bodyPr wrap="square" numCol="1" anchor="t" anchorCtr="0" compatLnSpc="1">
            <a:prstTxWarp prst="textNoShape">
              <a:avLst/>
            </a:prstTxWarp>
          </a:bodyPr>
          <a:lstStyle/>
          <a:p>
            <a:r>
              <a:rPr lang="en-US" b="1" smtClean="0"/>
              <a:t>Say: </a:t>
            </a:r>
            <a:r>
              <a:rPr lang="en-US" smtClean="0"/>
              <a:t>Let’s revisit the “big ideas” for this session.</a:t>
            </a:r>
          </a:p>
          <a:p>
            <a:r>
              <a:rPr lang="en-US" smtClean="0"/>
              <a:t> </a:t>
            </a:r>
          </a:p>
          <a:p>
            <a:r>
              <a:rPr lang="en-US" smtClean="0"/>
              <a:t>First, listening comprehension has a positive effect on student’s story recall, word identification, and phonemic awareness.  During daily read-alouds, we are laying the foundation for our students to be successful with reading comprehension.</a:t>
            </a:r>
          </a:p>
          <a:p>
            <a:endParaRPr lang="en-US" sz="600" smtClean="0"/>
          </a:p>
          <a:p>
            <a:r>
              <a:rPr lang="en-US" smtClean="0"/>
              <a:t>We want to teach our students the many thinking processes that proficient readers use automatically. We  explicitly model the strategies we use for understanding text, making it visible to our students, by sharing our own thinking. </a:t>
            </a:r>
          </a:p>
          <a:p>
            <a:endParaRPr lang="en-US" sz="600" smtClean="0"/>
          </a:p>
          <a:p>
            <a:r>
              <a:rPr lang="en-US" smtClean="0"/>
              <a:t>Invite students to join in with the story by repeating phrases, making hand gestures or engaging in conversation.  Allowing students to become a part of the read-aloud helps to extend their thinking and comprehension. </a:t>
            </a:r>
          </a:p>
          <a:p>
            <a:endParaRPr lang="en-US" sz="600" smtClean="0"/>
          </a:p>
          <a:p>
            <a:r>
              <a:rPr lang="en-US" smtClean="0"/>
              <a:t>During the read-aloud, teach critical vocabulary words right at the point of use.  This is done with minimal interruption with the flow of the story. We can teach key vocabulary words with actions as well as verbal definitions. </a:t>
            </a:r>
          </a:p>
          <a:p>
            <a:endParaRPr lang="en-US" sz="600" smtClean="0"/>
          </a:p>
          <a:p>
            <a:r>
              <a:rPr lang="en-US" smtClean="0"/>
              <a:t>As you leave this session today, we want to think about our next steps. We want to take what we have learned here and apply it in our classrooms so that we can truly impact student learning and achievement. Read the 3 steps on the back of this card.  Write down at the bottom what your commitment will be for teaching this strategy when you return to school.</a:t>
            </a:r>
          </a:p>
          <a:p>
            <a:endParaRPr lang="en-US" smtClean="0"/>
          </a:p>
        </p:txBody>
      </p:sp>
      <p:sp>
        <p:nvSpPr>
          <p:cNvPr id="4" name="Slide Number Placeholder 3"/>
          <p:cNvSpPr>
            <a:spLocks noGrp="1"/>
          </p:cNvSpPr>
          <p:nvPr>
            <p:ph type="sldNum" sz="quarter" idx="5"/>
          </p:nvPr>
        </p:nvSpPr>
        <p:spPr/>
        <p:txBody>
          <a:bodyPr/>
          <a:lstStyle/>
          <a:p>
            <a:pPr>
              <a:defRPr/>
            </a:pPr>
            <a:fld id="{6E580076-BD23-48D8-90C9-CE8DC76E668F}" type="slidenum">
              <a:rPr lang="en-US"/>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C62453-F42F-462E-A0AA-06728C57A972}" type="slidenum">
              <a:rPr lang="en-US" smtClean="0">
                <a:solidFill>
                  <a:srgbClr val="000000"/>
                </a:solidFill>
                <a:latin typeface="Arial" charset="0"/>
              </a:rPr>
              <a:pPr fontAlgn="base">
                <a:spcBef>
                  <a:spcPct val="0"/>
                </a:spcBef>
                <a:spcAft>
                  <a:spcPct val="0"/>
                </a:spcAft>
              </a:pPr>
              <a:t>3</a:t>
            </a:fld>
            <a:endParaRPr lang="en-US" smtClean="0">
              <a:solidFill>
                <a:srgbClr val="000000"/>
              </a:solidFill>
              <a:latin typeface="Arial" charset="0"/>
            </a:endParaRPr>
          </a:p>
        </p:txBody>
      </p:sp>
      <p:sp>
        <p:nvSpPr>
          <p:cNvPr id="41987" name="Rectangle 2"/>
          <p:cNvSpPr>
            <a:spLocks noGrp="1" noRot="1" noChangeAspect="1" noChangeArrowheads="1" noTextEdit="1"/>
          </p:cNvSpPr>
          <p:nvPr>
            <p:ph type="sldImg"/>
          </p:nvPr>
        </p:nvSpPr>
        <p:spPr bwMode="auto">
          <a:xfrm>
            <a:off x="1295400" y="681038"/>
            <a:ext cx="4435475" cy="3327400"/>
          </a:xfrm>
          <a:noFill/>
          <a:ln>
            <a:solidFill>
              <a:srgbClr val="000000"/>
            </a:solidFill>
            <a:miter lim="800000"/>
            <a:headEnd/>
            <a:tailEnd/>
          </a:ln>
        </p:spPr>
      </p:sp>
      <p:sp>
        <p:nvSpPr>
          <p:cNvPr id="43012" name="Rectangle 3"/>
          <p:cNvSpPr>
            <a:spLocks noGrp="1" noChangeArrowheads="1"/>
          </p:cNvSpPr>
          <p:nvPr>
            <p:ph type="body" idx="1"/>
          </p:nvPr>
        </p:nvSpPr>
        <p:spPr bwMode="auto">
          <a:xfrm>
            <a:off x="544513" y="4084638"/>
            <a:ext cx="5921375" cy="477361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smtClean="0"/>
              <a:t>Say: </a:t>
            </a:r>
            <a:r>
              <a:rPr lang="en-US" dirty="0" smtClean="0"/>
              <a:t>Today, we will:</a:t>
            </a:r>
          </a:p>
          <a:p>
            <a:pPr marL="171430" indent="-171430">
              <a:buFont typeface="Arial" pitchFamily="34" charset="0"/>
              <a:buChar char="•"/>
              <a:defRPr/>
            </a:pPr>
            <a:r>
              <a:rPr lang="en-US" dirty="0" smtClean="0"/>
              <a:t>Clarify the importance of listening comprehension</a:t>
            </a:r>
          </a:p>
          <a:p>
            <a:pPr marL="171430" indent="-171430">
              <a:buFont typeface="Arial" pitchFamily="34" charset="0"/>
              <a:buChar char="•"/>
              <a:defRPr/>
            </a:pPr>
            <a:r>
              <a:rPr lang="en-US" dirty="0" smtClean="0"/>
              <a:t>Describe a quality listening comprehension program</a:t>
            </a:r>
          </a:p>
          <a:p>
            <a:pPr marL="171430" indent="-171430">
              <a:buFont typeface="Arial" pitchFamily="34" charset="0"/>
              <a:buChar char="•"/>
              <a:defRPr/>
            </a:pPr>
            <a:r>
              <a:rPr lang="en-US" dirty="0" smtClean="0"/>
              <a:t>Reflect on lesson planning, and </a:t>
            </a:r>
          </a:p>
          <a:p>
            <a:pPr marL="171430" indent="-171430">
              <a:buFont typeface="Arial" pitchFamily="34" charset="0"/>
              <a:buChar char="•"/>
              <a:defRPr/>
            </a:pPr>
            <a:r>
              <a:rPr lang="en-US" dirty="0" smtClean="0"/>
              <a:t>Plan and practice a strategy instruction lesson.</a:t>
            </a:r>
          </a:p>
          <a:p>
            <a:pPr marL="171430" indent="-171430">
              <a:buFont typeface="Arial" pitchFamily="34" charset="0"/>
              <a:buChar char="•"/>
              <a:defRPr/>
            </a:pPr>
            <a:endParaRPr lang="en-US" b="1" dirty="0" smtClean="0"/>
          </a:p>
          <a:p>
            <a:pPr>
              <a:buFont typeface="Arial" pitchFamily="34" charset="0"/>
              <a:buNone/>
              <a:defRPr/>
            </a:pPr>
            <a:r>
              <a:rPr lang="en-US" b="1" dirty="0" smtClean="0"/>
              <a:t>Say:  </a:t>
            </a:r>
            <a:r>
              <a:rPr lang="en-US" dirty="0" smtClean="0"/>
              <a:t>Let’s get started.</a:t>
            </a:r>
            <a:endParaRPr lang="en-US" b="1"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E8A68EF-83D8-448F-A451-242E830E0127}" type="slidenum">
              <a:rPr lang="en-US"/>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664EB90-DF3A-4C9A-B00E-73EF096114B4}" type="slidenum">
              <a:rPr lang="en-US"/>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1A285E9-1F90-4C8F-8382-657AC09710DA}" type="slidenum">
              <a:rPr lang="en-US"/>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DF3E7E8-8D0B-4DBB-BD49-27D4E45894F0}" type="slidenum">
              <a:rPr lang="en-US"/>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5A608B9-EDF6-479E-AE80-2F688AF4CF4F}" type="slidenum">
              <a:rPr lang="en-US"/>
              <a:pPr>
                <a:defRPr/>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Say: </a:t>
            </a:r>
            <a:r>
              <a:rPr lang="en-US" smtClean="0"/>
              <a:t>Why should we focus on Listening Comprehension?  How will this help our students?</a:t>
            </a:r>
          </a:p>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3294D1-4830-49C7-A3D2-DD415175A145}" type="slidenum">
              <a:rPr lang="en-US" smtClean="0">
                <a:solidFill>
                  <a:srgbClr val="000000"/>
                </a:solidFill>
                <a:latin typeface="Arial" charset="0"/>
              </a:rPr>
              <a:pPr fontAlgn="base">
                <a:spcBef>
                  <a:spcPct val="0"/>
                </a:spcBef>
                <a:spcAft>
                  <a:spcPct val="0"/>
                </a:spcAft>
              </a:pPr>
              <a:t>4</a:t>
            </a:fld>
            <a:endParaRPr lang="en-US" smtClean="0">
              <a:solidFill>
                <a:srgbClr val="000000"/>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F4B4E9-BA44-4FC4-99AB-1D0B5CD7A9F4}" type="slidenum">
              <a:rPr lang="en-US" smtClean="0">
                <a:solidFill>
                  <a:srgbClr val="000000"/>
                </a:solidFill>
                <a:latin typeface="Arial" charset="0"/>
              </a:rPr>
              <a:pPr fontAlgn="base">
                <a:spcBef>
                  <a:spcPct val="0"/>
                </a:spcBef>
                <a:spcAft>
                  <a:spcPct val="0"/>
                </a:spcAft>
              </a:pPr>
              <a:t>5</a:t>
            </a:fld>
            <a:endParaRPr lang="en-US" smtClean="0">
              <a:solidFill>
                <a:srgbClr val="000000"/>
              </a:solidFill>
              <a:latin typeface="Arial" charset="0"/>
            </a:endParaRPr>
          </a:p>
        </p:txBody>
      </p:sp>
      <p:sp>
        <p:nvSpPr>
          <p:cNvPr id="44035" name="Rectangle 2"/>
          <p:cNvSpPr>
            <a:spLocks noGrp="1" noRot="1" noChangeAspect="1" noChangeArrowheads="1" noTextEdit="1"/>
          </p:cNvSpPr>
          <p:nvPr>
            <p:ph type="sldImg"/>
          </p:nvPr>
        </p:nvSpPr>
        <p:spPr bwMode="auto">
          <a:xfrm>
            <a:off x="1284288" y="681038"/>
            <a:ext cx="4441825" cy="3330575"/>
          </a:xfrm>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smtClean="0"/>
              <a:t>Say: </a:t>
            </a:r>
            <a:r>
              <a:rPr lang="en-US" smtClean="0"/>
              <a:t>When we read aloud to students we can expect the following…</a:t>
            </a:r>
          </a:p>
          <a:p>
            <a:endParaRPr lang="en-US" smtClean="0"/>
          </a:p>
          <a:p>
            <a:r>
              <a:rPr lang="en-US" b="1" smtClean="0"/>
              <a:t>Read Slide</a:t>
            </a:r>
          </a:p>
          <a:p>
            <a:endParaRPr lang="en-US" smtClean="0"/>
          </a:p>
          <a:p>
            <a:endParaRPr lang="en-US" smtClean="0"/>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A15E8E-4A13-459E-9258-17B01983E53C}" type="slidenum">
              <a:rPr lang="en-US" smtClean="0">
                <a:solidFill>
                  <a:srgbClr val="000000"/>
                </a:solidFill>
                <a:latin typeface="Arial" charset="0"/>
              </a:rPr>
              <a:pPr fontAlgn="base">
                <a:spcBef>
                  <a:spcPct val="0"/>
                </a:spcBef>
                <a:spcAft>
                  <a:spcPct val="0"/>
                </a:spcAft>
              </a:pPr>
              <a:t>6</a:t>
            </a:fld>
            <a:endParaRPr lang="en-US" smtClean="0">
              <a:solidFill>
                <a:srgbClr val="000000"/>
              </a:solidFill>
              <a:latin typeface="Arial"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smtClean="0"/>
              <a:t>Say:  </a:t>
            </a:r>
            <a:r>
              <a:rPr lang="en-US" smtClean="0"/>
              <a:t>We also know that when we read aloud to students and focus on listening comprehension it effects the literacy development of young students. For example, Dr. Emily Solari conducted a small study and found the following effects on literacy skills when intervention instruction concentrated on listening comprehension in kindergarten:</a:t>
            </a:r>
          </a:p>
          <a:p>
            <a:endParaRPr lang="en-US" b="1" smtClean="0"/>
          </a:p>
          <a:p>
            <a:r>
              <a:rPr lang="en-US" b="1" smtClean="0"/>
              <a:t>Read slide.</a:t>
            </a:r>
          </a:p>
          <a:p>
            <a:endParaRPr lang="en-US" smtClean="0"/>
          </a:p>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9BFA4A-99C8-4E90-99AC-0486E0D746BE}" type="slidenum">
              <a:rPr lang="en-US" smtClean="0">
                <a:solidFill>
                  <a:srgbClr val="000000"/>
                </a:solidFill>
                <a:latin typeface="Arial" charset="0"/>
              </a:rPr>
              <a:pPr fontAlgn="base">
                <a:spcBef>
                  <a:spcPct val="0"/>
                </a:spcBef>
                <a:spcAft>
                  <a:spcPct val="0"/>
                </a:spcAft>
              </a:pPr>
              <a:t>7</a:t>
            </a:fld>
            <a:endParaRPr lang="en-US" smtClean="0">
              <a:solidFill>
                <a:srgbClr val="000000"/>
              </a:solidFill>
              <a:latin typeface="Arial" charset="0"/>
            </a:endParaRPr>
          </a:p>
        </p:txBody>
      </p:sp>
      <p:sp>
        <p:nvSpPr>
          <p:cNvPr id="46083" name="Rectangle 2"/>
          <p:cNvSpPr>
            <a:spLocks noGrp="1" noRot="1" noChangeAspect="1" noChangeArrowheads="1" noTextEdit="1"/>
          </p:cNvSpPr>
          <p:nvPr>
            <p:ph type="sldImg"/>
          </p:nvPr>
        </p:nvSpPr>
        <p:spPr bwMode="auto">
          <a:xfrm>
            <a:off x="1347788" y="692150"/>
            <a:ext cx="4367212" cy="3275013"/>
          </a:xfrm>
          <a:noFill/>
          <a:ln>
            <a:solidFill>
              <a:srgbClr val="000000"/>
            </a:solidFill>
            <a:miter lim="800000"/>
            <a:headEnd/>
            <a:tailEnd/>
          </a:ln>
        </p:spPr>
      </p:sp>
      <p:sp>
        <p:nvSpPr>
          <p:cNvPr id="46084" name="Rectangle 3"/>
          <p:cNvSpPr>
            <a:spLocks noGrp="1" noChangeArrowheads="1"/>
          </p:cNvSpPr>
          <p:nvPr>
            <p:ph type="body" idx="1"/>
          </p:nvPr>
        </p:nvSpPr>
        <p:spPr bwMode="auto">
          <a:xfrm>
            <a:off x="701675" y="4237038"/>
            <a:ext cx="5607050" cy="4306887"/>
          </a:xfrm>
          <a:noFill/>
        </p:spPr>
        <p:txBody>
          <a:bodyPr wrap="square" numCol="1" anchor="t" anchorCtr="0" compatLnSpc="1">
            <a:prstTxWarp prst="textNoShape">
              <a:avLst/>
            </a:prstTxWarp>
          </a:bodyPr>
          <a:lstStyle/>
          <a:p>
            <a:r>
              <a:rPr lang="en-US" b="1" smtClean="0"/>
              <a:t>Read slide.</a:t>
            </a:r>
          </a:p>
          <a:p>
            <a:endParaRPr lang="en-US" b="1" smtClean="0"/>
          </a:p>
          <a:p>
            <a:r>
              <a:rPr lang="en-US" b="1" smtClean="0"/>
              <a:t>Say:</a:t>
            </a:r>
            <a:r>
              <a:rPr lang="en-US" smtClean="0"/>
              <a:t> In fact, development in listening comprehension may be one of the best predictors for reading comprehension in fourth grade. It is our responsibility to ensure that we have provided a strong foundation for comprehension from the time our students first enter school. We know that students who tend to struggle even from a young age, tend to struggle all though school.</a:t>
            </a:r>
            <a:endParaRPr lang="en-US" b="1" smtClean="0"/>
          </a:p>
          <a:p>
            <a:endParaRPr lang="en-US" smtClean="0"/>
          </a:p>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Read slide.</a:t>
            </a:r>
          </a:p>
          <a:p>
            <a:pPr eaLnBrk="1" hangingPunct="1">
              <a:spcBef>
                <a:spcPct val="0"/>
              </a:spcBef>
            </a:pPr>
            <a:endParaRPr lang="en-US" b="1" smtClean="0"/>
          </a:p>
          <a:p>
            <a:r>
              <a:rPr lang="en-US" smtClean="0"/>
              <a:t>We can conclude from this research that focusing on listening comprehension is critical for our students, and that we must make time for this instruction </a:t>
            </a:r>
            <a:r>
              <a:rPr lang="en-US" u="sng" smtClean="0"/>
              <a:t>daily</a:t>
            </a:r>
            <a:r>
              <a:rPr lang="en-US" smtClean="0"/>
              <a:t> in our whole group </a:t>
            </a:r>
            <a:r>
              <a:rPr lang="en-US" u="sng" smtClean="0"/>
              <a:t>and</a:t>
            </a:r>
            <a:r>
              <a:rPr lang="en-US" smtClean="0"/>
              <a:t> small group instruction. Strong instruction in </a:t>
            </a:r>
            <a:r>
              <a:rPr lang="en-US" u="sng" smtClean="0"/>
              <a:t>all</a:t>
            </a:r>
            <a:r>
              <a:rPr lang="en-US" smtClean="0"/>
              <a:t> five components helps to ensure that students will be successful in all aspects of reading.</a:t>
            </a:r>
          </a:p>
          <a:p>
            <a:endParaRPr lang="en-US" smtClean="0">
              <a:latin typeface="Adobe Garamond Pro" pitchFamily="18" charset="0"/>
              <a:ea typeface="ＭＳ Ｐゴシック" pitchFamily="34" charset="-128"/>
            </a:endParaRP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301D0E-97FD-457C-9DDD-8B71BE624A83}" type="slidenum">
              <a:rPr lang="en-US" smtClean="0">
                <a:latin typeface="Myriad Pro Cond" pitchFamily="34" charset="0"/>
                <a:ea typeface="ＭＳ Ｐゴシック" pitchFamily="34" charset="-128"/>
              </a:rPr>
              <a:pPr fontAlgn="base">
                <a:spcBef>
                  <a:spcPct val="0"/>
                </a:spcBef>
                <a:spcAft>
                  <a:spcPct val="0"/>
                </a:spcAft>
              </a:pPr>
              <a:t>8</a:t>
            </a:fld>
            <a:endParaRPr lang="en-US" smtClean="0">
              <a:latin typeface="Myriad Pro Cond"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271588" y="692150"/>
            <a:ext cx="4443412" cy="3332163"/>
          </a:xfrm>
          <a:noFill/>
          <a:ln>
            <a:solidFill>
              <a:srgbClr val="000000"/>
            </a:solidFill>
            <a:miter lim="800000"/>
            <a:headEnd/>
            <a:tailEnd/>
          </a:ln>
        </p:spPr>
      </p:sp>
      <p:sp>
        <p:nvSpPr>
          <p:cNvPr id="48131" name="Notes Placeholder 2"/>
          <p:cNvSpPr>
            <a:spLocks noGrp="1"/>
          </p:cNvSpPr>
          <p:nvPr>
            <p:ph type="body" idx="1"/>
          </p:nvPr>
        </p:nvSpPr>
        <p:spPr bwMode="auto">
          <a:xfrm>
            <a:off x="701675" y="4313238"/>
            <a:ext cx="5607050" cy="4230687"/>
          </a:xfrm>
          <a:noFill/>
        </p:spPr>
        <p:txBody>
          <a:bodyPr wrap="square" numCol="1" anchor="t" anchorCtr="0" compatLnSpc="1">
            <a:prstTxWarp prst="textNoShape">
              <a:avLst/>
            </a:prstTxWarp>
          </a:bodyPr>
          <a:lstStyle/>
          <a:p>
            <a:pPr eaLnBrk="1" hangingPunct="1">
              <a:spcBef>
                <a:spcPct val="0"/>
              </a:spcBef>
            </a:pPr>
            <a:r>
              <a:rPr lang="en-US" b="1" smtClean="0"/>
              <a:t>Say: </a:t>
            </a:r>
            <a:r>
              <a:rPr lang="en-US" smtClean="0"/>
              <a:t>In Texas, we are mandated to teach identified essential knowledge and skills. There are MANY TEKS that relate to listening comprehension.  On this slide, we have included an example from Figure 19. </a:t>
            </a:r>
          </a:p>
          <a:p>
            <a:pPr eaLnBrk="1" hangingPunct="1">
              <a:spcBef>
                <a:spcPct val="0"/>
              </a:spcBef>
            </a:pPr>
            <a:endParaRPr lang="en-US" smtClean="0"/>
          </a:p>
          <a:p>
            <a:pPr eaLnBrk="1" hangingPunct="1">
              <a:spcBef>
                <a:spcPct val="0"/>
              </a:spcBef>
            </a:pPr>
            <a:r>
              <a:rPr lang="en-US" b="1" smtClean="0"/>
              <a:t>Read slide.</a:t>
            </a:r>
          </a:p>
          <a:p>
            <a:pPr eaLnBrk="1" hangingPunct="1">
              <a:spcBef>
                <a:spcPct val="0"/>
              </a:spcBef>
            </a:pPr>
            <a:endParaRPr lang="en-US" smtClean="0"/>
          </a:p>
          <a:p>
            <a:pPr eaLnBrk="1" hangingPunct="1">
              <a:spcBef>
                <a:spcPct val="0"/>
              </a:spcBef>
            </a:pPr>
            <a:r>
              <a:rPr lang="en-US" b="1" smtClean="0"/>
              <a:t>Say: </a:t>
            </a:r>
            <a:r>
              <a:rPr lang="en-US" smtClean="0"/>
              <a:t>It is important that we teach our students to use a variety of strategies to comprehend selections read aloud. Let’s consider what makes a good read aloud and how we can improve students listening comprehension.</a:t>
            </a:r>
          </a:p>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9C20FB-91EB-41D4-8B99-9C9F72C26171}" type="slidenum">
              <a:rPr lang="en-US" smtClean="0">
                <a:solidFill>
                  <a:srgbClr val="000000"/>
                </a:solidFill>
                <a:latin typeface="Arial" charset="0"/>
              </a:rPr>
              <a:pPr fontAlgn="base">
                <a:spcBef>
                  <a:spcPct val="0"/>
                </a:spcBef>
                <a:spcAft>
                  <a:spcPct val="0"/>
                </a:spcAft>
              </a:pPr>
              <a:t>9</a:t>
            </a:fld>
            <a:endParaRPr lang="en-US" smtClean="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green.jpg"/>
          <p:cNvPicPr>
            <a:picLocks noChangeAspect="1"/>
          </p:cNvPicPr>
          <p:nvPr userDrawn="1"/>
        </p:nvPicPr>
        <p:blipFill>
          <a:blip r:embed="rId2"/>
          <a:srcRect/>
          <a:stretch>
            <a:fillRect/>
          </a:stretch>
        </p:blipFill>
        <p:spPr bwMode="auto">
          <a:xfrm>
            <a:off x="0" y="0"/>
            <a:ext cx="9144000" cy="3013075"/>
          </a:xfrm>
          <a:prstGeom prst="rect">
            <a:avLst/>
          </a:prstGeom>
          <a:noFill/>
          <a:ln w="9525">
            <a:noFill/>
            <a:miter lim="800000"/>
            <a:headEnd/>
            <a:tailEnd/>
          </a:ln>
        </p:spPr>
      </p:pic>
      <p:sp>
        <p:nvSpPr>
          <p:cNvPr id="2" name="Title 1"/>
          <p:cNvSpPr>
            <a:spLocks noGrp="1"/>
          </p:cNvSpPr>
          <p:nvPr>
            <p:ph type="ctrTitle"/>
          </p:nvPr>
        </p:nvSpPr>
        <p:spPr>
          <a:xfrm>
            <a:off x="1295400" y="3254375"/>
            <a:ext cx="6629400" cy="1470025"/>
          </a:xfrm>
        </p:spPr>
        <p:txBody>
          <a:bodyPr>
            <a:noAutofit/>
          </a:bodyPr>
          <a:lstStyle>
            <a:lvl1pPr>
              <a:defRPr sz="4400">
                <a:solidFill>
                  <a:srgbClr val="5EAD16"/>
                </a:solidFill>
                <a:latin typeface="+mj-lt"/>
                <a:cs typeface="Adobe Arabic"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1371600"/>
          </a:xfrm>
        </p:spPr>
        <p:txBody>
          <a:bodyPr>
            <a:normAutofit/>
          </a:bodyPr>
          <a:lstStyle>
            <a:lvl1pPr marL="0" indent="0" algn="ctr">
              <a:buNone/>
              <a:defRPr sz="3200">
                <a:solidFill>
                  <a:schemeClr val="tx1">
                    <a:lumMod val="85000"/>
                    <a:lumOff val="15000"/>
                  </a:schemeClr>
                </a:solidFill>
                <a:latin typeface="+mn-lt"/>
                <a:cs typeface="Adobe Arabic" pitchFamily="18"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t>© 2013 Texas Education Agency / The University of Texas System</a:t>
            </a:r>
          </a:p>
        </p:txBody>
      </p:sp>
      <p:sp>
        <p:nvSpPr>
          <p:cNvPr id="6" name="Slide Number Placeholder 5"/>
          <p:cNvSpPr>
            <a:spLocks noGrp="1"/>
          </p:cNvSpPr>
          <p:nvPr>
            <p:ph type="sldNum" sz="quarter" idx="11"/>
          </p:nvPr>
        </p:nvSpPr>
        <p:spPr>
          <a:xfrm>
            <a:off x="6705600" y="6356350"/>
            <a:ext cx="2133600" cy="365125"/>
          </a:xfrm>
        </p:spPr>
        <p:txBody>
          <a:bodyPr/>
          <a:lstStyle>
            <a:lvl1pPr>
              <a:defRPr>
                <a:solidFill>
                  <a:schemeClr val="bg1"/>
                </a:solidFill>
              </a:defRPr>
            </a:lvl1pPr>
          </a:lstStyle>
          <a:p>
            <a:pPr>
              <a:defRPr/>
            </a:pPr>
            <a:fld id="{02EF0189-1046-40D0-9FA6-A4E8CB62EDF7}"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 2013 Texas Education Agency / The University of Texas System</a:t>
            </a:r>
          </a:p>
        </p:txBody>
      </p:sp>
      <p:sp>
        <p:nvSpPr>
          <p:cNvPr id="5" name="Slide Number Placeholder 5"/>
          <p:cNvSpPr>
            <a:spLocks noGrp="1"/>
          </p:cNvSpPr>
          <p:nvPr>
            <p:ph type="sldNum" sz="quarter" idx="11"/>
          </p:nvPr>
        </p:nvSpPr>
        <p:spPr/>
        <p:txBody>
          <a:bodyPr/>
          <a:lstStyle>
            <a:lvl1pPr>
              <a:defRPr/>
            </a:lvl1pPr>
          </a:lstStyle>
          <a:p>
            <a:pPr>
              <a:defRPr/>
            </a:pPr>
            <a:fld id="{F613D96A-329C-4B8D-B9FE-706D6A3DA3B0}" type="slidenum">
              <a:rPr/>
              <a:pPr>
                <a:defRPr/>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 2013 Texas Education Agency / The University of Texas System</a:t>
            </a:r>
          </a:p>
        </p:txBody>
      </p:sp>
      <p:sp>
        <p:nvSpPr>
          <p:cNvPr id="5" name="Slide Number Placeholder 5"/>
          <p:cNvSpPr>
            <a:spLocks noGrp="1"/>
          </p:cNvSpPr>
          <p:nvPr>
            <p:ph type="sldNum" sz="quarter" idx="11"/>
          </p:nvPr>
        </p:nvSpPr>
        <p:spPr/>
        <p:txBody>
          <a:bodyPr/>
          <a:lstStyle>
            <a:lvl1pPr>
              <a:defRPr/>
            </a:lvl1pPr>
          </a:lstStyle>
          <a:p>
            <a:pPr>
              <a:defRPr/>
            </a:pPr>
            <a:fld id="{7BE5E792-1036-471D-928F-77A672F7B85A}" type="slidenum">
              <a:rPr/>
              <a:pPr>
                <a:defRPr/>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dobe Arabic" pitchFamily="18" charset="-78"/>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a:latin typeface="+mn-lt"/>
                <a:cs typeface="Adobe Arabic" pitchFamily="18" charset="-78"/>
              </a:defRPr>
            </a:lvl1pPr>
            <a:lvl2pPr>
              <a:defRPr>
                <a:latin typeface="+mn-lt"/>
                <a:cs typeface="Adobe Arabic" pitchFamily="18" charset="-78"/>
              </a:defRPr>
            </a:lvl2pPr>
            <a:lvl3pPr>
              <a:defRPr>
                <a:latin typeface="+mn-lt"/>
                <a:cs typeface="Adobe Arabic" pitchFamily="18" charset="-78"/>
              </a:defRPr>
            </a:lvl3pPr>
            <a:lvl4pPr>
              <a:defRPr>
                <a:latin typeface="+mn-lt"/>
                <a:cs typeface="Adobe Arabic" pitchFamily="18" charset="-78"/>
              </a:defRPr>
            </a:lvl4pPr>
            <a:lvl5pPr>
              <a:defRPr>
                <a:latin typeface="+mn-lt"/>
                <a:cs typeface="Adobe Arabic" pitchFamily="18"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 2013 Texas Education Agency / The University of Texas System</a:t>
            </a:r>
          </a:p>
        </p:txBody>
      </p:sp>
      <p:sp>
        <p:nvSpPr>
          <p:cNvPr id="5" name="Slide Number Placeholder 5"/>
          <p:cNvSpPr>
            <a:spLocks noGrp="1"/>
          </p:cNvSpPr>
          <p:nvPr>
            <p:ph type="sldNum" sz="quarter" idx="11"/>
          </p:nvPr>
        </p:nvSpPr>
        <p:spPr/>
        <p:txBody>
          <a:bodyPr/>
          <a:lstStyle>
            <a:lvl1pPr>
              <a:defRPr/>
            </a:lvl1pPr>
          </a:lstStyle>
          <a:p>
            <a:pPr>
              <a:defRPr/>
            </a:pPr>
            <a:fld id="{936BAC75-A0E9-4F40-91C8-AE5B7B2A6E0D}" type="slidenum">
              <a:rPr/>
              <a:pPr>
                <a:defRPr/>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 2013 Texas Education Agency / The University of Texas System</a:t>
            </a:r>
          </a:p>
        </p:txBody>
      </p:sp>
      <p:sp>
        <p:nvSpPr>
          <p:cNvPr id="5" name="Slide Number Placeholder 5"/>
          <p:cNvSpPr>
            <a:spLocks noGrp="1"/>
          </p:cNvSpPr>
          <p:nvPr>
            <p:ph type="sldNum" sz="quarter" idx="11"/>
          </p:nvPr>
        </p:nvSpPr>
        <p:spPr/>
        <p:txBody>
          <a:bodyPr/>
          <a:lstStyle>
            <a:lvl1pPr>
              <a:defRPr/>
            </a:lvl1pPr>
          </a:lstStyle>
          <a:p>
            <a:pPr>
              <a:defRPr/>
            </a:pPr>
            <a:fld id="{7579BD83-C73C-4667-A040-BDACEE1D94BF}" type="slidenum">
              <a:rPr/>
              <a:pPr>
                <a:def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t>© 2013 Texas Education Agency / The University of Texas System</a:t>
            </a:r>
          </a:p>
        </p:txBody>
      </p:sp>
      <p:sp>
        <p:nvSpPr>
          <p:cNvPr id="6" name="Slide Number Placeholder 5"/>
          <p:cNvSpPr>
            <a:spLocks noGrp="1"/>
          </p:cNvSpPr>
          <p:nvPr>
            <p:ph type="sldNum" sz="quarter" idx="11"/>
          </p:nvPr>
        </p:nvSpPr>
        <p:spPr/>
        <p:txBody>
          <a:bodyPr/>
          <a:lstStyle>
            <a:lvl1pPr>
              <a:defRPr/>
            </a:lvl1pPr>
          </a:lstStyle>
          <a:p>
            <a:pPr>
              <a:defRPr/>
            </a:pPr>
            <a:fld id="{EFABE0DE-55BE-451D-A61B-C94645AAC4EB}" type="slidenum">
              <a:rPr/>
              <a:pPr>
                <a:defRPr/>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74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600"/>
            <a:ext cx="4040188"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4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2514600"/>
            <a:ext cx="4041775"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t>© 2013 Texas Education Agency / The University of Texas System</a:t>
            </a:r>
          </a:p>
        </p:txBody>
      </p:sp>
      <p:sp>
        <p:nvSpPr>
          <p:cNvPr id="8" name="Slide Number Placeholder 5"/>
          <p:cNvSpPr>
            <a:spLocks noGrp="1"/>
          </p:cNvSpPr>
          <p:nvPr>
            <p:ph type="sldNum" sz="quarter" idx="11"/>
          </p:nvPr>
        </p:nvSpPr>
        <p:spPr/>
        <p:txBody>
          <a:bodyPr/>
          <a:lstStyle>
            <a:lvl1pPr>
              <a:defRPr/>
            </a:lvl1pPr>
          </a:lstStyle>
          <a:p>
            <a:pPr>
              <a:defRPr/>
            </a:pPr>
            <a:fld id="{B3F1A7B1-1007-455B-9FD7-7970AABE6A86}" type="slidenum">
              <a:rPr/>
              <a:pPr>
                <a:defRPr/>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 2013 Texas Education Agency / The University of Texas System</a:t>
            </a:r>
          </a:p>
        </p:txBody>
      </p:sp>
      <p:sp>
        <p:nvSpPr>
          <p:cNvPr id="4" name="Slide Number Placeholder 5"/>
          <p:cNvSpPr>
            <a:spLocks noGrp="1"/>
          </p:cNvSpPr>
          <p:nvPr>
            <p:ph type="sldNum" sz="quarter" idx="11"/>
          </p:nvPr>
        </p:nvSpPr>
        <p:spPr/>
        <p:txBody>
          <a:bodyPr/>
          <a:lstStyle>
            <a:lvl1pPr>
              <a:defRPr/>
            </a:lvl1pPr>
          </a:lstStyle>
          <a:p>
            <a:pPr>
              <a:defRPr/>
            </a:pPr>
            <a:fld id="{D622B2D8-101C-4E06-B3AE-AD8A1C315B82}" type="slidenum">
              <a:rPr/>
              <a:pPr>
                <a:defRPr/>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 2013 Texas Education Agency / The University of Texas System</a:t>
            </a:r>
          </a:p>
        </p:txBody>
      </p:sp>
      <p:sp>
        <p:nvSpPr>
          <p:cNvPr id="3" name="Slide Number Placeholder 5"/>
          <p:cNvSpPr>
            <a:spLocks noGrp="1"/>
          </p:cNvSpPr>
          <p:nvPr>
            <p:ph type="sldNum" sz="quarter" idx="11"/>
          </p:nvPr>
        </p:nvSpPr>
        <p:spPr/>
        <p:txBody>
          <a:bodyPr/>
          <a:lstStyle>
            <a:lvl1pPr>
              <a:defRPr/>
            </a:lvl1pPr>
          </a:lstStyle>
          <a:p>
            <a:pPr>
              <a:defRPr/>
            </a:pPr>
            <a:fld id="{89748ED8-414D-4D0C-B710-E314FEC51994}" type="slidenum">
              <a:rPr/>
              <a:pPr>
                <a:defRPr/>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90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 2013 Texas Education Agency / The University of Texas System</a:t>
            </a:r>
          </a:p>
        </p:txBody>
      </p:sp>
      <p:sp>
        <p:nvSpPr>
          <p:cNvPr id="6" name="Slide Number Placeholder 5"/>
          <p:cNvSpPr>
            <a:spLocks noGrp="1"/>
          </p:cNvSpPr>
          <p:nvPr>
            <p:ph type="sldNum" sz="quarter" idx="11"/>
          </p:nvPr>
        </p:nvSpPr>
        <p:spPr/>
        <p:txBody>
          <a:bodyPr/>
          <a:lstStyle>
            <a:lvl1pPr>
              <a:defRPr/>
            </a:lvl1pPr>
          </a:lstStyle>
          <a:p>
            <a:pPr>
              <a:defRPr/>
            </a:pPr>
            <a:fld id="{08E78BEA-3610-4DCB-A4C5-B3BAD059CB40}" type="slidenum">
              <a:rPr/>
              <a:pPr>
                <a:defRPr/>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7369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 2013 Texas Education Agency / The University of Texas System</a:t>
            </a:r>
          </a:p>
        </p:txBody>
      </p:sp>
      <p:sp>
        <p:nvSpPr>
          <p:cNvPr id="6" name="Slide Number Placeholder 5"/>
          <p:cNvSpPr>
            <a:spLocks noGrp="1"/>
          </p:cNvSpPr>
          <p:nvPr>
            <p:ph type="sldNum" sz="quarter" idx="11"/>
          </p:nvPr>
        </p:nvSpPr>
        <p:spPr/>
        <p:txBody>
          <a:bodyPr/>
          <a:lstStyle>
            <a:lvl1pPr>
              <a:defRPr/>
            </a:lvl1pPr>
          </a:lstStyle>
          <a:p>
            <a:pPr>
              <a:defRPr/>
            </a:pPr>
            <a:fld id="{4D7E2B72-019C-4757-A580-D323FE4DC8EA}" type="slidenum">
              <a:rPr/>
              <a:pPr>
                <a:defRPr/>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descr="green2.jpg"/>
          <p:cNvPicPr>
            <a:picLocks noChangeAspect="1"/>
          </p:cNvPicPr>
          <p:nvPr userDrawn="1"/>
        </p:nvPicPr>
        <p:blipFill>
          <a:blip r:embed="rId13"/>
          <a:srcRect/>
          <a:stretch>
            <a:fillRect/>
          </a:stretch>
        </p:blipFill>
        <p:spPr bwMode="auto">
          <a:xfrm>
            <a:off x="0" y="5688013"/>
            <a:ext cx="9144000" cy="1169987"/>
          </a:xfrm>
          <a:prstGeom prst="rect">
            <a:avLst/>
          </a:prstGeom>
          <a:noFill/>
          <a:ln w="9525">
            <a:noFill/>
            <a:miter lim="800000"/>
            <a:headEnd/>
            <a:tailEnd/>
          </a:ln>
        </p:spPr>
      </p:pic>
      <p:sp>
        <p:nvSpPr>
          <p:cNvPr id="1027" name="Title Placeholder 1"/>
          <p:cNvSpPr>
            <a:spLocks noGrp="1"/>
          </p:cNvSpPr>
          <p:nvPr>
            <p:ph type="title"/>
          </p:nvPr>
        </p:nvSpPr>
        <p:spPr bwMode="auto">
          <a:xfrm>
            <a:off x="457200" y="949325"/>
            <a:ext cx="8229600" cy="768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905000"/>
            <a:ext cx="8229600" cy="422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8288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r>
              <a:rPr lang="en-US"/>
              <a:t>© 2013 Texas Education Agency / The University of Texas System</a:t>
            </a:r>
          </a:p>
        </p:txBody>
      </p:sp>
      <p:sp>
        <p:nvSpPr>
          <p:cNvPr id="6" name="Slide Number Placeholder 5"/>
          <p:cNvSpPr>
            <a:spLocks noGrp="1"/>
          </p:cNvSpPr>
          <p:nvPr>
            <p:ph type="sldNum" sz="quarter" idx="4"/>
          </p:nvPr>
        </p:nvSpPr>
        <p:spPr>
          <a:xfrm>
            <a:off x="8763000" y="6461125"/>
            <a:ext cx="457200" cy="244475"/>
          </a:xfrm>
          <a:prstGeom prst="rect">
            <a:avLst/>
          </a:prstGeom>
        </p:spPr>
        <p:txBody>
          <a:bodyPr vert="horz" lIns="91440" tIns="45720" rIns="91440" bIns="45720" rtlCol="0" anchor="ctr"/>
          <a:lstStyle>
            <a:lvl1pPr marL="0" algn="ctr" defTabSz="914400" rtl="0" eaLnBrk="1" latinLnBrk="0" hangingPunct="1">
              <a:defRPr lang="en-US" sz="1200" kern="1200">
                <a:solidFill>
                  <a:schemeClr val="tx1">
                    <a:tint val="75000"/>
                  </a:schemeClr>
                </a:solidFill>
                <a:latin typeface="+mn-lt"/>
                <a:ea typeface="+mn-ea"/>
                <a:cs typeface="+mn-cs"/>
              </a:defRPr>
            </a:lvl1pPr>
          </a:lstStyle>
          <a:p>
            <a:pPr>
              <a:defRPr/>
            </a:pPr>
            <a:fld id="{5FDAD633-2CAB-41D9-943B-55ACCF3624B0}" type="slidenum">
              <a:rPr/>
              <a:pPr>
                <a:defRPr/>
              </a:pPr>
              <a:t>‹#›</a:t>
            </a:fld>
            <a:endParaRPr dirty="0"/>
          </a:p>
        </p:txBody>
      </p:sp>
      <p:pic>
        <p:nvPicPr>
          <p:cNvPr id="1031" name="Picture 10" descr="green1.jpg"/>
          <p:cNvPicPr>
            <a:picLocks noChangeAspect="1"/>
          </p:cNvPicPr>
          <p:nvPr userDrawn="1"/>
        </p:nvPicPr>
        <p:blipFill>
          <a:blip r:embed="rId14"/>
          <a:srcRect/>
          <a:stretch>
            <a:fillRect/>
          </a:stretch>
        </p:blipFill>
        <p:spPr bwMode="auto">
          <a:xfrm>
            <a:off x="0" y="0"/>
            <a:ext cx="9144000" cy="819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0"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iming>
    <p:tnLst>
      <p:par>
        <p:cTn id="1" dur="indefinite" restart="never" nodeType="tmRoot"/>
      </p:par>
    </p:tnLst>
  </p:timing>
  <p:hf hdr="0" dt="0"/>
  <p:txStyles>
    <p:titleStyle>
      <a:lvl1pPr algn="ctr" rtl="0" eaLnBrk="0" fontAlgn="base" hangingPunct="0">
        <a:spcBef>
          <a:spcPct val="0"/>
        </a:spcBef>
        <a:spcAft>
          <a:spcPct val="0"/>
        </a:spcAft>
        <a:defRPr sz="4000" kern="1200">
          <a:solidFill>
            <a:srgbClr val="5EAD16"/>
          </a:solidFill>
          <a:latin typeface="+mj-lt"/>
          <a:ea typeface="+mj-ea"/>
          <a:cs typeface="Adobe Arabic" pitchFamily="18" charset="-78"/>
        </a:defRPr>
      </a:lvl1pPr>
      <a:lvl2pPr algn="ctr" rtl="0" eaLnBrk="0" fontAlgn="base" hangingPunct="0">
        <a:spcBef>
          <a:spcPct val="0"/>
        </a:spcBef>
        <a:spcAft>
          <a:spcPct val="0"/>
        </a:spcAft>
        <a:defRPr sz="4000">
          <a:solidFill>
            <a:srgbClr val="5EAD16"/>
          </a:solidFill>
          <a:latin typeface="Calibri" pitchFamily="34" charset="0"/>
          <a:cs typeface="Adobe Arabic" pitchFamily="18" charset="-78"/>
        </a:defRPr>
      </a:lvl2pPr>
      <a:lvl3pPr algn="ctr" rtl="0" eaLnBrk="0" fontAlgn="base" hangingPunct="0">
        <a:spcBef>
          <a:spcPct val="0"/>
        </a:spcBef>
        <a:spcAft>
          <a:spcPct val="0"/>
        </a:spcAft>
        <a:defRPr sz="4000">
          <a:solidFill>
            <a:srgbClr val="5EAD16"/>
          </a:solidFill>
          <a:latin typeface="Calibri" pitchFamily="34" charset="0"/>
          <a:cs typeface="Adobe Arabic" pitchFamily="18" charset="-78"/>
        </a:defRPr>
      </a:lvl3pPr>
      <a:lvl4pPr algn="ctr" rtl="0" eaLnBrk="0" fontAlgn="base" hangingPunct="0">
        <a:spcBef>
          <a:spcPct val="0"/>
        </a:spcBef>
        <a:spcAft>
          <a:spcPct val="0"/>
        </a:spcAft>
        <a:defRPr sz="4000">
          <a:solidFill>
            <a:srgbClr val="5EAD16"/>
          </a:solidFill>
          <a:latin typeface="Calibri" pitchFamily="34" charset="0"/>
          <a:cs typeface="Adobe Arabic" pitchFamily="18" charset="-78"/>
        </a:defRPr>
      </a:lvl4pPr>
      <a:lvl5pPr algn="ctr" rtl="0" eaLnBrk="0" fontAlgn="base" hangingPunct="0">
        <a:spcBef>
          <a:spcPct val="0"/>
        </a:spcBef>
        <a:spcAft>
          <a:spcPct val="0"/>
        </a:spcAft>
        <a:defRPr sz="4000">
          <a:solidFill>
            <a:srgbClr val="5EAD16"/>
          </a:solidFill>
          <a:latin typeface="Calibri" pitchFamily="34" charset="0"/>
          <a:cs typeface="Adobe Arabic" pitchFamily="18" charset="-78"/>
        </a:defRPr>
      </a:lvl5pPr>
      <a:lvl6pPr marL="457200" algn="ctr" rtl="0" fontAlgn="base">
        <a:spcBef>
          <a:spcPct val="0"/>
        </a:spcBef>
        <a:spcAft>
          <a:spcPct val="0"/>
        </a:spcAft>
        <a:defRPr sz="4000">
          <a:solidFill>
            <a:srgbClr val="5EAD16"/>
          </a:solidFill>
          <a:latin typeface="Calibri" pitchFamily="34" charset="0"/>
          <a:cs typeface="Adobe Arabic" pitchFamily="18" charset="-78"/>
        </a:defRPr>
      </a:lvl6pPr>
      <a:lvl7pPr marL="914400" algn="ctr" rtl="0" fontAlgn="base">
        <a:spcBef>
          <a:spcPct val="0"/>
        </a:spcBef>
        <a:spcAft>
          <a:spcPct val="0"/>
        </a:spcAft>
        <a:defRPr sz="4000">
          <a:solidFill>
            <a:srgbClr val="5EAD16"/>
          </a:solidFill>
          <a:latin typeface="Calibri" pitchFamily="34" charset="0"/>
          <a:cs typeface="Adobe Arabic" pitchFamily="18" charset="-78"/>
        </a:defRPr>
      </a:lvl7pPr>
      <a:lvl8pPr marL="1371600" algn="ctr" rtl="0" fontAlgn="base">
        <a:spcBef>
          <a:spcPct val="0"/>
        </a:spcBef>
        <a:spcAft>
          <a:spcPct val="0"/>
        </a:spcAft>
        <a:defRPr sz="4000">
          <a:solidFill>
            <a:srgbClr val="5EAD16"/>
          </a:solidFill>
          <a:latin typeface="Calibri" pitchFamily="34" charset="0"/>
          <a:cs typeface="Adobe Arabic" pitchFamily="18" charset="-78"/>
        </a:defRPr>
      </a:lvl8pPr>
      <a:lvl9pPr marL="1828800" algn="ctr" rtl="0" fontAlgn="base">
        <a:spcBef>
          <a:spcPct val="0"/>
        </a:spcBef>
        <a:spcAft>
          <a:spcPct val="0"/>
        </a:spcAft>
        <a:defRPr sz="4000">
          <a:solidFill>
            <a:srgbClr val="5EAD16"/>
          </a:solidFill>
          <a:latin typeface="Calibri" pitchFamily="34" charset="0"/>
          <a:cs typeface="Adobe Arabic" pitchFamily="18" charset="-7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Adobe Arabic" pitchFamily="18" charset="-7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Adobe Arabic" pitchFamily="18" charset="-78"/>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Adobe Arabic" pitchFamily="18" charset="-78"/>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dobe Arabic" pitchFamily="18" charset="-78"/>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Adobe Arabic" pitchFamily="18"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0" y="1371600"/>
            <a:ext cx="4953000" cy="3124200"/>
          </a:xfrm>
        </p:spPr>
        <p:txBody>
          <a:bodyPr rtlCol="0"/>
          <a:lstStyle/>
          <a:p>
            <a:pPr algn="l" eaLnBrk="1" fontAlgn="auto" hangingPunct="1">
              <a:spcAft>
                <a:spcPts val="0"/>
              </a:spcAft>
              <a:buFont typeface="Arial" pitchFamily="34" charset="0"/>
              <a:buNone/>
              <a:defRPr/>
            </a:pPr>
            <a:endParaRPr lang="en-US" sz="2300" b="1" dirty="0" smtClean="0">
              <a:effectLst>
                <a:outerShdw blurRad="38100" dist="38100" dir="2700000" algn="tl">
                  <a:srgbClr val="C0C0C0"/>
                </a:outerShdw>
              </a:effectLst>
            </a:endParaRPr>
          </a:p>
          <a:p>
            <a:pPr algn="l" eaLnBrk="1" fontAlgn="auto" hangingPunct="1">
              <a:spcAft>
                <a:spcPts val="0"/>
              </a:spcAft>
              <a:buFont typeface="Arial" pitchFamily="34" charset="0"/>
              <a:buNone/>
              <a:defRPr/>
            </a:pPr>
            <a:endParaRPr lang="en-US" sz="2300" b="1" dirty="0" smtClean="0">
              <a:effectLst>
                <a:outerShdw blurRad="38100" dist="38100" dir="2700000" algn="tl">
                  <a:srgbClr val="C0C0C0"/>
                </a:outerShdw>
              </a:effectLst>
            </a:endParaRPr>
          </a:p>
          <a:p>
            <a:pPr algn="l" eaLnBrk="1" fontAlgn="auto" hangingPunct="1">
              <a:spcAft>
                <a:spcPts val="0"/>
              </a:spcAft>
              <a:buFont typeface="Arial" pitchFamily="34" charset="0"/>
              <a:buNone/>
              <a:defRPr/>
            </a:pPr>
            <a:endParaRPr lang="en-US" sz="2300" b="1" dirty="0" smtClean="0">
              <a:effectLst>
                <a:outerShdw blurRad="38100" dist="38100" dir="2700000" algn="tl">
                  <a:srgbClr val="C0C0C0"/>
                </a:outerShdw>
              </a:effectLst>
            </a:endParaRPr>
          </a:p>
          <a:p>
            <a:pPr algn="l" eaLnBrk="1" fontAlgn="auto" hangingPunct="1">
              <a:spcAft>
                <a:spcPts val="0"/>
              </a:spcAft>
              <a:buFont typeface="Arial" pitchFamily="34" charset="0"/>
              <a:buNone/>
              <a:defRPr/>
            </a:pPr>
            <a:endParaRPr lang="en-US" sz="2300" b="1" dirty="0" smtClean="0">
              <a:effectLst>
                <a:outerShdw blurRad="38100" dist="38100" dir="2700000" algn="tl">
                  <a:srgbClr val="C0C0C0"/>
                </a:outerShdw>
              </a:effectLst>
            </a:endParaRPr>
          </a:p>
          <a:p>
            <a:pPr algn="l" eaLnBrk="1" fontAlgn="auto" hangingPunct="1">
              <a:spcAft>
                <a:spcPts val="0"/>
              </a:spcAft>
              <a:buFont typeface="Arial" pitchFamily="34" charset="0"/>
              <a:buNone/>
              <a:defRPr/>
            </a:pPr>
            <a:endParaRPr lang="en-US" sz="2300" b="1" dirty="0" smtClean="0">
              <a:effectLst>
                <a:outerShdw blurRad="38100" dist="38100" dir="2700000" algn="tl">
                  <a:srgbClr val="C0C0C0"/>
                </a:outerShdw>
              </a:effectLst>
            </a:endParaRPr>
          </a:p>
          <a:p>
            <a:pPr algn="l" eaLnBrk="1" fontAlgn="auto" hangingPunct="1">
              <a:spcAft>
                <a:spcPts val="0"/>
              </a:spcAft>
              <a:buFont typeface="Arial" pitchFamily="34" charset="0"/>
              <a:buNone/>
              <a:defRPr/>
            </a:pPr>
            <a:endParaRPr lang="en-US" sz="2300" b="1" dirty="0" smtClean="0">
              <a:effectLst>
                <a:outerShdw blurRad="38100" dist="38100" dir="2700000" algn="tl">
                  <a:srgbClr val="C0C0C0"/>
                </a:outerShdw>
              </a:effectLst>
            </a:endParaRPr>
          </a:p>
          <a:p>
            <a:pPr algn="l" eaLnBrk="1" fontAlgn="auto" hangingPunct="1">
              <a:spcAft>
                <a:spcPts val="0"/>
              </a:spcAft>
              <a:buFont typeface="Arial" pitchFamily="34" charset="0"/>
              <a:buNone/>
              <a:defRPr/>
            </a:pPr>
            <a:endParaRPr lang="en-US" sz="2300" b="1" dirty="0" smtClean="0">
              <a:effectLst>
                <a:outerShdw blurRad="38100" dist="38100" dir="2700000" algn="tl">
                  <a:srgbClr val="C0C0C0"/>
                </a:outerShdw>
              </a:effectLst>
            </a:endParaRPr>
          </a:p>
          <a:p>
            <a:pPr algn="l" eaLnBrk="1" fontAlgn="auto" hangingPunct="1">
              <a:spcAft>
                <a:spcPts val="0"/>
              </a:spcAft>
              <a:buFont typeface="Arial" pitchFamily="34" charset="0"/>
              <a:buNone/>
              <a:defRPr/>
            </a:pPr>
            <a:endParaRPr lang="en-US" sz="2300" b="1" dirty="0" smtClean="0">
              <a:effectLst>
                <a:outerShdw blurRad="38100" dist="38100" dir="2700000" algn="tl">
                  <a:srgbClr val="C0C0C0"/>
                </a:outerShdw>
              </a:effectLst>
            </a:endParaRPr>
          </a:p>
          <a:p>
            <a:pPr algn="l" eaLnBrk="1" fontAlgn="auto" hangingPunct="1">
              <a:spcAft>
                <a:spcPts val="0"/>
              </a:spcAft>
              <a:buFont typeface="Arial" pitchFamily="34" charset="0"/>
              <a:buNone/>
              <a:defRPr/>
            </a:pPr>
            <a:endParaRPr lang="en-US" sz="2300" b="1" dirty="0" smtClean="0">
              <a:effectLst>
                <a:outerShdw blurRad="38100" dist="38100" dir="2700000" algn="tl">
                  <a:srgbClr val="C0C0C0"/>
                </a:outerShdw>
              </a:effectLst>
            </a:endParaRPr>
          </a:p>
          <a:p>
            <a:pPr eaLnBrk="1" fontAlgn="auto" hangingPunct="1">
              <a:spcAft>
                <a:spcPts val="0"/>
              </a:spcAft>
              <a:buFont typeface="Arial" pitchFamily="34" charset="0"/>
              <a:buNone/>
              <a:defRPr/>
            </a:pPr>
            <a:endParaRPr lang="en-US" sz="2800" b="1" dirty="0" smtClean="0">
              <a:effectLst>
                <a:outerShdw blurRad="38100" dist="38100" dir="2700000" algn="tl">
                  <a:srgbClr val="C0C0C0"/>
                </a:outerShdw>
              </a:effectLst>
            </a:endParaRPr>
          </a:p>
          <a:p>
            <a:pPr eaLnBrk="1" fontAlgn="auto" hangingPunct="1">
              <a:spcAft>
                <a:spcPts val="0"/>
              </a:spcAft>
              <a:buFont typeface="Arial" pitchFamily="34" charset="0"/>
              <a:buNone/>
              <a:defRPr/>
            </a:pPr>
            <a:endParaRPr lang="en-US" sz="800" dirty="0" smtClean="0"/>
          </a:p>
        </p:txBody>
      </p:sp>
      <p:pic>
        <p:nvPicPr>
          <p:cNvPr id="4" name="Picture 4" descr="scan0001"/>
          <p:cNvPicPr>
            <a:picLocks noChangeAspect="1" noChangeArrowheads="1"/>
          </p:cNvPicPr>
          <p:nvPr/>
        </p:nvPicPr>
        <p:blipFill>
          <a:blip r:embed="rId3"/>
          <a:srcRect/>
          <a:stretch>
            <a:fillRect/>
          </a:stretch>
        </p:blipFill>
        <p:spPr bwMode="auto">
          <a:xfrm>
            <a:off x="4953000" y="3429000"/>
            <a:ext cx="3386138" cy="25019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053" name="TextBox 5"/>
          <p:cNvSpPr txBox="1">
            <a:spLocks noChangeArrowheads="1"/>
          </p:cNvSpPr>
          <p:nvPr/>
        </p:nvSpPr>
        <p:spPr bwMode="auto">
          <a:xfrm>
            <a:off x="152400" y="3192463"/>
            <a:ext cx="4953000" cy="157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rgbClr val="5EAD16"/>
                </a:solidFill>
                <a:latin typeface="+mj-lt"/>
                <a:ea typeface="+mj-ea"/>
                <a:cs typeface="Adobe Arabic" pitchFamily="18" charset="-78"/>
              </a:rPr>
              <a:t>Listening Comprehension</a:t>
            </a:r>
          </a:p>
        </p:txBody>
      </p:sp>
      <p:sp>
        <p:nvSpPr>
          <p:cNvPr id="2" name="Footer Placeholder 1"/>
          <p:cNvSpPr>
            <a:spLocks noGrp="1"/>
          </p:cNvSpPr>
          <p:nvPr>
            <p:ph type="ftr" sz="quarter" idx="10"/>
          </p:nvPr>
        </p:nvSpPr>
        <p:spPr/>
        <p:txBody>
          <a:bodyPr/>
          <a:lstStyle/>
          <a:p>
            <a:pPr>
              <a:defRPr/>
            </a:pPr>
            <a:r>
              <a:rPr lang="en-US" dirty="0"/>
              <a:t>© 2013 Texas Education Agency / The University of Texas System</a:t>
            </a:r>
          </a:p>
        </p:txBody>
      </p:sp>
      <p:sp>
        <p:nvSpPr>
          <p:cNvPr id="3" name="Slide Number Placeholder 2"/>
          <p:cNvSpPr>
            <a:spLocks noGrp="1"/>
          </p:cNvSpPr>
          <p:nvPr>
            <p:ph type="sldNum" sz="quarter" idx="11"/>
          </p:nvPr>
        </p:nvSpPr>
        <p:spPr/>
        <p:txBody>
          <a:bodyPr/>
          <a:lstStyle/>
          <a:p>
            <a:pPr>
              <a:defRPr/>
            </a:pPr>
            <a:fld id="{734F7447-0DAB-465F-8507-E1ABF4D479BA}" type="slidenum">
              <a:rPr smtClean="0"/>
              <a:pPr>
                <a:defRPr/>
              </a:pPr>
              <a:t>1</a:t>
            </a:fld>
            <a:endParaRPr/>
          </a:p>
        </p:txBody>
      </p:sp>
      <p:pic>
        <p:nvPicPr>
          <p:cNvPr id="3079" name="Picture 6" descr="UTH_2c+uthsch_vert_sml.jpg"/>
          <p:cNvPicPr>
            <a:picLocks noChangeAspect="1" noChangeArrowheads="1"/>
          </p:cNvPicPr>
          <p:nvPr/>
        </p:nvPicPr>
        <p:blipFill>
          <a:blip r:embed="rId4"/>
          <a:srcRect/>
          <a:stretch>
            <a:fillRect/>
          </a:stretch>
        </p:blipFill>
        <p:spPr bwMode="auto">
          <a:xfrm>
            <a:off x="317500" y="5943600"/>
            <a:ext cx="901700"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rmAutofit/>
          </a:bodyPr>
          <a:lstStyle/>
          <a:p>
            <a:pPr eaLnBrk="1" fontAlgn="auto" hangingPunct="1">
              <a:spcAft>
                <a:spcPts val="0"/>
              </a:spcAft>
              <a:defRPr/>
            </a:pPr>
            <a:r>
              <a:rPr lang="en-US" sz="3600" dirty="0" smtClean="0"/>
              <a:t>An Effective read-aloud?</a:t>
            </a:r>
          </a:p>
        </p:txBody>
      </p:sp>
      <p:sp>
        <p:nvSpPr>
          <p:cNvPr id="9219" name="Text Placeholder 2"/>
          <p:cNvSpPr>
            <a:spLocks noGrp="1"/>
          </p:cNvSpPr>
          <p:nvPr>
            <p:ph type="body" idx="1"/>
          </p:nvPr>
        </p:nvSpPr>
        <p:spPr>
          <a:extLst/>
        </p:spPr>
        <p:txBody>
          <a:bodyPr rtlCol="0"/>
          <a:lstStyle/>
          <a:p>
            <a:pPr eaLnBrk="1" fontAlgn="auto" hangingPunct="1">
              <a:spcAft>
                <a:spcPts val="0"/>
              </a:spcAft>
              <a:buFont typeface="Arial" pitchFamily="34" charset="0"/>
              <a:buNone/>
              <a:defRPr/>
            </a:pPr>
            <a:r>
              <a:rPr lang="en-US" sz="2800" dirty="0" smtClean="0"/>
              <a:t>What are the Various </a:t>
            </a:r>
            <a:r>
              <a:rPr lang="en-US" sz="2800" dirty="0"/>
              <a:t>A</a:t>
            </a:r>
            <a:r>
              <a:rPr lang="en-US" sz="2800" dirty="0" smtClean="0"/>
              <a:t>spects of </a:t>
            </a:r>
          </a:p>
        </p:txBody>
      </p:sp>
      <p:sp>
        <p:nvSpPr>
          <p:cNvPr id="2" name="Footer Placeholder 1"/>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3" name="Slide Number Placeholder 2"/>
          <p:cNvSpPr>
            <a:spLocks noGrp="1"/>
          </p:cNvSpPr>
          <p:nvPr>
            <p:ph type="sldNum" sz="quarter" idx="11"/>
          </p:nvPr>
        </p:nvSpPr>
        <p:spPr/>
        <p:txBody>
          <a:bodyPr/>
          <a:lstStyle/>
          <a:p>
            <a:pPr>
              <a:defRPr/>
            </a:pPr>
            <a:fld id="{97687384-C9C5-4DA0-81BE-554C4E87A8C6}" type="slidenum">
              <a:rPr smtClean="0"/>
              <a:pPr>
                <a:defRPr/>
              </a:pPr>
              <a:t>10</a:t>
            </a:fld>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5" name="Slide Number Placeholder 4"/>
          <p:cNvSpPr>
            <a:spLocks noGrp="1"/>
          </p:cNvSpPr>
          <p:nvPr>
            <p:ph type="sldNum" sz="quarter" idx="11"/>
          </p:nvPr>
        </p:nvSpPr>
        <p:spPr/>
        <p:txBody>
          <a:bodyPr/>
          <a:lstStyle/>
          <a:p>
            <a:pPr>
              <a:defRPr/>
            </a:pPr>
            <a:fld id="{65BCA5B9-6332-4779-A045-F6B99E9ECA85}" type="slidenum">
              <a:rPr smtClean="0"/>
              <a:pPr>
                <a:defRPr/>
              </a:pPr>
              <a:t>11</a:t>
            </a:fld>
            <a:endParaRPr dirty="0"/>
          </a:p>
        </p:txBody>
      </p:sp>
      <p:pic>
        <p:nvPicPr>
          <p:cNvPr id="13316" name="Picture 2"/>
          <p:cNvPicPr>
            <a:picLocks noChangeAspect="1" noChangeArrowheads="1"/>
          </p:cNvPicPr>
          <p:nvPr/>
        </p:nvPicPr>
        <p:blipFill>
          <a:blip r:embed="rId3"/>
          <a:srcRect/>
          <a:stretch>
            <a:fillRect/>
          </a:stretch>
        </p:blipFill>
        <p:spPr bwMode="auto">
          <a:xfrm>
            <a:off x="838200" y="914400"/>
            <a:ext cx="7239000" cy="5532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2695575" cy="276225"/>
          </a:xfrm>
          <a:prstGeom prst="rect">
            <a:avLst/>
          </a:prstGeom>
          <a:noFill/>
          <a:ln w="9525">
            <a:noFill/>
            <a:miter lim="800000"/>
            <a:headEnd/>
            <a:tailEnd/>
          </a:ln>
        </p:spPr>
        <p:txBody>
          <a:bodyPr wrap="none" lIns="91419" tIns="45709" rIns="91419" bIns="45709" anchor="ctr">
            <a:spAutoFit/>
          </a:bodyPr>
          <a:lstStyle/>
          <a:p>
            <a:r>
              <a:rPr lang="en-US" sz="1200">
                <a:solidFill>
                  <a:srgbClr val="000000"/>
                </a:solidFill>
                <a:latin typeface="Comic Sans MS" pitchFamily="66" charset="0"/>
                <a:ea typeface="ＭＳ Ｐゴシック" pitchFamily="34" charset="-128"/>
                <a:cs typeface="Times New Roman" pitchFamily="18" charset="0"/>
              </a:rPr>
              <a:t>                                                      </a:t>
            </a:r>
            <a:endParaRPr lang="en-US">
              <a:solidFill>
                <a:srgbClr val="000000"/>
              </a:solidFill>
              <a:ea typeface="ＭＳ Ｐゴシック" pitchFamily="34" charset="-128"/>
              <a:cs typeface="Times New Roman" pitchFamily="18" charset="0"/>
            </a:endParaRPr>
          </a:p>
        </p:txBody>
      </p:sp>
      <p:sp>
        <p:nvSpPr>
          <p:cNvPr id="14339" name="Rectangle 11"/>
          <p:cNvSpPr>
            <a:spLocks noGrp="1" noChangeArrowheads="1"/>
          </p:cNvSpPr>
          <p:nvPr>
            <p:ph type="title"/>
          </p:nvPr>
        </p:nvSpPr>
        <p:spPr>
          <a:xfrm>
            <a:off x="19050" y="838200"/>
            <a:ext cx="9144000" cy="1295400"/>
          </a:xfrm>
        </p:spPr>
        <p:txBody>
          <a:bodyPr anchor="t"/>
          <a:lstStyle/>
          <a:p>
            <a:pPr eaLnBrk="1" hangingPunct="1"/>
            <a:r>
              <a:rPr lang="en-US" smtClean="0"/>
              <a:t>What are the Various Aspects of an Effective Read Aloud?</a:t>
            </a:r>
          </a:p>
        </p:txBody>
      </p:sp>
      <p:pic>
        <p:nvPicPr>
          <p:cNvPr id="15363" name="Picture 3" descr="j0323763"/>
          <p:cNvPicPr>
            <a:picLocks noGrp="1" noChangeAspect="1" noChangeArrowheads="1" noCrop="1"/>
          </p:cNvPicPr>
          <p:nvPr>
            <p:ph idx="1"/>
          </p:nvPr>
        </p:nvPicPr>
        <p:blipFill>
          <a:blip r:embed="rId3"/>
          <a:srcRect/>
          <a:stretch>
            <a:fillRect/>
          </a:stretch>
        </p:blipFill>
        <p:spPr>
          <a:xfrm>
            <a:off x="1143000" y="3048000"/>
            <a:ext cx="1198563" cy="1295400"/>
          </a:xfrm>
          <a:noFill/>
        </p:spPr>
      </p:pic>
      <p:pic>
        <p:nvPicPr>
          <p:cNvPr id="15367" name="Picture 7" descr="j0304299"/>
          <p:cNvPicPr>
            <a:picLocks noGrp="1" noChangeAspect="1" noChangeArrowheads="1"/>
          </p:cNvPicPr>
          <p:nvPr>
            <p:ph sz="half" idx="4294967295"/>
          </p:nvPr>
        </p:nvPicPr>
        <p:blipFill>
          <a:blip r:embed="rId4"/>
          <a:srcRect/>
          <a:stretch>
            <a:fillRect/>
          </a:stretch>
        </p:blipFill>
        <p:spPr>
          <a:xfrm>
            <a:off x="6477000" y="3452813"/>
            <a:ext cx="1617663" cy="768350"/>
          </a:xfrm>
          <a:noFill/>
        </p:spPr>
      </p:pic>
      <p:sp>
        <p:nvSpPr>
          <p:cNvPr id="2" name="UTurnArrow"/>
          <p:cNvSpPr>
            <a:spLocks noEditPoints="1" noChangeArrowheads="1"/>
          </p:cNvSpPr>
          <p:nvPr/>
        </p:nvSpPr>
        <p:spPr bwMode="auto">
          <a:xfrm>
            <a:off x="4114800" y="3241675"/>
            <a:ext cx="838200" cy="990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5898240 60000 65536"/>
              <a:gd name="T12" fmla="*/ 5898240 60000 65536"/>
              <a:gd name="T13" fmla="*/ 5898240 60000 65536"/>
              <a:gd name="T14" fmla="*/ 0 60000 65536"/>
              <a:gd name="T15" fmla="*/ 0 w 21600"/>
              <a:gd name="T16" fmla="*/ 8310 h 21600"/>
              <a:gd name="T17" fmla="*/ 5574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lnTo>
                  <a:pt x="15663" y="14865"/>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lIns="91419" tIns="45709" rIns="91419" bIns="45709"/>
          <a:lstStyle/>
          <a:p>
            <a:endParaRPr lang="en-US"/>
          </a:p>
        </p:txBody>
      </p:sp>
      <p:sp>
        <p:nvSpPr>
          <p:cNvPr id="3" name="Rectangle 2"/>
          <p:cNvSpPr/>
          <p:nvPr/>
        </p:nvSpPr>
        <p:spPr>
          <a:xfrm>
            <a:off x="617538" y="4525963"/>
            <a:ext cx="7510462" cy="701675"/>
          </a:xfrm>
          <a:prstGeom prst="rect">
            <a:avLst/>
          </a:prstGeom>
        </p:spPr>
        <p:txBody>
          <a:bodyPr wrap="none">
            <a:spAutoFit/>
          </a:bodyPr>
          <a:lstStyle/>
          <a:p>
            <a:pPr>
              <a:lnSpc>
                <a:spcPct val="90000"/>
              </a:lnSpc>
              <a:defRPr/>
            </a:pPr>
            <a:r>
              <a:rPr lang="en-US" sz="4400" dirty="0">
                <a:latin typeface="+mn-lt"/>
              </a:rPr>
              <a:t>    Think		     Turn		      Talk</a:t>
            </a:r>
            <a:endParaRPr lang="en-US" sz="3200" dirty="0">
              <a:latin typeface="+mn-lt"/>
            </a:endParaRPr>
          </a:p>
        </p:txBody>
      </p:sp>
      <p:sp>
        <p:nvSpPr>
          <p:cNvPr id="4" name="Footer Placeholder 3"/>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5" name="Slide Number Placeholder 4"/>
          <p:cNvSpPr>
            <a:spLocks noGrp="1"/>
          </p:cNvSpPr>
          <p:nvPr>
            <p:ph type="sldNum" sz="quarter" idx="11"/>
          </p:nvPr>
        </p:nvSpPr>
        <p:spPr/>
        <p:txBody>
          <a:bodyPr/>
          <a:lstStyle/>
          <a:p>
            <a:pPr>
              <a:defRPr/>
            </a:pPr>
            <a:fld id="{5A26EF9A-A705-41FC-91F4-1C7AB7F8E70B}" type="slidenum">
              <a:rPr smtClean="0"/>
              <a:pPr>
                <a:defRPr/>
              </a:pPr>
              <a:t>12</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1000"/>
                                        <p:tgtEl>
                                          <p:spTgt spid="15363"/>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nodeType="afterGroup">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15367"/>
                                        </p:tgtEl>
                                        <p:attrNameLst>
                                          <p:attrName>style.visibility</p:attrName>
                                        </p:attrNameLst>
                                      </p:cBhvr>
                                      <p:to>
                                        <p:strVal val="visible"/>
                                      </p:to>
                                    </p:set>
                                    <p:animEffect transition="in" filter="fade">
                                      <p:cBhvr>
                                        <p:cTn id="15"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sz="3600" dirty="0" smtClean="0"/>
              <a:t>listening comprehension PROGRAM?</a:t>
            </a:r>
            <a:r>
              <a:rPr lang="en-US" dirty="0" smtClean="0">
                <a:effectLst>
                  <a:outerShdw blurRad="38100" dist="38100" dir="2700000" algn="tl">
                    <a:srgbClr val="C0C0C0"/>
                  </a:outerShdw>
                </a:effectLst>
              </a:rPr>
              <a:t/>
            </a:r>
            <a:br>
              <a:rPr lang="en-US" dirty="0" smtClean="0">
                <a:effectLst>
                  <a:outerShdw blurRad="38100" dist="38100" dir="2700000" algn="tl">
                    <a:srgbClr val="C0C0C0"/>
                  </a:outerShdw>
                </a:effectLst>
              </a:rPr>
            </a:br>
            <a:endParaRPr lang="en-US" dirty="0"/>
          </a:p>
        </p:txBody>
      </p:sp>
      <p:sp>
        <p:nvSpPr>
          <p:cNvPr id="12291" name="Text Placeholder 3"/>
          <p:cNvSpPr>
            <a:spLocks noGrp="1"/>
          </p:cNvSpPr>
          <p:nvPr>
            <p:ph type="body" idx="1"/>
          </p:nvPr>
        </p:nvSpPr>
        <p:spPr>
          <a:xfrm>
            <a:off x="685800" y="2895600"/>
            <a:ext cx="7772400" cy="1500188"/>
          </a:xfrm>
          <a:extLst/>
        </p:spPr>
        <p:txBody>
          <a:bodyPr rtlCol="0"/>
          <a:lstStyle/>
          <a:p>
            <a:pPr eaLnBrk="1" fontAlgn="auto" hangingPunct="1">
              <a:spcAft>
                <a:spcPts val="0"/>
              </a:spcAft>
              <a:buFont typeface="Arial" pitchFamily="34" charset="0"/>
              <a:buNone/>
              <a:defRPr/>
            </a:pPr>
            <a:r>
              <a:rPr lang="en-US" sz="2800" dirty="0" smtClean="0"/>
              <a:t>How do we ensure a quality </a:t>
            </a:r>
          </a:p>
        </p:txBody>
      </p:sp>
      <p:sp>
        <p:nvSpPr>
          <p:cNvPr id="2" name="Footer Placeholder 1"/>
          <p:cNvSpPr>
            <a:spLocks noGrp="1"/>
          </p:cNvSpPr>
          <p:nvPr>
            <p:ph type="ftr" sz="quarter" idx="10"/>
          </p:nvPr>
        </p:nvSpPr>
        <p:spPr/>
        <p:txBody>
          <a:bodyPr/>
          <a:lstStyle/>
          <a:p>
            <a:pPr>
              <a:defRPr/>
            </a:pPr>
            <a:r>
              <a:rPr lang="en-US" dirty="0" smtClean="0"/>
              <a:t>© 2013 Texas Education Agency / The University of Texas System</a:t>
            </a:r>
            <a:endParaRPr lang="en-US" dirty="0"/>
          </a:p>
        </p:txBody>
      </p:sp>
      <p:sp>
        <p:nvSpPr>
          <p:cNvPr id="4" name="Slide Number Placeholder 3"/>
          <p:cNvSpPr>
            <a:spLocks noGrp="1"/>
          </p:cNvSpPr>
          <p:nvPr>
            <p:ph type="sldNum" sz="quarter" idx="11"/>
          </p:nvPr>
        </p:nvSpPr>
        <p:spPr/>
        <p:txBody>
          <a:bodyPr/>
          <a:lstStyle/>
          <a:p>
            <a:pPr>
              <a:defRPr/>
            </a:pPr>
            <a:fld id="{DFB542EE-45FC-44C1-B335-9C61804B79B7}" type="slidenum">
              <a:rPr smtClean="0"/>
              <a:pPr>
                <a:defRPr/>
              </a:pPr>
              <a:t>13</a:t>
            </a:fld>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838200"/>
            <a:ext cx="8229600" cy="768350"/>
          </a:xfrm>
        </p:spPr>
        <p:txBody>
          <a:bodyPr/>
          <a:lstStyle/>
          <a:p>
            <a:r>
              <a:rPr lang="en-US" smtClean="0"/>
              <a:t>Read Aloud Everyday</a:t>
            </a:r>
          </a:p>
        </p:txBody>
      </p:sp>
      <p:sp>
        <p:nvSpPr>
          <p:cNvPr id="16387" name="Content Placeholder 2"/>
          <p:cNvSpPr>
            <a:spLocks noGrp="1"/>
          </p:cNvSpPr>
          <p:nvPr>
            <p:ph idx="1"/>
          </p:nvPr>
        </p:nvSpPr>
        <p:spPr>
          <a:xfrm>
            <a:off x="457200" y="2103438"/>
            <a:ext cx="7924800" cy="4221162"/>
          </a:xfrm>
        </p:spPr>
        <p:txBody>
          <a:bodyPr/>
          <a:lstStyle/>
          <a:p>
            <a:pPr marL="0" indent="0">
              <a:buFont typeface="Arial" charset="0"/>
              <a:buNone/>
            </a:pPr>
            <a:r>
              <a:rPr lang="en-US" smtClean="0"/>
              <a:t>The best way to ensure a quality listening comprehension program is to read aloud to students daily. This can be done with our core program as part of our reading block. It can also be accomplished outside of reading and/or as part of other content areas such as math, science and social studies. </a:t>
            </a:r>
          </a:p>
          <a:p>
            <a:pPr marL="0" indent="0">
              <a:buFont typeface="Arial" charset="0"/>
              <a:buNone/>
            </a:pPr>
            <a:endParaRPr lang="en-US" smtClean="0"/>
          </a:p>
        </p:txBody>
      </p:sp>
      <p:sp>
        <p:nvSpPr>
          <p:cNvPr id="4" name="Footer Placeholder 3"/>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5" name="Slide Number Placeholder 4"/>
          <p:cNvSpPr>
            <a:spLocks noGrp="1"/>
          </p:cNvSpPr>
          <p:nvPr>
            <p:ph type="sldNum" sz="quarter" idx="11"/>
          </p:nvPr>
        </p:nvSpPr>
        <p:spPr/>
        <p:txBody>
          <a:bodyPr/>
          <a:lstStyle/>
          <a:p>
            <a:pPr>
              <a:defRPr/>
            </a:pPr>
            <a:fld id="{0A388B3E-192A-45F7-9304-F024876F280A}" type="slidenum">
              <a:rPr smtClean="0"/>
              <a:pPr>
                <a:defRPr/>
              </a:pPr>
              <a:t>14</a:t>
            </a:fld>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914400"/>
            <a:ext cx="9144000" cy="914400"/>
          </a:xfrm>
        </p:spPr>
        <p:txBody>
          <a:bodyPr anchor="t"/>
          <a:lstStyle/>
          <a:p>
            <a:pPr eaLnBrk="1" hangingPunct="1"/>
            <a:r>
              <a:rPr lang="en-US" sz="3600" smtClean="0"/>
              <a:t>Select Appropriate Texts to Read Aloud</a:t>
            </a:r>
          </a:p>
        </p:txBody>
      </p:sp>
      <p:sp>
        <p:nvSpPr>
          <p:cNvPr id="17411" name="Content Placeholder 2"/>
          <p:cNvSpPr>
            <a:spLocks noGrp="1"/>
          </p:cNvSpPr>
          <p:nvPr>
            <p:ph idx="1"/>
          </p:nvPr>
        </p:nvSpPr>
        <p:spPr>
          <a:xfrm>
            <a:off x="215900" y="1828800"/>
            <a:ext cx="4279900" cy="3124200"/>
          </a:xfrm>
        </p:spPr>
        <p:txBody>
          <a:bodyPr/>
          <a:lstStyle/>
          <a:p>
            <a:pPr marL="0" indent="0" algn="ctr" defTabSz="58738" eaLnBrk="1" hangingPunct="1">
              <a:buFontTx/>
              <a:buNone/>
            </a:pPr>
            <a:r>
              <a:rPr lang="en-US" sz="2400" b="1" smtClean="0"/>
              <a:t>	</a:t>
            </a:r>
            <a:r>
              <a:rPr lang="en-US" smtClean="0"/>
              <a:t>Read Handout #1 </a:t>
            </a:r>
          </a:p>
          <a:p>
            <a:pPr marL="0" indent="0" defTabSz="58738" eaLnBrk="1" hangingPunct="1">
              <a:buFontTx/>
              <a:buNone/>
            </a:pPr>
            <a:r>
              <a:rPr lang="en-US" sz="2000" smtClean="0"/>
              <a:t>CPQ: </a:t>
            </a:r>
            <a:r>
              <a:rPr lang="en-US" smtClean="0"/>
              <a:t>What’s important to keep in mind when selecting texts to read aloud?</a:t>
            </a:r>
          </a:p>
          <a:p>
            <a:pPr marL="0" indent="0" defTabSz="58738" eaLnBrk="1" hangingPunct="1">
              <a:buFontTx/>
              <a:buNone/>
            </a:pPr>
            <a:endParaRPr lang="en-US" smtClean="0"/>
          </a:p>
        </p:txBody>
      </p:sp>
      <p:sp>
        <p:nvSpPr>
          <p:cNvPr id="2" name="Footer Placeholder 1"/>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3" name="Slide Number Placeholder 2"/>
          <p:cNvSpPr>
            <a:spLocks noGrp="1"/>
          </p:cNvSpPr>
          <p:nvPr>
            <p:ph type="sldNum" sz="quarter" idx="11"/>
          </p:nvPr>
        </p:nvSpPr>
        <p:spPr/>
        <p:txBody>
          <a:bodyPr/>
          <a:lstStyle/>
          <a:p>
            <a:pPr>
              <a:defRPr/>
            </a:pPr>
            <a:fld id="{42E42BE4-8F57-45E1-B69B-C73D7A8603C0}" type="slidenum">
              <a:rPr smtClean="0"/>
              <a:pPr>
                <a:defRPr/>
              </a:pPr>
              <a:t>15</a:t>
            </a:fld>
            <a:endParaRPr dirty="0"/>
          </a:p>
        </p:txBody>
      </p:sp>
      <p:pic>
        <p:nvPicPr>
          <p:cNvPr id="17414" name="Picture 9"/>
          <p:cNvPicPr>
            <a:picLocks noChangeAspect="1" noChangeArrowheads="1"/>
          </p:cNvPicPr>
          <p:nvPr/>
        </p:nvPicPr>
        <p:blipFill>
          <a:blip r:embed="rId3"/>
          <a:srcRect/>
          <a:stretch>
            <a:fillRect/>
          </a:stretch>
        </p:blipFill>
        <p:spPr bwMode="auto">
          <a:xfrm rot="426894">
            <a:off x="4751388" y="1952625"/>
            <a:ext cx="3506787" cy="4357688"/>
          </a:xfrm>
          <a:prstGeom prst="rect">
            <a:avLst/>
          </a:prstGeom>
          <a:noFill/>
          <a:ln w="9525">
            <a:solidFill>
              <a:schemeClr val="tx1"/>
            </a:solidFill>
            <a:miter lim="800000"/>
            <a:headEnd/>
            <a:tailEnd/>
          </a:ln>
          <a:effectLst/>
        </p:spPr>
      </p:pic>
      <p:pic>
        <p:nvPicPr>
          <p:cNvPr id="17415" name="Picture 3" descr="j0323763"/>
          <p:cNvPicPr>
            <a:picLocks noChangeAspect="1" noChangeArrowheads="1" noCrop="1"/>
          </p:cNvPicPr>
          <p:nvPr/>
        </p:nvPicPr>
        <p:blipFill>
          <a:blip r:embed="rId4"/>
          <a:srcRect/>
          <a:stretch>
            <a:fillRect/>
          </a:stretch>
        </p:blipFill>
        <p:spPr bwMode="auto">
          <a:xfrm>
            <a:off x="490538" y="5043488"/>
            <a:ext cx="762000" cy="823912"/>
          </a:xfrm>
          <a:prstGeom prst="rect">
            <a:avLst/>
          </a:prstGeom>
          <a:noFill/>
          <a:ln w="9525">
            <a:noFill/>
            <a:miter lim="800000"/>
            <a:headEnd/>
            <a:tailEnd/>
          </a:ln>
        </p:spPr>
      </p:pic>
      <p:pic>
        <p:nvPicPr>
          <p:cNvPr id="17416" name="Picture 7" descr="j0304299"/>
          <p:cNvPicPr>
            <a:picLocks noChangeAspect="1" noChangeArrowheads="1"/>
          </p:cNvPicPr>
          <p:nvPr/>
        </p:nvPicPr>
        <p:blipFill>
          <a:blip r:embed="rId5"/>
          <a:srcRect/>
          <a:stretch>
            <a:fillRect/>
          </a:stretch>
        </p:blipFill>
        <p:spPr bwMode="auto">
          <a:xfrm>
            <a:off x="2895600" y="5181600"/>
            <a:ext cx="1465263" cy="731838"/>
          </a:xfrm>
          <a:prstGeom prst="rect">
            <a:avLst/>
          </a:prstGeom>
          <a:noFill/>
          <a:ln w="9525">
            <a:noFill/>
            <a:miter lim="800000"/>
            <a:headEnd/>
            <a:tailEnd/>
          </a:ln>
        </p:spPr>
      </p:pic>
      <p:sp>
        <p:nvSpPr>
          <p:cNvPr id="17417" name="UTurnArrow"/>
          <p:cNvSpPr>
            <a:spLocks noEditPoints="1" noChangeArrowheads="1"/>
          </p:cNvSpPr>
          <p:nvPr/>
        </p:nvSpPr>
        <p:spPr bwMode="auto">
          <a:xfrm>
            <a:off x="1828800" y="5181600"/>
            <a:ext cx="571500" cy="6000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5898240 60000 65536"/>
              <a:gd name="T12" fmla="*/ 5898240 60000 65536"/>
              <a:gd name="T13" fmla="*/ 5898240 60000 65536"/>
              <a:gd name="T14" fmla="*/ 0 60000 65536"/>
              <a:gd name="T15" fmla="*/ 0 w 21600"/>
              <a:gd name="T16" fmla="*/ 8310 h 21600"/>
              <a:gd name="T17" fmla="*/ 5574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lnTo>
                  <a:pt x="15663" y="14865"/>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lIns="91419" tIns="45709" rIns="91419" bIns="45709"/>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Plan in Advance</a:t>
            </a:r>
          </a:p>
        </p:txBody>
      </p:sp>
      <p:sp>
        <p:nvSpPr>
          <p:cNvPr id="18435" name="Content Placeholder 2"/>
          <p:cNvSpPr>
            <a:spLocks noGrp="1"/>
          </p:cNvSpPr>
          <p:nvPr>
            <p:ph idx="1"/>
          </p:nvPr>
        </p:nvSpPr>
        <p:spPr/>
        <p:txBody>
          <a:bodyPr/>
          <a:lstStyle/>
          <a:p>
            <a:pPr eaLnBrk="1" hangingPunct="1">
              <a:buClr>
                <a:schemeClr val="tx1"/>
              </a:buClr>
            </a:pPr>
            <a:r>
              <a:rPr lang="en-US" smtClean="0"/>
              <a:t>Plan what you will do in the first, second and/or third reading of the book.</a:t>
            </a:r>
          </a:p>
          <a:p>
            <a:pPr eaLnBrk="1" hangingPunct="1">
              <a:buClr>
                <a:schemeClr val="tx1"/>
              </a:buClr>
            </a:pPr>
            <a:r>
              <a:rPr lang="en-US" smtClean="0"/>
              <a:t>Plan what you will do before, during and after reading.</a:t>
            </a:r>
            <a:endParaRPr lang="en-US" sz="2000" smtClean="0"/>
          </a:p>
          <a:p>
            <a:pPr eaLnBrk="1" hangingPunct="1">
              <a:buClr>
                <a:schemeClr val="tx1"/>
              </a:buClr>
            </a:pPr>
            <a:r>
              <a:rPr lang="en-US" smtClean="0"/>
              <a:t>Plan a “great” Comprehension Purpose Question (CPQ).</a:t>
            </a:r>
          </a:p>
          <a:p>
            <a:endParaRPr lang="en-US" smtClean="0"/>
          </a:p>
        </p:txBody>
      </p:sp>
      <p:sp>
        <p:nvSpPr>
          <p:cNvPr id="4" name="Footer Placeholder 3"/>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5" name="Slide Number Placeholder 4"/>
          <p:cNvSpPr>
            <a:spLocks noGrp="1"/>
          </p:cNvSpPr>
          <p:nvPr>
            <p:ph type="sldNum" sz="quarter" idx="11"/>
          </p:nvPr>
        </p:nvSpPr>
        <p:spPr/>
        <p:txBody>
          <a:bodyPr/>
          <a:lstStyle/>
          <a:p>
            <a:pPr>
              <a:defRPr/>
            </a:pPr>
            <a:fld id="{46B8C3F2-09E5-44FE-9CD3-2542B9F4F19E}" type="slidenum">
              <a:rPr smtClean="0"/>
              <a:pPr>
                <a:defRPr/>
              </a:pPr>
              <a:t>16</a:t>
            </a:fld>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371600"/>
            <a:ext cx="8229600" cy="768350"/>
          </a:xfrm>
        </p:spPr>
        <p:txBody>
          <a:bodyPr/>
          <a:lstStyle/>
          <a:p>
            <a:r>
              <a:rPr lang="en-US" smtClean="0"/>
              <a:t>Plan a “Great” Comprehension Purpose Question (CPQ)</a:t>
            </a:r>
            <a:br>
              <a:rPr lang="en-US" smtClean="0"/>
            </a:br>
            <a:endParaRPr lang="en-US" smtClean="0"/>
          </a:p>
        </p:txBody>
      </p:sp>
      <p:sp>
        <p:nvSpPr>
          <p:cNvPr id="3" name="Content Placeholder 2"/>
          <p:cNvSpPr>
            <a:spLocks noGrp="1"/>
          </p:cNvSpPr>
          <p:nvPr>
            <p:ph idx="1"/>
          </p:nvPr>
        </p:nvSpPr>
        <p:spPr>
          <a:xfrm>
            <a:off x="457200" y="2209800"/>
            <a:ext cx="8229600" cy="4267200"/>
          </a:xfrm>
        </p:spPr>
        <p:txBody>
          <a:bodyPr/>
          <a:lstStyle/>
          <a:p>
            <a:pPr marL="0" indent="0" eaLnBrk="1" fontAlgn="auto" hangingPunct="1">
              <a:spcBef>
                <a:spcPct val="0"/>
              </a:spcBef>
              <a:spcAft>
                <a:spcPts val="0"/>
              </a:spcAft>
              <a:buFont typeface="Arial" charset="0"/>
              <a:buNone/>
              <a:defRPr/>
            </a:pPr>
            <a:r>
              <a:rPr lang="en-US" sz="2400" dirty="0">
                <a:cs typeface="Times New Roman" pitchFamily="18" charset="0"/>
              </a:rPr>
              <a:t>Thoughtful “questions appear to be effective for improving learning from reading because they</a:t>
            </a:r>
            <a:r>
              <a:rPr lang="en-US" sz="2400" dirty="0" smtClean="0">
                <a:cs typeface="Times New Roman" pitchFamily="18" charset="0"/>
              </a:rPr>
              <a:t>:</a:t>
            </a:r>
          </a:p>
          <a:p>
            <a:pPr marL="0" indent="0" eaLnBrk="1" fontAlgn="auto" hangingPunct="1">
              <a:spcBef>
                <a:spcPct val="0"/>
              </a:spcBef>
              <a:spcAft>
                <a:spcPts val="0"/>
              </a:spcAft>
              <a:buFont typeface="Arial" charset="0"/>
              <a:buNone/>
              <a:defRPr/>
            </a:pPr>
            <a:endParaRPr lang="en-US" sz="1000" dirty="0">
              <a:cs typeface="Times New Roman" pitchFamily="18" charset="0"/>
            </a:endParaRPr>
          </a:p>
          <a:p>
            <a:pPr marL="349209" eaLnBrk="1" fontAlgn="auto" hangingPunct="1">
              <a:spcBef>
                <a:spcPct val="0"/>
              </a:spcBef>
              <a:spcAft>
                <a:spcPts val="1200"/>
              </a:spcAft>
              <a:buFont typeface="Arial" pitchFamily="34" charset="0"/>
              <a:buChar char="•"/>
              <a:defRPr/>
            </a:pPr>
            <a:r>
              <a:rPr lang="en-US" sz="2400" dirty="0">
                <a:cs typeface="Times New Roman" pitchFamily="18" charset="0"/>
              </a:rPr>
              <a:t> give students a purpose for listening/reading;</a:t>
            </a:r>
          </a:p>
          <a:p>
            <a:pPr marL="349209" eaLnBrk="1" fontAlgn="auto" hangingPunct="1">
              <a:spcBef>
                <a:spcPct val="0"/>
              </a:spcBef>
              <a:spcAft>
                <a:spcPts val="1200"/>
              </a:spcAft>
              <a:buFont typeface="Arial" pitchFamily="34" charset="0"/>
              <a:buChar char="•"/>
              <a:defRPr/>
            </a:pPr>
            <a:r>
              <a:rPr lang="en-US" sz="2400" dirty="0">
                <a:cs typeface="Times New Roman" pitchFamily="18" charset="0"/>
              </a:rPr>
              <a:t> focus students’ attention on what they are to learn;</a:t>
            </a:r>
          </a:p>
          <a:p>
            <a:pPr marL="349209" eaLnBrk="1" fontAlgn="auto" hangingPunct="1">
              <a:spcBef>
                <a:spcPct val="0"/>
              </a:spcBef>
              <a:spcAft>
                <a:spcPts val="1200"/>
              </a:spcAft>
              <a:buFont typeface="Arial" pitchFamily="34" charset="0"/>
              <a:buChar char="•"/>
              <a:defRPr/>
            </a:pPr>
            <a:r>
              <a:rPr lang="en-US" sz="2400" dirty="0">
                <a:cs typeface="Times New Roman" pitchFamily="18" charset="0"/>
              </a:rPr>
              <a:t> help students to think actively as they read;</a:t>
            </a:r>
          </a:p>
          <a:p>
            <a:pPr marL="349209" eaLnBrk="1" fontAlgn="auto" hangingPunct="1">
              <a:spcBef>
                <a:spcPct val="0"/>
              </a:spcBef>
              <a:spcAft>
                <a:spcPts val="1200"/>
              </a:spcAft>
              <a:buFont typeface="Arial" pitchFamily="34" charset="0"/>
              <a:buChar char="•"/>
              <a:defRPr/>
            </a:pPr>
            <a:r>
              <a:rPr lang="en-US" sz="2400" dirty="0">
                <a:cs typeface="Times New Roman" pitchFamily="18" charset="0"/>
              </a:rPr>
              <a:t> encourage students to monitor their comprehension; and</a:t>
            </a:r>
          </a:p>
          <a:p>
            <a:pPr marL="349209" eaLnBrk="1" fontAlgn="auto" hangingPunct="1">
              <a:spcBef>
                <a:spcPct val="0"/>
              </a:spcBef>
              <a:spcAft>
                <a:spcPts val="1200"/>
              </a:spcAft>
              <a:buFont typeface="Arial" pitchFamily="34" charset="0"/>
              <a:buChar char="•"/>
              <a:defRPr/>
            </a:pPr>
            <a:r>
              <a:rPr lang="en-US" sz="2400" dirty="0">
                <a:cs typeface="Times New Roman" pitchFamily="18" charset="0"/>
              </a:rPr>
              <a:t> help students to review content and relate what  they have learned to what they already </a:t>
            </a:r>
            <a:r>
              <a:rPr lang="en-US" sz="2400" dirty="0" smtClean="0">
                <a:cs typeface="Times New Roman" pitchFamily="18" charset="0"/>
              </a:rPr>
              <a:t>know.” </a:t>
            </a:r>
          </a:p>
          <a:p>
            <a:pPr marL="6309" indent="0" eaLnBrk="1" fontAlgn="auto" hangingPunct="1">
              <a:spcBef>
                <a:spcPct val="0"/>
              </a:spcBef>
              <a:spcAft>
                <a:spcPts val="1200"/>
              </a:spcAft>
              <a:buFont typeface="Arial" charset="0"/>
              <a:buNone/>
              <a:defRPr/>
            </a:pPr>
            <a:r>
              <a:rPr lang="en-US" sz="2400" dirty="0">
                <a:cs typeface="Times New Roman" pitchFamily="18" charset="0"/>
              </a:rPr>
              <a:t> </a:t>
            </a:r>
            <a:r>
              <a:rPr lang="en-US" sz="2400" dirty="0" smtClean="0">
                <a:cs typeface="Times New Roman" pitchFamily="18" charset="0"/>
              </a:rPr>
              <a:t>                                                                                           </a:t>
            </a:r>
            <a:r>
              <a:rPr lang="en-US" sz="2000" dirty="0" smtClean="0">
                <a:cs typeface="Times New Roman" pitchFamily="18" charset="0"/>
              </a:rPr>
              <a:t>(</a:t>
            </a:r>
            <a:r>
              <a:rPr lang="en-US" sz="2000" dirty="0">
                <a:cs typeface="Times New Roman" pitchFamily="18" charset="0"/>
              </a:rPr>
              <a:t>CIERA, </a:t>
            </a:r>
            <a:r>
              <a:rPr lang="en-US" sz="2000" dirty="0" smtClean="0">
                <a:cs typeface="Times New Roman" pitchFamily="18" charset="0"/>
              </a:rPr>
              <a:t>2003)</a:t>
            </a:r>
            <a:endParaRPr lang="en-US" sz="2000" dirty="0">
              <a:cs typeface="Times New Roman" pitchFamily="18" charset="0"/>
            </a:endParaRPr>
          </a:p>
          <a:p>
            <a:pPr>
              <a:defRPr/>
            </a:pPr>
            <a:endParaRPr lang="en-US" dirty="0"/>
          </a:p>
        </p:txBody>
      </p:sp>
      <p:sp>
        <p:nvSpPr>
          <p:cNvPr id="4" name="Footer Placeholder 3"/>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5" name="Slide Number Placeholder 4"/>
          <p:cNvSpPr>
            <a:spLocks noGrp="1"/>
          </p:cNvSpPr>
          <p:nvPr>
            <p:ph type="sldNum" sz="quarter" idx="11"/>
          </p:nvPr>
        </p:nvSpPr>
        <p:spPr/>
        <p:txBody>
          <a:bodyPr/>
          <a:lstStyle/>
          <a:p>
            <a:pPr>
              <a:defRPr/>
            </a:pPr>
            <a:fld id="{848128E2-A49A-4D4A-8E40-9586A65D3926}" type="slidenum">
              <a:rPr smtClean="0"/>
              <a:pPr>
                <a:defRPr/>
              </a:pPr>
              <a:t>17</a:t>
            </a:fld>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884238"/>
            <a:ext cx="9144000" cy="1173162"/>
          </a:xfrm>
        </p:spPr>
        <p:txBody>
          <a:bodyPr anchor="t"/>
          <a:lstStyle/>
          <a:p>
            <a:pPr eaLnBrk="1" hangingPunct="1"/>
            <a:r>
              <a:rPr lang="en-US" smtClean="0"/>
              <a:t>Effective Read-Alouds Are Interactive</a:t>
            </a:r>
          </a:p>
        </p:txBody>
      </p:sp>
      <p:sp>
        <p:nvSpPr>
          <p:cNvPr id="22531" name="Rectangle 3"/>
          <p:cNvSpPr>
            <a:spLocks noGrp="1" noChangeArrowheads="1"/>
          </p:cNvSpPr>
          <p:nvPr>
            <p:ph idx="1"/>
          </p:nvPr>
        </p:nvSpPr>
        <p:spPr>
          <a:xfrm>
            <a:off x="304800" y="1828800"/>
            <a:ext cx="8382000" cy="4572000"/>
          </a:xfrm>
        </p:spPr>
        <p:txBody>
          <a:bodyPr rtlCol="0">
            <a:normAutofit/>
          </a:bodyPr>
          <a:lstStyle/>
          <a:p>
            <a:pPr marL="342817" indent="-342817" eaLnBrk="1" fontAlgn="auto" hangingPunct="1">
              <a:lnSpc>
                <a:spcPct val="80000"/>
              </a:lnSpc>
              <a:spcAft>
                <a:spcPts val="0"/>
              </a:spcAft>
              <a:buClr>
                <a:schemeClr val="tx1"/>
              </a:buClr>
              <a:buFontTx/>
              <a:buNone/>
              <a:defRPr/>
            </a:pPr>
            <a:r>
              <a:rPr lang="en-US" sz="1400" dirty="0" smtClean="0"/>
              <a:t> </a:t>
            </a:r>
            <a:endParaRPr lang="en-US" sz="2700" dirty="0" smtClean="0"/>
          </a:p>
          <a:p>
            <a:pPr marL="576126" indent="-576126" eaLnBrk="1" fontAlgn="auto" hangingPunct="1">
              <a:lnSpc>
                <a:spcPct val="80000"/>
              </a:lnSpc>
              <a:spcAft>
                <a:spcPts val="0"/>
              </a:spcAft>
              <a:buClr>
                <a:schemeClr val="tx1"/>
              </a:buClr>
              <a:buFont typeface="Arial" pitchFamily="34" charset="0"/>
              <a:buChar char="•"/>
              <a:defRPr/>
            </a:pPr>
            <a:r>
              <a:rPr lang="en-US" dirty="0" smtClean="0"/>
              <a:t>When students have opportunities to </a:t>
            </a:r>
          </a:p>
          <a:p>
            <a:pPr marL="0" indent="0" eaLnBrk="1" fontAlgn="auto" hangingPunct="1">
              <a:lnSpc>
                <a:spcPct val="80000"/>
              </a:lnSpc>
              <a:spcAft>
                <a:spcPts val="0"/>
              </a:spcAft>
              <a:buClr>
                <a:schemeClr val="tx1"/>
              </a:buClr>
              <a:buFont typeface="Arial" charset="0"/>
              <a:buNone/>
              <a:defRPr/>
            </a:pPr>
            <a:r>
              <a:rPr lang="en-US" dirty="0"/>
              <a:t> </a:t>
            </a:r>
            <a:r>
              <a:rPr lang="en-US" dirty="0" smtClean="0"/>
              <a:t>      respond </a:t>
            </a:r>
            <a:r>
              <a:rPr lang="en-US" b="1" dirty="0" smtClean="0"/>
              <a:t>DURING </a:t>
            </a:r>
            <a:r>
              <a:rPr lang="en-US" dirty="0" smtClean="0"/>
              <a:t>the read-aloud, the </a:t>
            </a:r>
          </a:p>
          <a:p>
            <a:pPr marL="0" indent="0" eaLnBrk="1" fontAlgn="auto" hangingPunct="1">
              <a:lnSpc>
                <a:spcPct val="80000"/>
              </a:lnSpc>
              <a:spcAft>
                <a:spcPts val="0"/>
              </a:spcAft>
              <a:buClr>
                <a:schemeClr val="tx1"/>
              </a:buClr>
              <a:buFont typeface="Arial" charset="0"/>
              <a:buNone/>
              <a:defRPr/>
            </a:pPr>
            <a:r>
              <a:rPr lang="en-US" dirty="0"/>
              <a:t> </a:t>
            </a:r>
            <a:r>
              <a:rPr lang="en-US" dirty="0" smtClean="0"/>
              <a:t>      greatest quality and quantity of discussion</a:t>
            </a:r>
          </a:p>
          <a:p>
            <a:pPr marL="0" indent="0" eaLnBrk="1" fontAlgn="auto" hangingPunct="1">
              <a:lnSpc>
                <a:spcPct val="80000"/>
              </a:lnSpc>
              <a:spcAft>
                <a:spcPts val="0"/>
              </a:spcAft>
              <a:buClr>
                <a:schemeClr val="tx1"/>
              </a:buClr>
              <a:buFont typeface="Arial" charset="0"/>
              <a:buNone/>
              <a:defRPr/>
            </a:pPr>
            <a:r>
              <a:rPr lang="en-US" dirty="0"/>
              <a:t> </a:t>
            </a:r>
            <a:r>
              <a:rPr lang="en-US" dirty="0" smtClean="0"/>
              <a:t>      occurs.</a:t>
            </a:r>
            <a:r>
              <a:rPr lang="en-US" sz="1800" dirty="0" smtClean="0"/>
              <a:t>       			</a:t>
            </a:r>
          </a:p>
          <a:p>
            <a:pPr marL="0" indent="0" eaLnBrk="1" fontAlgn="auto" hangingPunct="1">
              <a:lnSpc>
                <a:spcPct val="80000"/>
              </a:lnSpc>
              <a:spcAft>
                <a:spcPts val="0"/>
              </a:spcAft>
              <a:buClr>
                <a:schemeClr val="tx1"/>
              </a:buClr>
              <a:buFont typeface="Arial" charset="0"/>
              <a:buNone/>
              <a:defRPr/>
            </a:pPr>
            <a:r>
              <a:rPr lang="en-US" sz="1800" dirty="0"/>
              <a:t>	</a:t>
            </a:r>
            <a:r>
              <a:rPr lang="en-US" sz="1800" dirty="0" smtClean="0"/>
              <a:t>			                                                              </a:t>
            </a:r>
            <a:r>
              <a:rPr lang="en-US" sz="2000" dirty="0" smtClean="0"/>
              <a:t>(</a:t>
            </a:r>
            <a:r>
              <a:rPr lang="en-US" sz="2000" dirty="0" err="1" smtClean="0"/>
              <a:t>Sipe</a:t>
            </a:r>
            <a:r>
              <a:rPr lang="en-US" sz="2000" dirty="0" smtClean="0"/>
              <a:t>, 1998)</a:t>
            </a:r>
            <a:endParaRPr lang="en-US" sz="1800" dirty="0" smtClean="0"/>
          </a:p>
          <a:p>
            <a:pPr marL="342817" indent="-342817" eaLnBrk="1" fontAlgn="auto" hangingPunct="1">
              <a:lnSpc>
                <a:spcPct val="80000"/>
              </a:lnSpc>
              <a:spcAft>
                <a:spcPts val="0"/>
              </a:spcAft>
              <a:buClr>
                <a:schemeClr val="tx1"/>
              </a:buClr>
              <a:buFontTx/>
              <a:buNone/>
              <a:defRPr/>
            </a:pPr>
            <a:endParaRPr lang="en-US" sz="2000" dirty="0" smtClean="0"/>
          </a:p>
          <a:p>
            <a:pPr marL="576126" indent="-576126" eaLnBrk="1" fontAlgn="auto" hangingPunct="1">
              <a:lnSpc>
                <a:spcPct val="80000"/>
              </a:lnSpc>
              <a:spcBef>
                <a:spcPts val="0"/>
              </a:spcBef>
              <a:spcAft>
                <a:spcPts val="0"/>
              </a:spcAft>
              <a:buClr>
                <a:schemeClr val="tx1"/>
              </a:buClr>
              <a:buFont typeface="Arial" pitchFamily="34" charset="0"/>
              <a:buChar char="•"/>
              <a:defRPr/>
            </a:pPr>
            <a:r>
              <a:rPr lang="en-US" dirty="0" smtClean="0"/>
              <a:t>These dialogic read-</a:t>
            </a:r>
            <a:r>
              <a:rPr lang="en-US" dirty="0" err="1" smtClean="0"/>
              <a:t>alouds</a:t>
            </a:r>
            <a:r>
              <a:rPr lang="en-US" dirty="0" smtClean="0"/>
              <a:t> “result in gains in vocabulary, comprehension strategies, story schema, and concept development.”</a:t>
            </a:r>
            <a:r>
              <a:rPr lang="en-US" sz="2000" dirty="0" smtClean="0"/>
              <a:t> </a:t>
            </a:r>
          </a:p>
          <a:p>
            <a:pPr marL="0" indent="0" eaLnBrk="1" fontAlgn="auto" hangingPunct="1">
              <a:lnSpc>
                <a:spcPct val="80000"/>
              </a:lnSpc>
              <a:spcBef>
                <a:spcPts val="0"/>
              </a:spcBef>
              <a:spcAft>
                <a:spcPts val="0"/>
              </a:spcAft>
              <a:buClr>
                <a:schemeClr val="tx1"/>
              </a:buClr>
              <a:buFont typeface="Arial" charset="0"/>
              <a:buNone/>
              <a:defRPr/>
            </a:pPr>
            <a:r>
              <a:rPr lang="en-US" sz="2000" dirty="0" smtClean="0"/>
              <a:t>           					                                                                   					    (McGee &amp; </a:t>
            </a:r>
            <a:r>
              <a:rPr lang="en-US" sz="2000" dirty="0" err="1" smtClean="0"/>
              <a:t>Schickedanz</a:t>
            </a:r>
            <a:r>
              <a:rPr lang="en-US" sz="2000" dirty="0" smtClean="0"/>
              <a:t>, 2007)</a:t>
            </a:r>
          </a:p>
          <a:p>
            <a:pPr marL="576126" indent="-576126" eaLnBrk="1" fontAlgn="auto" hangingPunct="1">
              <a:lnSpc>
                <a:spcPct val="80000"/>
              </a:lnSpc>
              <a:spcBef>
                <a:spcPts val="0"/>
              </a:spcBef>
              <a:spcAft>
                <a:spcPts val="0"/>
              </a:spcAft>
              <a:buClr>
                <a:schemeClr val="tx1"/>
              </a:buClr>
              <a:buFont typeface="Wingdings" pitchFamily="2" charset="2"/>
              <a:buChar char="&amp;"/>
              <a:defRPr/>
            </a:pPr>
            <a:endParaRPr lang="en-US" sz="2000" dirty="0" smtClean="0"/>
          </a:p>
          <a:p>
            <a:pPr marL="342817" indent="-342817" eaLnBrk="1" fontAlgn="auto" hangingPunct="1">
              <a:lnSpc>
                <a:spcPct val="80000"/>
              </a:lnSpc>
              <a:spcAft>
                <a:spcPts val="0"/>
              </a:spcAft>
              <a:buClr>
                <a:schemeClr val="tx1"/>
              </a:buClr>
              <a:buFontTx/>
              <a:buNone/>
              <a:defRPr/>
            </a:pPr>
            <a:endParaRPr lang="en-US" sz="600" dirty="0" smtClean="0"/>
          </a:p>
          <a:p>
            <a:pPr marL="342817" indent="-342817" eaLnBrk="1" fontAlgn="auto" hangingPunct="1">
              <a:lnSpc>
                <a:spcPct val="80000"/>
              </a:lnSpc>
              <a:spcAft>
                <a:spcPts val="0"/>
              </a:spcAft>
              <a:buClr>
                <a:schemeClr val="tx1"/>
              </a:buClr>
              <a:buFont typeface="Wingdings" pitchFamily="2" charset="2"/>
              <a:buChar char="&amp;"/>
              <a:defRPr/>
            </a:pPr>
            <a:endParaRPr lang="en-US" sz="600" dirty="0" smtClean="0"/>
          </a:p>
          <a:p>
            <a:pPr marL="342817" indent="-342817" eaLnBrk="1" fontAlgn="auto" hangingPunct="1">
              <a:lnSpc>
                <a:spcPct val="80000"/>
              </a:lnSpc>
              <a:spcAft>
                <a:spcPts val="0"/>
              </a:spcAft>
              <a:buClr>
                <a:schemeClr val="tx1"/>
              </a:buClr>
              <a:buFontTx/>
              <a:buNone/>
              <a:defRPr/>
            </a:pPr>
            <a:endParaRPr lang="en-US" sz="600" dirty="0" smtClean="0"/>
          </a:p>
          <a:p>
            <a:pPr marL="342817" indent="-342817" eaLnBrk="1" fontAlgn="auto" hangingPunct="1">
              <a:lnSpc>
                <a:spcPct val="80000"/>
              </a:lnSpc>
              <a:spcAft>
                <a:spcPts val="0"/>
              </a:spcAft>
              <a:buClr>
                <a:schemeClr val="tx1"/>
              </a:buClr>
              <a:buFont typeface="Wingdings" pitchFamily="2" charset="2"/>
              <a:buChar char="&amp;"/>
              <a:defRPr/>
            </a:pPr>
            <a:endParaRPr lang="en-US" sz="600" dirty="0" smtClean="0"/>
          </a:p>
          <a:p>
            <a:pPr marL="342817" indent="-342817" eaLnBrk="1" fontAlgn="auto" hangingPunct="1">
              <a:lnSpc>
                <a:spcPct val="80000"/>
              </a:lnSpc>
              <a:spcAft>
                <a:spcPts val="0"/>
              </a:spcAft>
              <a:buClr>
                <a:schemeClr val="tx1"/>
              </a:buClr>
              <a:buFont typeface="Wingdings" pitchFamily="2" charset="2"/>
              <a:buChar char="&amp;"/>
              <a:defRPr/>
            </a:pPr>
            <a:endParaRPr lang="en-US" sz="600" dirty="0" smtClean="0"/>
          </a:p>
          <a:p>
            <a:pPr marL="342817" indent="-342817" eaLnBrk="1" fontAlgn="auto" hangingPunct="1">
              <a:lnSpc>
                <a:spcPct val="80000"/>
              </a:lnSpc>
              <a:spcAft>
                <a:spcPts val="0"/>
              </a:spcAft>
              <a:buClr>
                <a:schemeClr val="tx1"/>
              </a:buClr>
              <a:buFontTx/>
              <a:buNone/>
              <a:defRPr/>
            </a:pPr>
            <a:endParaRPr lang="en-US" sz="600" dirty="0" smtClean="0"/>
          </a:p>
          <a:p>
            <a:pPr marL="342817" indent="-342817" eaLnBrk="1" fontAlgn="auto" hangingPunct="1">
              <a:lnSpc>
                <a:spcPct val="80000"/>
              </a:lnSpc>
              <a:spcAft>
                <a:spcPts val="0"/>
              </a:spcAft>
              <a:buClr>
                <a:schemeClr val="tx1"/>
              </a:buClr>
              <a:buFont typeface="Wingdings" pitchFamily="2" charset="2"/>
              <a:buChar char="&amp;"/>
              <a:defRPr/>
            </a:pPr>
            <a:endParaRPr lang="en-US" sz="600" dirty="0" smtClean="0"/>
          </a:p>
        </p:txBody>
      </p:sp>
      <p:sp>
        <p:nvSpPr>
          <p:cNvPr id="2" name="Footer Placeholder 1"/>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3" name="Slide Number Placeholder 2"/>
          <p:cNvSpPr>
            <a:spLocks noGrp="1"/>
          </p:cNvSpPr>
          <p:nvPr>
            <p:ph type="sldNum" sz="quarter" idx="11"/>
          </p:nvPr>
        </p:nvSpPr>
        <p:spPr/>
        <p:txBody>
          <a:bodyPr/>
          <a:lstStyle/>
          <a:p>
            <a:pPr>
              <a:defRPr/>
            </a:pPr>
            <a:fld id="{9BD1ABCD-50D5-43E4-8739-3F31B55D9085}" type="slidenum">
              <a:rPr smtClean="0"/>
              <a:pPr>
                <a:defRPr/>
              </a:pPr>
              <a:t>18</a:t>
            </a:fld>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dycha\Local Settings\Temp\Temporary Internet Files\Content.IE5\URKFV45W\MCj04042630000[1].wmf"/>
          <p:cNvPicPr>
            <a:picLocks noChangeAspect="1" noChangeArrowheads="1"/>
          </p:cNvPicPr>
          <p:nvPr/>
        </p:nvPicPr>
        <p:blipFill>
          <a:blip r:embed="rId3"/>
          <a:srcRect/>
          <a:stretch>
            <a:fillRect/>
          </a:stretch>
        </p:blipFill>
        <p:spPr bwMode="auto">
          <a:xfrm>
            <a:off x="6769100" y="2971800"/>
            <a:ext cx="2143125" cy="1976438"/>
          </a:xfrm>
          <a:prstGeom prst="rect">
            <a:avLst/>
          </a:prstGeom>
          <a:ln>
            <a:noFill/>
          </a:ln>
          <a:effectLst>
            <a:outerShdw blurRad="292100" dist="139700" dir="2700000" algn="tl" rotWithShape="0">
              <a:srgbClr val="333333">
                <a:alpha val="65000"/>
              </a:srgbClr>
            </a:outerShdw>
          </a:effectLst>
        </p:spPr>
      </p:pic>
      <p:sp>
        <p:nvSpPr>
          <p:cNvPr id="57347" name="Title 1"/>
          <p:cNvSpPr>
            <a:spLocks noGrp="1"/>
          </p:cNvSpPr>
          <p:nvPr>
            <p:ph type="title"/>
          </p:nvPr>
        </p:nvSpPr>
        <p:spPr>
          <a:xfrm>
            <a:off x="428625" y="868363"/>
            <a:ext cx="8229600" cy="1189037"/>
          </a:xfrm>
        </p:spPr>
        <p:txBody>
          <a:bodyPr rtlCol="0" anchor="t">
            <a:normAutofit/>
          </a:bodyPr>
          <a:lstStyle/>
          <a:p>
            <a:pPr eaLnBrk="1" fontAlgn="auto" hangingPunct="1">
              <a:spcAft>
                <a:spcPts val="0"/>
              </a:spcAft>
              <a:defRPr/>
            </a:pPr>
            <a:r>
              <a:rPr lang="en-US" dirty="0"/>
              <a:t>Effective Read-</a:t>
            </a:r>
            <a:r>
              <a:rPr lang="en-US" dirty="0" err="1"/>
              <a:t>Alouds</a:t>
            </a:r>
            <a:r>
              <a:rPr lang="en-US" dirty="0"/>
              <a:t> Are Interactive</a:t>
            </a:r>
            <a:endParaRPr lang="en-US" dirty="0" smtClean="0">
              <a:latin typeface="+mn-lt"/>
            </a:endParaRPr>
          </a:p>
        </p:txBody>
      </p:sp>
      <p:sp>
        <p:nvSpPr>
          <p:cNvPr id="13315" name="Content Placeholder 2"/>
          <p:cNvSpPr>
            <a:spLocks noGrp="1"/>
          </p:cNvSpPr>
          <p:nvPr>
            <p:ph idx="1"/>
          </p:nvPr>
        </p:nvSpPr>
        <p:spPr>
          <a:xfrm>
            <a:off x="304800" y="1512888"/>
            <a:ext cx="7086600" cy="4876800"/>
          </a:xfrm>
        </p:spPr>
        <p:txBody>
          <a:bodyPr rtlCol="0">
            <a:normAutofit fontScale="85000" lnSpcReduction="20000"/>
          </a:bodyPr>
          <a:lstStyle/>
          <a:p>
            <a:pPr eaLnBrk="1" fontAlgn="auto" hangingPunct="1">
              <a:spcAft>
                <a:spcPts val="0"/>
              </a:spcAft>
              <a:buFontTx/>
              <a:buNone/>
              <a:defRPr/>
            </a:pPr>
            <a:endParaRPr lang="en-US" sz="1200" dirty="0" smtClean="0"/>
          </a:p>
          <a:p>
            <a:pPr eaLnBrk="1" fontAlgn="auto" hangingPunct="1">
              <a:spcAft>
                <a:spcPts val="0"/>
              </a:spcAft>
              <a:buFont typeface="Arial" pitchFamily="34" charset="0"/>
              <a:buNone/>
              <a:defRPr/>
            </a:pPr>
            <a:r>
              <a:rPr lang="en-US" sz="3800" dirty="0" smtClean="0"/>
              <a:t>Plan stops and prompts well in advance.</a:t>
            </a:r>
          </a:p>
          <a:p>
            <a:pPr eaLnBrk="1" fontAlgn="auto" hangingPunct="1">
              <a:spcAft>
                <a:spcPts val="0"/>
              </a:spcAft>
              <a:buFont typeface="Arial" pitchFamily="34" charset="0"/>
              <a:buNone/>
              <a:defRPr/>
            </a:pPr>
            <a:endParaRPr lang="en-US" sz="3000" dirty="0" smtClean="0"/>
          </a:p>
          <a:p>
            <a:pPr marL="341313" indent="0" algn="ctr" eaLnBrk="1" fontAlgn="auto" hangingPunct="1">
              <a:spcAft>
                <a:spcPts val="0"/>
              </a:spcAft>
              <a:buFont typeface="Arial" pitchFamily="34" charset="0"/>
              <a:buNone/>
              <a:defRPr/>
            </a:pPr>
            <a:r>
              <a:rPr lang="en-US" sz="3000" b="1" dirty="0" smtClean="0">
                <a:latin typeface="Bradley Hand ITC" pitchFamily="66" charset="0"/>
              </a:rPr>
              <a:t> Where will you stop?</a:t>
            </a:r>
          </a:p>
          <a:p>
            <a:pPr indent="-1588" algn="ctr" eaLnBrk="1" fontAlgn="auto" hangingPunct="1">
              <a:spcAft>
                <a:spcPts val="0"/>
              </a:spcAft>
              <a:buFont typeface="Arial" pitchFamily="34" charset="0"/>
              <a:buNone/>
              <a:defRPr/>
            </a:pPr>
            <a:r>
              <a:rPr lang="en-US" sz="3000" b="1" dirty="0" smtClean="0">
                <a:latin typeface="Bradley Hand ITC" pitchFamily="66" charset="0"/>
              </a:rPr>
              <a:t> Why will you stop there?</a:t>
            </a:r>
          </a:p>
          <a:p>
            <a:pPr eaLnBrk="1" fontAlgn="auto" hangingPunct="1">
              <a:spcAft>
                <a:spcPts val="0"/>
              </a:spcAft>
              <a:buFont typeface="Arial" pitchFamily="34" charset="0"/>
              <a:buNone/>
              <a:defRPr/>
            </a:pPr>
            <a:endParaRPr lang="en-US" sz="1800" dirty="0" smtClean="0"/>
          </a:p>
          <a:p>
            <a:pPr eaLnBrk="1" fontAlgn="auto" hangingPunct="1">
              <a:spcAft>
                <a:spcPts val="0"/>
              </a:spcAft>
              <a:buFont typeface="Arial" pitchFamily="34" charset="0"/>
              <a:buNone/>
              <a:defRPr/>
            </a:pPr>
            <a:endParaRPr lang="en-US" sz="1800" dirty="0" smtClean="0"/>
          </a:p>
          <a:p>
            <a:pPr lvl="1" eaLnBrk="1" fontAlgn="auto" hangingPunct="1">
              <a:spcAft>
                <a:spcPts val="0"/>
              </a:spcAft>
              <a:buFont typeface="Wingdings" pitchFamily="2" charset="2"/>
              <a:buChar char="Ø"/>
              <a:defRPr/>
            </a:pPr>
            <a:r>
              <a:rPr lang="en-US" sz="3300" dirty="0" smtClean="0"/>
              <a:t>What is the critical information?</a:t>
            </a:r>
          </a:p>
          <a:p>
            <a:pPr eaLnBrk="1" fontAlgn="auto" hangingPunct="1">
              <a:spcAft>
                <a:spcPts val="0"/>
              </a:spcAft>
              <a:buFont typeface="Wingdings" pitchFamily="2" charset="2"/>
              <a:buChar char="Ø"/>
              <a:defRPr/>
            </a:pPr>
            <a:endParaRPr lang="en-US" sz="2100" dirty="0" smtClean="0"/>
          </a:p>
          <a:p>
            <a:pPr lvl="1" eaLnBrk="1" fontAlgn="auto" hangingPunct="1">
              <a:spcAft>
                <a:spcPts val="0"/>
              </a:spcAft>
              <a:buFont typeface="Wingdings" pitchFamily="2" charset="2"/>
              <a:buChar char="Ø"/>
              <a:defRPr/>
            </a:pPr>
            <a:r>
              <a:rPr lang="en-US" sz="3300" dirty="0" smtClean="0"/>
              <a:t>Is there a part that students will need support in understanding?</a:t>
            </a:r>
          </a:p>
          <a:p>
            <a:pPr eaLnBrk="1" fontAlgn="auto" hangingPunct="1">
              <a:spcAft>
                <a:spcPts val="0"/>
              </a:spcAft>
              <a:buFont typeface="Wingdings" pitchFamily="2" charset="2"/>
              <a:buChar char="Ø"/>
              <a:defRPr/>
            </a:pPr>
            <a:endParaRPr lang="en-US" sz="2100" dirty="0" smtClean="0"/>
          </a:p>
          <a:p>
            <a:pPr lvl="1" eaLnBrk="1" fontAlgn="auto" hangingPunct="1">
              <a:spcAft>
                <a:spcPts val="0"/>
              </a:spcAft>
              <a:buFont typeface="Wingdings" pitchFamily="2" charset="2"/>
              <a:buChar char="Ø"/>
              <a:defRPr/>
            </a:pPr>
            <a:r>
              <a:rPr lang="en-US" sz="3300" dirty="0" smtClean="0"/>
              <a:t>How long have students been sitting and listening?</a:t>
            </a:r>
          </a:p>
          <a:p>
            <a:pPr eaLnBrk="1" fontAlgn="auto" hangingPunct="1">
              <a:spcAft>
                <a:spcPts val="0"/>
              </a:spcAft>
              <a:buFont typeface="Arial" pitchFamily="34" charset="0"/>
              <a:buNone/>
              <a:defRPr/>
            </a:pPr>
            <a:endParaRPr lang="en-US" sz="1800" dirty="0" smtClean="0"/>
          </a:p>
          <a:p>
            <a:pPr eaLnBrk="1" fontAlgn="auto" hangingPunct="1">
              <a:spcAft>
                <a:spcPts val="0"/>
              </a:spcAft>
              <a:buFont typeface="Wingdings" pitchFamily="2" charset="2"/>
              <a:buChar char="Ø"/>
              <a:defRPr/>
            </a:pPr>
            <a:endParaRPr lang="en-US" sz="2200" dirty="0" smtClean="0"/>
          </a:p>
          <a:p>
            <a:pPr eaLnBrk="1" fontAlgn="auto" hangingPunct="1">
              <a:spcAft>
                <a:spcPts val="0"/>
              </a:spcAft>
              <a:buFont typeface="Wingdings" pitchFamily="2" charset="2"/>
              <a:buChar char="Ø"/>
              <a:defRPr/>
            </a:pPr>
            <a:endParaRPr lang="en-US" sz="1200" dirty="0" smtClean="0"/>
          </a:p>
          <a:p>
            <a:pPr eaLnBrk="1" fontAlgn="auto" hangingPunct="1">
              <a:spcAft>
                <a:spcPts val="0"/>
              </a:spcAft>
              <a:buFont typeface="Wingdings" pitchFamily="2" charset="2"/>
              <a:buChar char="Ø"/>
              <a:defRPr/>
            </a:pPr>
            <a:endParaRPr lang="en-US" sz="3000" dirty="0" smtClean="0"/>
          </a:p>
          <a:p>
            <a:pPr eaLnBrk="1" fontAlgn="auto" hangingPunct="1">
              <a:spcAft>
                <a:spcPts val="0"/>
              </a:spcAft>
              <a:buFontTx/>
              <a:buNone/>
              <a:defRPr/>
            </a:pPr>
            <a:endParaRPr lang="en-US" sz="1800" dirty="0" smtClean="0"/>
          </a:p>
          <a:p>
            <a:pPr eaLnBrk="1" fontAlgn="auto" hangingPunct="1">
              <a:spcAft>
                <a:spcPts val="0"/>
              </a:spcAft>
              <a:buFont typeface="Arial" pitchFamily="34" charset="0"/>
              <a:buNone/>
              <a:defRPr/>
            </a:pPr>
            <a:endParaRPr lang="en-US" sz="3600" dirty="0" smtClean="0"/>
          </a:p>
          <a:p>
            <a:pPr eaLnBrk="1" fontAlgn="auto" hangingPunct="1">
              <a:spcAft>
                <a:spcPts val="0"/>
              </a:spcAft>
              <a:buFont typeface="Wingdings" pitchFamily="2" charset="2"/>
              <a:buChar char="Ø"/>
              <a:defRPr/>
            </a:pPr>
            <a:endParaRPr lang="en-US" sz="1200" dirty="0" smtClean="0"/>
          </a:p>
          <a:p>
            <a:pPr eaLnBrk="1" fontAlgn="auto" hangingPunct="1">
              <a:spcAft>
                <a:spcPts val="0"/>
              </a:spcAft>
              <a:buFontTx/>
              <a:buNone/>
              <a:defRPr/>
            </a:pPr>
            <a:endParaRPr lang="en-US" dirty="0" smtClean="0"/>
          </a:p>
        </p:txBody>
      </p:sp>
      <p:sp>
        <p:nvSpPr>
          <p:cNvPr id="2" name="Footer Placeholder 1"/>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3" name="Slide Number Placeholder 2"/>
          <p:cNvSpPr>
            <a:spLocks noGrp="1"/>
          </p:cNvSpPr>
          <p:nvPr>
            <p:ph type="sldNum" sz="quarter" idx="11"/>
          </p:nvPr>
        </p:nvSpPr>
        <p:spPr/>
        <p:txBody>
          <a:bodyPr/>
          <a:lstStyle/>
          <a:p>
            <a:pPr>
              <a:defRPr/>
            </a:pPr>
            <a:fld id="{E41E2F16-19C7-4B07-B98D-79122A227F67}" type="slidenum">
              <a:rPr smtClean="0"/>
              <a:pPr>
                <a:defRPr/>
              </a:pPr>
              <a:t>19</a:t>
            </a:fld>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 2013 Texas Education Agency / The University of Texas System</a:t>
            </a:r>
          </a:p>
        </p:txBody>
      </p:sp>
      <p:sp>
        <p:nvSpPr>
          <p:cNvPr id="5" name="Slide Number Placeholder 4"/>
          <p:cNvSpPr>
            <a:spLocks noGrp="1"/>
          </p:cNvSpPr>
          <p:nvPr>
            <p:ph type="sldNum" sz="quarter" idx="11"/>
          </p:nvPr>
        </p:nvSpPr>
        <p:spPr/>
        <p:txBody>
          <a:bodyPr/>
          <a:lstStyle/>
          <a:p>
            <a:pPr>
              <a:defRPr/>
            </a:pPr>
            <a:fld id="{E852BEC9-26D3-4A2E-AF56-ECDEB68E5B4F}" type="slidenum">
              <a:rPr smtClean="0"/>
              <a:pPr>
                <a:defRPr/>
              </a:pPr>
              <a:t>2</a:t>
            </a:fld>
            <a:endParaRPr dirty="0"/>
          </a:p>
        </p:txBody>
      </p:sp>
      <p:pic>
        <p:nvPicPr>
          <p:cNvPr id="5124" name="Picture 2"/>
          <p:cNvPicPr>
            <a:picLocks noGrp="1" noChangeAspect="1" noChangeArrowheads="1"/>
          </p:cNvPicPr>
          <p:nvPr>
            <p:ph idx="1"/>
          </p:nvPr>
        </p:nvPicPr>
        <p:blipFill>
          <a:blip r:embed="rId3" cstate="print">
            <a:duotone>
              <a:prstClr val="black"/>
              <a:srgbClr val="FFCCFF">
                <a:tint val="45000"/>
                <a:satMod val="400000"/>
              </a:srgbClr>
            </a:duotone>
            <a:extLst>
              <a:ext uri="{28A0092B-C50C-407E-A947-70E740481C1C}">
                <a14:useLocalDpi xmlns:a14="http://schemas.microsoft.com/office/drawing/2010/main" xmlns="" val="0"/>
              </a:ext>
            </a:extLst>
          </a:blip>
          <a:srcRect/>
          <a:stretch>
            <a:fillRect/>
          </a:stretch>
        </p:blipFill>
        <p:spPr>
          <a:xfrm>
            <a:off x="2428875" y="990600"/>
            <a:ext cx="3819525" cy="5391150"/>
          </a:xfrm>
          <a:ln>
            <a:solidFill>
              <a:schemeClr val="tx1"/>
            </a:solidFill>
          </a:ln>
          <a:effectLst>
            <a:outerShdw blurRad="292100" dist="139700" dir="2700000" algn="tl" rotWithShape="0">
              <a:srgbClr val="333333">
                <a:alpha val="65000"/>
              </a:srgbClr>
            </a:outerShdw>
          </a:effectLst>
        </p:spPr>
      </p:pic>
      <p:sp>
        <p:nvSpPr>
          <p:cNvPr id="7173" name="TextBox 6"/>
          <p:cNvSpPr txBox="1">
            <a:spLocks noChangeArrowheads="1"/>
          </p:cNvSpPr>
          <p:nvPr/>
        </p:nvSpPr>
        <p:spPr bwMode="auto">
          <a:xfrm>
            <a:off x="3181350" y="2819400"/>
            <a:ext cx="2176463" cy="338138"/>
          </a:xfrm>
          <a:prstGeom prst="rect">
            <a:avLst/>
          </a:prstGeom>
          <a:noFill/>
          <a:ln w="9525">
            <a:noFill/>
            <a:miter lim="800000"/>
            <a:headEnd/>
            <a:tailEnd/>
          </a:ln>
        </p:spPr>
        <p:txBody>
          <a:bodyPr wrap="none">
            <a:spAutoFit/>
          </a:bodyPr>
          <a:lstStyle/>
          <a:p>
            <a:r>
              <a:rPr lang="en-US" sz="1600"/>
              <a:t>Read Aloud Everyday</a:t>
            </a:r>
          </a:p>
        </p:txBody>
      </p:sp>
      <p:sp>
        <p:nvSpPr>
          <p:cNvPr id="7174" name="TextBox 8"/>
          <p:cNvSpPr txBox="1">
            <a:spLocks noChangeArrowheads="1"/>
          </p:cNvSpPr>
          <p:nvPr/>
        </p:nvSpPr>
        <p:spPr bwMode="auto">
          <a:xfrm>
            <a:off x="3181350" y="3429000"/>
            <a:ext cx="2025650" cy="338138"/>
          </a:xfrm>
          <a:prstGeom prst="rect">
            <a:avLst/>
          </a:prstGeom>
          <a:noFill/>
          <a:ln w="9525">
            <a:noFill/>
            <a:miter lim="800000"/>
            <a:headEnd/>
            <a:tailEnd/>
          </a:ln>
        </p:spPr>
        <p:txBody>
          <a:bodyPr wrap="none">
            <a:spAutoFit/>
          </a:bodyPr>
          <a:lstStyle/>
          <a:p>
            <a:r>
              <a:rPr lang="en-US" sz="1600"/>
              <a:t>Share Your Thinking</a:t>
            </a:r>
          </a:p>
        </p:txBody>
      </p:sp>
      <p:sp>
        <p:nvSpPr>
          <p:cNvPr id="7175" name="TextBox 9"/>
          <p:cNvSpPr txBox="1">
            <a:spLocks noChangeArrowheads="1"/>
          </p:cNvSpPr>
          <p:nvPr/>
        </p:nvSpPr>
        <p:spPr bwMode="auto">
          <a:xfrm>
            <a:off x="3181350" y="4038600"/>
            <a:ext cx="1851025" cy="338138"/>
          </a:xfrm>
          <a:prstGeom prst="rect">
            <a:avLst/>
          </a:prstGeom>
          <a:noFill/>
          <a:ln w="9525">
            <a:noFill/>
            <a:miter lim="800000"/>
            <a:headEnd/>
            <a:tailEnd/>
          </a:ln>
        </p:spPr>
        <p:txBody>
          <a:bodyPr wrap="none">
            <a:spAutoFit/>
          </a:bodyPr>
          <a:lstStyle/>
          <a:p>
            <a:r>
              <a:rPr lang="en-US" sz="1600"/>
              <a:t>Make it Interactive</a:t>
            </a:r>
          </a:p>
        </p:txBody>
      </p:sp>
      <p:sp>
        <p:nvSpPr>
          <p:cNvPr id="7176" name="TextBox 10"/>
          <p:cNvSpPr txBox="1">
            <a:spLocks noChangeArrowheads="1"/>
          </p:cNvSpPr>
          <p:nvPr/>
        </p:nvSpPr>
        <p:spPr bwMode="auto">
          <a:xfrm>
            <a:off x="3181350" y="4724400"/>
            <a:ext cx="1709738" cy="338138"/>
          </a:xfrm>
          <a:prstGeom prst="rect">
            <a:avLst/>
          </a:prstGeom>
          <a:noFill/>
          <a:ln w="9525">
            <a:noFill/>
            <a:miter lim="800000"/>
            <a:headEnd/>
            <a:tailEnd/>
          </a:ln>
        </p:spPr>
        <p:txBody>
          <a:bodyPr wrap="none">
            <a:spAutoFit/>
          </a:bodyPr>
          <a:lstStyle/>
          <a:p>
            <a:r>
              <a:rPr lang="en-US" sz="1600"/>
              <a:t>Build Vocabulary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P spid="7175" grpId="0"/>
      <p:bldP spid="71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762000"/>
            <a:ext cx="8229600" cy="769938"/>
          </a:xfrm>
        </p:spPr>
        <p:txBody>
          <a:bodyPr rtlCol="0">
            <a:normAutofit/>
          </a:bodyPr>
          <a:lstStyle/>
          <a:p>
            <a:pPr eaLnBrk="1" fontAlgn="auto" hangingPunct="1">
              <a:spcAft>
                <a:spcPts val="0"/>
              </a:spcAft>
              <a:defRPr/>
            </a:pPr>
            <a:r>
              <a:rPr lang="en-US" dirty="0"/>
              <a:t>Effective Read-</a:t>
            </a:r>
            <a:r>
              <a:rPr lang="en-US" dirty="0" err="1"/>
              <a:t>Alouds</a:t>
            </a:r>
            <a:r>
              <a:rPr lang="en-US" dirty="0"/>
              <a:t> Are Interactive</a:t>
            </a:r>
            <a:endParaRPr lang="en-US" dirty="0" smtClean="0">
              <a:latin typeface="+mn-lt"/>
            </a:endParaRPr>
          </a:p>
        </p:txBody>
      </p:sp>
      <p:sp>
        <p:nvSpPr>
          <p:cNvPr id="3" name="Content Placeholder 2"/>
          <p:cNvSpPr>
            <a:spLocks noGrp="1"/>
          </p:cNvSpPr>
          <p:nvPr>
            <p:ph idx="1"/>
          </p:nvPr>
        </p:nvSpPr>
        <p:spPr>
          <a:xfrm>
            <a:off x="381000" y="1752600"/>
            <a:ext cx="8534400" cy="4800600"/>
          </a:xfrm>
        </p:spPr>
        <p:txBody>
          <a:bodyPr rtlCol="0">
            <a:normAutofit/>
          </a:bodyPr>
          <a:lstStyle/>
          <a:p>
            <a:pPr eaLnBrk="1" fontAlgn="auto" hangingPunct="1">
              <a:spcAft>
                <a:spcPts val="0"/>
              </a:spcAft>
              <a:buFont typeface="Wingdings" pitchFamily="2" charset="2"/>
              <a:buChar char="Ø"/>
              <a:defRPr/>
            </a:pPr>
            <a:r>
              <a:rPr lang="en-US" dirty="0" smtClean="0"/>
              <a:t>Ask questions that involve critical thinking, opinion, or an extended answer.</a:t>
            </a:r>
          </a:p>
          <a:p>
            <a:pPr indent="177800" eaLnBrk="1" fontAlgn="auto" hangingPunct="1">
              <a:spcAft>
                <a:spcPts val="0"/>
              </a:spcAft>
              <a:buFont typeface="Wingdings" pitchFamily="2" charset="2"/>
              <a:buChar char="§"/>
              <a:defRPr/>
            </a:pPr>
            <a:r>
              <a:rPr lang="en-US" sz="2800" dirty="0" smtClean="0"/>
              <a:t>  General: “What are you thinking?”</a:t>
            </a:r>
          </a:p>
          <a:p>
            <a:pPr indent="177800" eaLnBrk="1" fontAlgn="auto" hangingPunct="1">
              <a:spcAft>
                <a:spcPts val="0"/>
              </a:spcAft>
              <a:buFont typeface="Wingdings" pitchFamily="2" charset="2"/>
              <a:buChar char="§"/>
              <a:defRPr/>
            </a:pPr>
            <a:r>
              <a:rPr lang="en-US" sz="2800" dirty="0" smtClean="0"/>
              <a:t>  Specific: “Why does the character …?”</a:t>
            </a:r>
          </a:p>
          <a:p>
            <a:pPr indent="177800" eaLnBrk="1" fontAlgn="auto" hangingPunct="1">
              <a:spcAft>
                <a:spcPts val="0"/>
              </a:spcAft>
              <a:buFont typeface="Arial" pitchFamily="34" charset="0"/>
              <a:buNone/>
              <a:defRPr/>
            </a:pPr>
            <a:endParaRPr lang="en-US" sz="1800" dirty="0" smtClean="0"/>
          </a:p>
          <a:p>
            <a:pPr eaLnBrk="1" fontAlgn="auto" hangingPunct="1">
              <a:spcAft>
                <a:spcPts val="0"/>
              </a:spcAft>
              <a:buFont typeface="Wingdings" pitchFamily="2" charset="2"/>
              <a:buChar char="Ø"/>
              <a:defRPr/>
            </a:pPr>
            <a:r>
              <a:rPr lang="en-US" dirty="0" smtClean="0"/>
              <a:t>Ask questions that relate to the CPQ</a:t>
            </a:r>
          </a:p>
          <a:p>
            <a:pPr eaLnBrk="1" fontAlgn="auto" hangingPunct="1">
              <a:spcAft>
                <a:spcPts val="0"/>
              </a:spcAft>
              <a:buFont typeface="Wingdings" pitchFamily="2" charset="2"/>
              <a:buChar char="Ø"/>
              <a:defRPr/>
            </a:pPr>
            <a:endParaRPr lang="en-US" sz="1800" dirty="0" smtClean="0"/>
          </a:p>
          <a:p>
            <a:pPr eaLnBrk="1" fontAlgn="auto" hangingPunct="1">
              <a:spcAft>
                <a:spcPts val="0"/>
              </a:spcAft>
              <a:buFont typeface="Wingdings" pitchFamily="2" charset="2"/>
              <a:buChar char="Ø"/>
              <a:defRPr/>
            </a:pPr>
            <a:r>
              <a:rPr lang="en-US" dirty="0" smtClean="0"/>
              <a:t>Ask questions that reinforce the cognitive strategy you are focusing on in the lesson</a:t>
            </a:r>
          </a:p>
          <a:p>
            <a:pPr eaLnBrk="1" fontAlgn="auto" hangingPunct="1">
              <a:spcAft>
                <a:spcPts val="0"/>
              </a:spcAft>
              <a:buFont typeface="Wingdings" pitchFamily="2" charset="2"/>
              <a:buChar char="Ø"/>
              <a:defRPr/>
            </a:pPr>
            <a:endParaRPr lang="en-US" dirty="0" smtClean="0"/>
          </a:p>
          <a:p>
            <a:pPr indent="177800" eaLnBrk="1" fontAlgn="auto" hangingPunct="1">
              <a:spcAft>
                <a:spcPts val="0"/>
              </a:spcAft>
              <a:buFont typeface="Wingdings" pitchFamily="2" charset="2"/>
              <a:buChar char="§"/>
              <a:defRPr/>
            </a:pPr>
            <a:endParaRPr lang="en-US" dirty="0"/>
          </a:p>
        </p:txBody>
      </p:sp>
      <p:sp>
        <p:nvSpPr>
          <p:cNvPr id="2" name="Footer Placeholder 1"/>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5" name="Slide Number Placeholder 4"/>
          <p:cNvSpPr>
            <a:spLocks noGrp="1"/>
          </p:cNvSpPr>
          <p:nvPr>
            <p:ph type="sldNum" sz="quarter" idx="11"/>
          </p:nvPr>
        </p:nvSpPr>
        <p:spPr/>
        <p:txBody>
          <a:bodyPr/>
          <a:lstStyle/>
          <a:p>
            <a:pPr>
              <a:defRPr/>
            </a:pPr>
            <a:fld id="{4864167F-01AD-4B95-B0CA-9CCE3464D9E5}" type="slidenum">
              <a:rPr smtClean="0"/>
              <a:pPr>
                <a:defRPr/>
              </a:pPr>
              <a:t>20</a:t>
            </a:fld>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dycha\Local Settings\Temp\Temporary Internet Files\Content.IE5\URKFV45W\MCj04042630000[1].wmf"/>
          <p:cNvPicPr>
            <a:picLocks noChangeAspect="1" noChangeArrowheads="1"/>
          </p:cNvPicPr>
          <p:nvPr/>
        </p:nvPicPr>
        <p:blipFill>
          <a:blip r:embed="rId3"/>
          <a:srcRect/>
          <a:stretch>
            <a:fillRect/>
          </a:stretch>
        </p:blipFill>
        <p:spPr bwMode="auto">
          <a:xfrm>
            <a:off x="6629400" y="3124200"/>
            <a:ext cx="2143125" cy="1976438"/>
          </a:xfrm>
          <a:prstGeom prst="rect">
            <a:avLst/>
          </a:prstGeom>
          <a:ln>
            <a:noFill/>
          </a:ln>
          <a:effectLst>
            <a:outerShdw blurRad="292100" dist="139700" dir="2700000" algn="tl" rotWithShape="0">
              <a:srgbClr val="333333">
                <a:alpha val="65000"/>
              </a:srgbClr>
            </a:outerShdw>
          </a:effectLst>
        </p:spPr>
      </p:pic>
      <p:pic>
        <p:nvPicPr>
          <p:cNvPr id="3074" name="Picture 2" descr="C:\Documents and Settings\ddycha\Local Settings\Temporary Internet Files\Content.IE5\6I22BF7Q\MCj03043490000[1].wmf"/>
          <p:cNvPicPr>
            <a:picLocks noChangeAspect="1" noChangeArrowheads="1"/>
          </p:cNvPicPr>
          <p:nvPr/>
        </p:nvPicPr>
        <p:blipFill>
          <a:blip r:embed="rId4"/>
          <a:srcRect/>
          <a:stretch>
            <a:fillRect/>
          </a:stretch>
        </p:blipFill>
        <p:spPr bwMode="auto">
          <a:xfrm>
            <a:off x="6324600" y="2486025"/>
            <a:ext cx="2819400" cy="2384425"/>
          </a:xfrm>
          <a:prstGeom prst="rect">
            <a:avLst/>
          </a:prstGeom>
          <a:noFill/>
          <a:ln w="9525">
            <a:noFill/>
            <a:miter lim="800000"/>
            <a:headEnd/>
            <a:tailEnd/>
          </a:ln>
        </p:spPr>
      </p:pic>
      <p:sp>
        <p:nvSpPr>
          <p:cNvPr id="59396" name="Title 1"/>
          <p:cNvSpPr>
            <a:spLocks noGrp="1"/>
          </p:cNvSpPr>
          <p:nvPr>
            <p:ph type="title"/>
          </p:nvPr>
        </p:nvSpPr>
        <p:spPr>
          <a:xfrm>
            <a:off x="457200" y="838200"/>
            <a:ext cx="8229600" cy="914400"/>
          </a:xfrm>
        </p:spPr>
        <p:txBody>
          <a:bodyPr anchor="t">
            <a:normAutofit/>
          </a:bodyPr>
          <a:lstStyle/>
          <a:p>
            <a:pPr eaLnBrk="1" hangingPunct="1">
              <a:defRPr/>
            </a:pPr>
            <a:r>
              <a:rPr lang="en-US" dirty="0"/>
              <a:t>Effective Read-</a:t>
            </a:r>
            <a:r>
              <a:rPr lang="en-US" dirty="0" err="1"/>
              <a:t>Alouds</a:t>
            </a:r>
            <a:r>
              <a:rPr lang="en-US" dirty="0"/>
              <a:t> Are Interactive</a:t>
            </a:r>
            <a:endParaRPr lang="en-US" dirty="0" smtClean="0">
              <a:latin typeface="+mn-lt"/>
            </a:endParaRPr>
          </a:p>
        </p:txBody>
      </p:sp>
      <p:sp>
        <p:nvSpPr>
          <p:cNvPr id="24581" name="Content Placeholder 2"/>
          <p:cNvSpPr>
            <a:spLocks noGrp="1"/>
          </p:cNvSpPr>
          <p:nvPr>
            <p:ph idx="1"/>
          </p:nvPr>
        </p:nvSpPr>
        <p:spPr>
          <a:xfrm>
            <a:off x="304800" y="1371600"/>
            <a:ext cx="5867400" cy="4648200"/>
          </a:xfrm>
        </p:spPr>
        <p:txBody>
          <a:bodyPr/>
          <a:lstStyle/>
          <a:p>
            <a:pPr eaLnBrk="1" hangingPunct="1">
              <a:buFontTx/>
              <a:buNone/>
            </a:pPr>
            <a:endParaRPr lang="en-US" sz="1200" smtClean="0"/>
          </a:p>
          <a:p>
            <a:pPr eaLnBrk="1" hangingPunct="1">
              <a:buFont typeface="Arial" charset="0"/>
              <a:buNone/>
            </a:pPr>
            <a:endParaRPr lang="en-US" sz="2000" smtClean="0"/>
          </a:p>
          <a:p>
            <a:pPr eaLnBrk="1" hangingPunct="1">
              <a:buFont typeface="Wingdings" pitchFamily="2" charset="2"/>
              <a:buChar char="Ø"/>
            </a:pPr>
            <a:r>
              <a:rPr lang="en-US" sz="3000" smtClean="0"/>
              <a:t>After a student shares what s/he thinks, ask, “What makes you think that?”</a:t>
            </a:r>
          </a:p>
          <a:p>
            <a:pPr eaLnBrk="1" hangingPunct="1">
              <a:buFont typeface="Wingdings" pitchFamily="2" charset="2"/>
              <a:buChar char="Ø"/>
            </a:pPr>
            <a:endParaRPr lang="en-US" sz="3000" smtClean="0"/>
          </a:p>
          <a:p>
            <a:pPr>
              <a:buFont typeface="Wingdings" pitchFamily="2" charset="2"/>
              <a:buChar char="Ø"/>
            </a:pPr>
            <a:r>
              <a:rPr lang="en-US" sz="3000" smtClean="0"/>
              <a:t>Follow-up student sharing with immediate and corrective feedback.</a:t>
            </a:r>
            <a:endParaRPr lang="en-US" sz="2800" smtClean="0"/>
          </a:p>
          <a:p>
            <a:pPr eaLnBrk="1" hangingPunct="1">
              <a:buFont typeface="Wingdings" pitchFamily="2" charset="2"/>
              <a:buChar char="Ø"/>
            </a:pPr>
            <a:endParaRPr lang="en-US" sz="3000" smtClean="0"/>
          </a:p>
          <a:p>
            <a:pPr eaLnBrk="1" hangingPunct="1">
              <a:buFont typeface="Wingdings" pitchFamily="2" charset="2"/>
              <a:buChar char="Ø"/>
            </a:pPr>
            <a:endParaRPr lang="en-US" smtClean="0"/>
          </a:p>
          <a:p>
            <a:pPr eaLnBrk="1" hangingPunct="1">
              <a:buFont typeface="Arial" charset="0"/>
              <a:buNone/>
            </a:pPr>
            <a:endParaRPr lang="en-US" sz="2800" smtClean="0"/>
          </a:p>
          <a:p>
            <a:pPr eaLnBrk="1" hangingPunct="1">
              <a:buFont typeface="Wingdings" pitchFamily="2" charset="2"/>
              <a:buChar char="Ø"/>
            </a:pPr>
            <a:endParaRPr lang="en-US" sz="3000" smtClean="0"/>
          </a:p>
          <a:p>
            <a:pPr eaLnBrk="1" hangingPunct="1">
              <a:buFontTx/>
              <a:buNone/>
            </a:pPr>
            <a:endParaRPr lang="en-US" sz="1800" smtClean="0"/>
          </a:p>
          <a:p>
            <a:pPr eaLnBrk="1" hangingPunct="1">
              <a:buFont typeface="Arial" charset="0"/>
              <a:buNone/>
            </a:pPr>
            <a:endParaRPr lang="en-US" sz="3600" smtClean="0"/>
          </a:p>
          <a:p>
            <a:pPr eaLnBrk="1" hangingPunct="1">
              <a:buFont typeface="Wingdings" pitchFamily="2" charset="2"/>
              <a:buChar char="Ø"/>
            </a:pPr>
            <a:endParaRPr lang="en-US" sz="1200" smtClean="0"/>
          </a:p>
          <a:p>
            <a:pPr eaLnBrk="1" hangingPunct="1">
              <a:buFontTx/>
              <a:buNone/>
            </a:pPr>
            <a:endParaRPr lang="en-US" smtClean="0"/>
          </a:p>
        </p:txBody>
      </p:sp>
      <p:sp>
        <p:nvSpPr>
          <p:cNvPr id="6" name="TextBox 5"/>
          <p:cNvSpPr txBox="1">
            <a:spLocks noChangeArrowheads="1"/>
          </p:cNvSpPr>
          <p:nvPr/>
        </p:nvSpPr>
        <p:spPr bwMode="auto">
          <a:xfrm>
            <a:off x="7924800" y="2895600"/>
            <a:ext cx="1143000" cy="276225"/>
          </a:xfrm>
          <a:prstGeom prst="rect">
            <a:avLst/>
          </a:prstGeom>
          <a:noFill/>
          <a:ln w="9525">
            <a:noFill/>
            <a:miter lim="800000"/>
            <a:headEnd/>
            <a:tailEnd/>
          </a:ln>
        </p:spPr>
        <p:txBody>
          <a:bodyPr>
            <a:spAutoFit/>
          </a:bodyPr>
          <a:lstStyle/>
          <a:p>
            <a:r>
              <a:rPr lang="en-US" sz="1200">
                <a:solidFill>
                  <a:srgbClr val="000000"/>
                </a:solidFill>
                <a:latin typeface="Britannic Bold" pitchFamily="34" charset="0"/>
              </a:rPr>
              <a:t>metacognition</a:t>
            </a:r>
          </a:p>
        </p:txBody>
      </p:sp>
      <p:sp>
        <p:nvSpPr>
          <p:cNvPr id="8" name="Slide Number Placeholder 4"/>
          <p:cNvSpPr>
            <a:spLocks noGrp="1"/>
          </p:cNvSpPr>
          <p:nvPr>
            <p:ph type="sldNum" sz="quarter" idx="11"/>
          </p:nvPr>
        </p:nvSpPr>
        <p:spPr/>
        <p:txBody>
          <a:bodyPr/>
          <a:lstStyle/>
          <a:p>
            <a:pPr>
              <a:defRPr/>
            </a:pPr>
            <a:fld id="{4935E294-2405-4EC2-91D6-AF32680B586D}" type="slidenum">
              <a:rPr smtClean="0"/>
              <a:pPr>
                <a:defRPr/>
              </a:pPr>
              <a:t>21</a:t>
            </a:fld>
            <a:endParaRPr dirty="0"/>
          </a:p>
        </p:txBody>
      </p:sp>
      <p:sp>
        <p:nvSpPr>
          <p:cNvPr id="9" name="Footer Placeholder 1"/>
          <p:cNvSpPr>
            <a:spLocks noGrp="1"/>
          </p:cNvSpPr>
          <p:nvPr>
            <p:ph type="ftr" sz="quarter" idx="10"/>
          </p:nvPr>
        </p:nvSpPr>
        <p:spPr/>
        <p:txBody>
          <a:bodyPr/>
          <a:lstStyle/>
          <a:p>
            <a:pPr>
              <a:defRPr/>
            </a:pPr>
            <a:r>
              <a:rPr lang="en-US" smtClean="0"/>
              <a:t>© 2013 Texas Education Agency / The University of Texas System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dissolve">
                                      <p:cBhvr>
                                        <p:cTn id="11" dur="500"/>
                                        <p:tgtEl>
                                          <p:spTgt spid="3074"/>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838200"/>
            <a:ext cx="9296400" cy="1143000"/>
          </a:xfrm>
        </p:spPr>
        <p:txBody>
          <a:bodyPr lIns="91431" tIns="45715" rIns="91431" bIns="45715" anchor="t"/>
          <a:lstStyle/>
          <a:p>
            <a:pPr eaLnBrk="1" hangingPunct="1"/>
            <a:r>
              <a:rPr lang="en-US" smtClean="0"/>
              <a:t>Weave Vocabulary Instruction </a:t>
            </a:r>
            <a:br>
              <a:rPr lang="en-US" smtClean="0"/>
            </a:br>
            <a:r>
              <a:rPr lang="en-US" smtClean="0"/>
              <a:t>Into the Lesson</a:t>
            </a:r>
          </a:p>
        </p:txBody>
      </p:sp>
      <p:sp>
        <p:nvSpPr>
          <p:cNvPr id="25603" name="Rectangle 3"/>
          <p:cNvSpPr>
            <a:spLocks noGrp="1" noChangeArrowheads="1"/>
          </p:cNvSpPr>
          <p:nvPr>
            <p:ph idx="1"/>
          </p:nvPr>
        </p:nvSpPr>
        <p:spPr>
          <a:xfrm>
            <a:off x="381000" y="1676400"/>
            <a:ext cx="8458200" cy="4724400"/>
          </a:xfrm>
        </p:spPr>
        <p:txBody>
          <a:bodyPr lIns="91431" tIns="45715" rIns="91431" bIns="45715"/>
          <a:lstStyle/>
          <a:p>
            <a:pPr eaLnBrk="1" hangingPunct="1">
              <a:buFontTx/>
              <a:buNone/>
            </a:pPr>
            <a:r>
              <a:rPr lang="en-US" smtClean="0"/>
              <a:t>   </a:t>
            </a:r>
          </a:p>
          <a:p>
            <a:pPr eaLnBrk="1" hangingPunct="1">
              <a:buFontTx/>
              <a:buNone/>
            </a:pPr>
            <a:r>
              <a:rPr lang="en-US" smtClean="0"/>
              <a:t>   Select 3-4 words or phrases from the book that you will define DURING the reading. These words should be critical to understanding the story and should be words that students will encounter again in future readings. </a:t>
            </a:r>
          </a:p>
          <a:p>
            <a:pPr eaLnBrk="1" hangingPunct="1">
              <a:buFontTx/>
              <a:buNone/>
            </a:pPr>
            <a:endParaRPr lang="en-US" sz="2800" smtClean="0"/>
          </a:p>
          <a:p>
            <a:pPr eaLnBrk="1" hangingPunct="1">
              <a:buFontTx/>
              <a:buNone/>
            </a:pPr>
            <a:endParaRPr lang="en-US" sz="2800" smtClean="0"/>
          </a:p>
          <a:p>
            <a:pPr eaLnBrk="1" hangingPunct="1">
              <a:buFontTx/>
              <a:buNone/>
            </a:pPr>
            <a:endParaRPr lang="en-US" sz="1800" smtClean="0"/>
          </a:p>
          <a:p>
            <a:pPr eaLnBrk="1" hangingPunct="1">
              <a:buFontTx/>
              <a:buNone/>
            </a:pPr>
            <a:r>
              <a:rPr lang="en-US" sz="1800" smtClean="0"/>
              <a:t>(Archer, 2008; Beck, McKeown &amp; Kucan, 2002; McGee &amp; Schickedanz, 2007)</a:t>
            </a:r>
          </a:p>
        </p:txBody>
      </p:sp>
      <p:sp>
        <p:nvSpPr>
          <p:cNvPr id="2" name="Footer Placeholder 1"/>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3" name="Slide Number Placeholder 2"/>
          <p:cNvSpPr>
            <a:spLocks noGrp="1"/>
          </p:cNvSpPr>
          <p:nvPr>
            <p:ph type="sldNum" sz="quarter" idx="11"/>
          </p:nvPr>
        </p:nvSpPr>
        <p:spPr/>
        <p:txBody>
          <a:bodyPr/>
          <a:lstStyle/>
          <a:p>
            <a:pPr>
              <a:defRPr/>
            </a:pPr>
            <a:fld id="{90194DF1-8954-4A73-A165-52A655E889E8}" type="slidenum">
              <a:rPr smtClean="0"/>
              <a:pPr>
                <a:defRPr/>
              </a:pPr>
              <a:t>22</a:t>
            </a:fld>
            <a:endParaRP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875" y="762000"/>
            <a:ext cx="9144000" cy="1143000"/>
          </a:xfrm>
        </p:spPr>
        <p:txBody>
          <a:bodyPr lIns="91431" tIns="45715" rIns="91431" bIns="45715" anchor="t"/>
          <a:lstStyle/>
          <a:p>
            <a:pPr eaLnBrk="1" hangingPunct="1"/>
            <a:r>
              <a:rPr lang="en-US" smtClean="0"/>
              <a:t>Rich Explanations of Vocabulary Words</a:t>
            </a:r>
          </a:p>
        </p:txBody>
      </p:sp>
      <p:sp>
        <p:nvSpPr>
          <p:cNvPr id="37891" name="Rectangle 3"/>
          <p:cNvSpPr>
            <a:spLocks noGrp="1" noChangeArrowheads="1"/>
          </p:cNvSpPr>
          <p:nvPr>
            <p:ph idx="1"/>
          </p:nvPr>
        </p:nvSpPr>
        <p:spPr>
          <a:xfrm>
            <a:off x="685800" y="1752600"/>
            <a:ext cx="7391400" cy="4191000"/>
          </a:xfrm>
        </p:spPr>
        <p:txBody>
          <a:bodyPr lIns="91431" tIns="45715" rIns="91431" bIns="45715" rtlCol="0">
            <a:normAutofit/>
          </a:bodyPr>
          <a:lstStyle/>
          <a:p>
            <a:pPr marL="392113" lvl="1" indent="-392113" eaLnBrk="1" fontAlgn="auto" hangingPunct="1">
              <a:spcAft>
                <a:spcPts val="0"/>
              </a:spcAft>
              <a:buClr>
                <a:schemeClr val="tx1"/>
              </a:buClr>
              <a:buFont typeface="Arial" charset="0"/>
              <a:buChar char="•"/>
              <a:defRPr/>
            </a:pPr>
            <a:r>
              <a:rPr lang="en-US" sz="3000" dirty="0" smtClean="0"/>
              <a:t>Point to the illustration</a:t>
            </a:r>
          </a:p>
          <a:p>
            <a:pPr marL="392113" lvl="1" indent="-392113" eaLnBrk="1" fontAlgn="auto" hangingPunct="1">
              <a:spcAft>
                <a:spcPts val="0"/>
              </a:spcAft>
              <a:buClr>
                <a:schemeClr val="tx1"/>
              </a:buClr>
              <a:buFont typeface="Arial" charset="0"/>
              <a:buChar char="•"/>
              <a:defRPr/>
            </a:pPr>
            <a:endParaRPr lang="en-US" sz="400" dirty="0" smtClean="0"/>
          </a:p>
          <a:p>
            <a:pPr marL="392113" lvl="1" indent="-392113" eaLnBrk="1" fontAlgn="auto" hangingPunct="1">
              <a:spcBef>
                <a:spcPct val="0"/>
              </a:spcBef>
              <a:spcAft>
                <a:spcPts val="0"/>
              </a:spcAft>
              <a:buClr>
                <a:schemeClr val="tx1"/>
              </a:buClr>
              <a:buFont typeface="Arial" charset="0"/>
              <a:buChar char="•"/>
              <a:defRPr/>
            </a:pPr>
            <a:r>
              <a:rPr lang="en-US" sz="3000" dirty="0" smtClean="0"/>
              <a:t>Provide a definition using language that students understand</a:t>
            </a:r>
          </a:p>
          <a:p>
            <a:pPr marL="392113" lvl="1" indent="-392113" eaLnBrk="1" fontAlgn="auto" hangingPunct="1">
              <a:spcAft>
                <a:spcPts val="0"/>
              </a:spcAft>
              <a:buClr>
                <a:schemeClr val="tx1"/>
              </a:buClr>
              <a:buFont typeface="Arial" charset="0"/>
              <a:buChar char="•"/>
              <a:defRPr/>
            </a:pPr>
            <a:r>
              <a:rPr lang="en-US" sz="3000" dirty="0" smtClean="0"/>
              <a:t>Use a synonym</a:t>
            </a:r>
          </a:p>
          <a:p>
            <a:pPr marL="392113" lvl="1" indent="-392113" eaLnBrk="1" fontAlgn="auto" hangingPunct="1">
              <a:spcAft>
                <a:spcPts val="0"/>
              </a:spcAft>
              <a:buClr>
                <a:schemeClr val="tx1"/>
              </a:buClr>
              <a:buFont typeface="Arial" charset="0"/>
              <a:buChar char="•"/>
              <a:defRPr/>
            </a:pPr>
            <a:r>
              <a:rPr lang="en-US" sz="3000" dirty="0" smtClean="0"/>
              <a:t>Use a gesture or tone of voice</a:t>
            </a:r>
          </a:p>
          <a:p>
            <a:pPr marL="392113" lvl="1" indent="-392113" eaLnBrk="1" fontAlgn="auto" hangingPunct="1">
              <a:spcAft>
                <a:spcPts val="0"/>
              </a:spcAft>
              <a:buClr>
                <a:schemeClr val="tx1"/>
              </a:buClr>
              <a:buFont typeface="Arial" charset="0"/>
              <a:buChar char="•"/>
              <a:defRPr/>
            </a:pPr>
            <a:r>
              <a:rPr lang="en-US" sz="3000" dirty="0" smtClean="0"/>
              <a:t>Use the word in a new context</a:t>
            </a:r>
          </a:p>
          <a:p>
            <a:pPr marL="392113" lvl="1" indent="-392113" eaLnBrk="1" fontAlgn="auto" hangingPunct="1">
              <a:spcAft>
                <a:spcPts val="0"/>
              </a:spcAft>
              <a:buClr>
                <a:schemeClr val="tx1"/>
              </a:buClr>
              <a:buFont typeface="Arial" charset="0"/>
              <a:buChar char="•"/>
              <a:defRPr/>
            </a:pPr>
            <a:endParaRPr lang="en-US" sz="400" dirty="0" smtClean="0"/>
          </a:p>
          <a:p>
            <a:pPr marL="392113" lvl="1" indent="-392113" eaLnBrk="1" fontAlgn="auto" hangingPunct="1">
              <a:spcBef>
                <a:spcPct val="0"/>
              </a:spcBef>
              <a:spcAft>
                <a:spcPts val="0"/>
              </a:spcAft>
              <a:buClr>
                <a:schemeClr val="tx1"/>
              </a:buClr>
              <a:buFont typeface="Arial" charset="0"/>
              <a:buChar char="•"/>
              <a:defRPr/>
            </a:pPr>
            <a:r>
              <a:rPr lang="en-US" sz="3000" dirty="0" smtClean="0"/>
              <a:t>Ask students to apply the word to a context they know</a:t>
            </a:r>
          </a:p>
          <a:p>
            <a:pPr marL="1020763" lvl="1" indent="-681038" eaLnBrk="1" fontAlgn="auto" hangingPunct="1">
              <a:spcAft>
                <a:spcPts val="0"/>
              </a:spcAft>
              <a:buClr>
                <a:schemeClr val="tx1"/>
              </a:buClr>
              <a:buFont typeface="Arial" charset="0"/>
              <a:buChar char="•"/>
              <a:defRPr/>
            </a:pPr>
            <a:endParaRPr lang="en-US" sz="1000" dirty="0" smtClean="0"/>
          </a:p>
          <a:p>
            <a:pPr marL="1020763" lvl="1" indent="-681038" eaLnBrk="1" fontAlgn="auto" hangingPunct="1">
              <a:spcAft>
                <a:spcPts val="0"/>
              </a:spcAft>
              <a:buClr>
                <a:schemeClr val="tx1"/>
              </a:buClr>
              <a:buFontTx/>
              <a:buNone/>
              <a:defRPr/>
            </a:pPr>
            <a:endParaRPr lang="en-US" sz="1400" dirty="0" smtClean="0"/>
          </a:p>
        </p:txBody>
      </p:sp>
      <p:sp>
        <p:nvSpPr>
          <p:cNvPr id="26628" name="TextBox 4"/>
          <p:cNvSpPr txBox="1">
            <a:spLocks noChangeArrowheads="1"/>
          </p:cNvSpPr>
          <p:nvPr/>
        </p:nvSpPr>
        <p:spPr bwMode="auto">
          <a:xfrm>
            <a:off x="36513" y="5989638"/>
            <a:ext cx="8458200" cy="338137"/>
          </a:xfrm>
          <a:prstGeom prst="rect">
            <a:avLst/>
          </a:prstGeom>
          <a:noFill/>
          <a:ln w="9525">
            <a:noFill/>
            <a:miter lim="800000"/>
            <a:headEnd/>
            <a:tailEnd/>
          </a:ln>
        </p:spPr>
        <p:txBody>
          <a:bodyPr>
            <a:spAutoFit/>
          </a:bodyPr>
          <a:lstStyle/>
          <a:p>
            <a:pPr marL="1020763" lvl="1" indent="-969963" algn="ctr">
              <a:buClr>
                <a:schemeClr val="tx1"/>
              </a:buClr>
            </a:pPr>
            <a:r>
              <a:rPr lang="en-US" sz="1600">
                <a:latin typeface="Calibri" pitchFamily="34" charset="0"/>
              </a:rPr>
              <a:t>(Archer, 2008; Beck, McKeown &amp; Kucan, 2002;   National Reading Panel Report, 2000)</a:t>
            </a:r>
          </a:p>
        </p:txBody>
      </p:sp>
      <p:sp>
        <p:nvSpPr>
          <p:cNvPr id="2" name="Footer Placeholder 1"/>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3" name="Slide Number Placeholder 2"/>
          <p:cNvSpPr>
            <a:spLocks noGrp="1"/>
          </p:cNvSpPr>
          <p:nvPr>
            <p:ph type="sldNum" sz="quarter" idx="11"/>
          </p:nvPr>
        </p:nvSpPr>
        <p:spPr/>
        <p:txBody>
          <a:bodyPr/>
          <a:lstStyle/>
          <a:p>
            <a:pPr>
              <a:defRPr/>
            </a:pPr>
            <a:fld id="{095683EF-BB8C-4498-B536-1E1984C8D98E}" type="slidenum">
              <a:rPr smtClean="0"/>
              <a:pPr>
                <a:defRPr/>
              </a:pPr>
              <a:t>23</a:t>
            </a:fld>
            <a:endParaRP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Read Expressively</a:t>
            </a:r>
          </a:p>
        </p:txBody>
      </p:sp>
      <p:sp>
        <p:nvSpPr>
          <p:cNvPr id="27651" name="Content Placeholder 2"/>
          <p:cNvSpPr>
            <a:spLocks noGrp="1"/>
          </p:cNvSpPr>
          <p:nvPr>
            <p:ph idx="1"/>
          </p:nvPr>
        </p:nvSpPr>
        <p:spPr>
          <a:xfrm>
            <a:off x="457200" y="1905000"/>
            <a:ext cx="8229600" cy="4343400"/>
          </a:xfrm>
        </p:spPr>
        <p:txBody>
          <a:bodyPr/>
          <a:lstStyle/>
          <a:p>
            <a:pPr marL="0" indent="0">
              <a:buFont typeface="Arial" charset="0"/>
              <a:buNone/>
            </a:pPr>
            <a:r>
              <a:rPr lang="en-US" smtClean="0"/>
              <a:t>“By reading aloud with expression, teachers model for students meaningful, fluent reading … it is the expressive reading by the teacher that makes read aloud so special. Students learn that, to have the same impact when they read aloud, they need to read with expression.”</a:t>
            </a:r>
          </a:p>
          <a:p>
            <a:pPr marL="0" indent="0">
              <a:buFont typeface="Arial" charset="0"/>
              <a:buNone/>
            </a:pPr>
            <a:endParaRPr lang="en-US" smtClean="0"/>
          </a:p>
          <a:p>
            <a:pPr marL="0" indent="0">
              <a:buFont typeface="Arial" charset="0"/>
              <a:buNone/>
            </a:pPr>
            <a:r>
              <a:rPr lang="en-US" sz="2000" smtClean="0"/>
              <a:t>                                                                                                               (Rasinski, 2003)</a:t>
            </a:r>
          </a:p>
        </p:txBody>
      </p:sp>
      <p:sp>
        <p:nvSpPr>
          <p:cNvPr id="4" name="Footer Placeholder 3"/>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5" name="Slide Number Placeholder 4"/>
          <p:cNvSpPr>
            <a:spLocks noGrp="1"/>
          </p:cNvSpPr>
          <p:nvPr>
            <p:ph type="sldNum" sz="quarter" idx="11"/>
          </p:nvPr>
        </p:nvSpPr>
        <p:spPr/>
        <p:txBody>
          <a:bodyPr/>
          <a:lstStyle/>
          <a:p>
            <a:pPr>
              <a:defRPr/>
            </a:pPr>
            <a:fld id="{80DCE614-058D-47EC-A666-6301F87492EF}" type="slidenum">
              <a:rPr smtClean="0"/>
              <a:pPr>
                <a:defRPr/>
              </a:pPr>
              <a:t>24</a:t>
            </a:fld>
            <a:endParaRP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2695575" cy="276225"/>
          </a:xfrm>
          <a:prstGeom prst="rect">
            <a:avLst/>
          </a:prstGeom>
          <a:noFill/>
          <a:ln w="9525">
            <a:noFill/>
            <a:miter lim="800000"/>
            <a:headEnd/>
            <a:tailEnd/>
          </a:ln>
        </p:spPr>
        <p:txBody>
          <a:bodyPr wrap="none" lIns="91419" tIns="45709" rIns="91419" bIns="45709" anchor="ctr">
            <a:spAutoFit/>
          </a:bodyPr>
          <a:lstStyle/>
          <a:p>
            <a:r>
              <a:rPr lang="en-US" sz="1200">
                <a:solidFill>
                  <a:srgbClr val="000000"/>
                </a:solidFill>
                <a:latin typeface="Comic Sans MS" pitchFamily="66" charset="0"/>
                <a:ea typeface="ＭＳ Ｐゴシック" pitchFamily="34" charset="-128"/>
                <a:cs typeface="Times New Roman" pitchFamily="18" charset="0"/>
              </a:rPr>
              <a:t>                                                      </a:t>
            </a:r>
            <a:endParaRPr lang="en-US">
              <a:solidFill>
                <a:srgbClr val="000000"/>
              </a:solidFill>
              <a:ea typeface="ＭＳ Ｐゴシック" pitchFamily="34" charset="-128"/>
              <a:cs typeface="Times New Roman" pitchFamily="18" charset="0"/>
            </a:endParaRPr>
          </a:p>
        </p:txBody>
      </p:sp>
      <p:sp>
        <p:nvSpPr>
          <p:cNvPr id="28675" name="Rectangle 11"/>
          <p:cNvSpPr>
            <a:spLocks noGrp="1" noChangeArrowheads="1"/>
          </p:cNvSpPr>
          <p:nvPr>
            <p:ph type="title"/>
          </p:nvPr>
        </p:nvSpPr>
        <p:spPr>
          <a:xfrm>
            <a:off x="19050" y="838200"/>
            <a:ext cx="9144000" cy="1295400"/>
          </a:xfrm>
        </p:spPr>
        <p:txBody>
          <a:bodyPr anchor="t"/>
          <a:lstStyle/>
          <a:p>
            <a:pPr eaLnBrk="1" hangingPunct="1"/>
            <a:r>
              <a:rPr lang="en-US" smtClean="0"/>
              <a:t>How do we Ensure a Quality Listening Comprehension Program?</a:t>
            </a:r>
          </a:p>
        </p:txBody>
      </p:sp>
      <p:pic>
        <p:nvPicPr>
          <p:cNvPr id="15363" name="Picture 3" descr="j0323763"/>
          <p:cNvPicPr>
            <a:picLocks noGrp="1" noChangeAspect="1" noChangeArrowheads="1" noCrop="1"/>
          </p:cNvPicPr>
          <p:nvPr>
            <p:ph idx="1"/>
          </p:nvPr>
        </p:nvPicPr>
        <p:blipFill>
          <a:blip r:embed="rId3"/>
          <a:srcRect/>
          <a:stretch>
            <a:fillRect/>
          </a:stretch>
        </p:blipFill>
        <p:spPr>
          <a:xfrm>
            <a:off x="1143000" y="3048000"/>
            <a:ext cx="1198563" cy="1295400"/>
          </a:xfrm>
          <a:noFill/>
        </p:spPr>
      </p:pic>
      <p:pic>
        <p:nvPicPr>
          <p:cNvPr id="15367" name="Picture 7" descr="j0304299"/>
          <p:cNvPicPr>
            <a:picLocks noGrp="1" noChangeAspect="1" noChangeArrowheads="1"/>
          </p:cNvPicPr>
          <p:nvPr>
            <p:ph sz="half" idx="4294967295"/>
          </p:nvPr>
        </p:nvPicPr>
        <p:blipFill>
          <a:blip r:embed="rId4"/>
          <a:srcRect/>
          <a:stretch>
            <a:fillRect/>
          </a:stretch>
        </p:blipFill>
        <p:spPr>
          <a:xfrm>
            <a:off x="6477000" y="3452813"/>
            <a:ext cx="1617663" cy="768350"/>
          </a:xfrm>
          <a:noFill/>
        </p:spPr>
      </p:pic>
      <p:sp>
        <p:nvSpPr>
          <p:cNvPr id="2" name="UTurnArrow"/>
          <p:cNvSpPr>
            <a:spLocks noEditPoints="1" noChangeArrowheads="1"/>
          </p:cNvSpPr>
          <p:nvPr/>
        </p:nvSpPr>
        <p:spPr bwMode="auto">
          <a:xfrm>
            <a:off x="4114800" y="3241675"/>
            <a:ext cx="838200" cy="990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5898240 60000 65536"/>
              <a:gd name="T12" fmla="*/ 5898240 60000 65536"/>
              <a:gd name="T13" fmla="*/ 5898240 60000 65536"/>
              <a:gd name="T14" fmla="*/ 0 60000 65536"/>
              <a:gd name="T15" fmla="*/ 0 w 21600"/>
              <a:gd name="T16" fmla="*/ 8310 h 21600"/>
              <a:gd name="T17" fmla="*/ 5574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lnTo>
                  <a:pt x="15663" y="14865"/>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lIns="91419" tIns="45709" rIns="91419" bIns="45709"/>
          <a:lstStyle/>
          <a:p>
            <a:endParaRPr lang="en-US"/>
          </a:p>
        </p:txBody>
      </p:sp>
      <p:sp>
        <p:nvSpPr>
          <p:cNvPr id="3" name="Rectangle 2"/>
          <p:cNvSpPr/>
          <p:nvPr/>
        </p:nvSpPr>
        <p:spPr>
          <a:xfrm>
            <a:off x="617538" y="4525963"/>
            <a:ext cx="7510462" cy="701675"/>
          </a:xfrm>
          <a:prstGeom prst="rect">
            <a:avLst/>
          </a:prstGeom>
        </p:spPr>
        <p:txBody>
          <a:bodyPr wrap="none">
            <a:spAutoFit/>
          </a:bodyPr>
          <a:lstStyle/>
          <a:p>
            <a:pPr>
              <a:lnSpc>
                <a:spcPct val="90000"/>
              </a:lnSpc>
              <a:defRPr/>
            </a:pPr>
            <a:r>
              <a:rPr lang="en-US" sz="4400" dirty="0">
                <a:latin typeface="+mn-lt"/>
              </a:rPr>
              <a:t>    Think		     Turn		      Talk</a:t>
            </a:r>
            <a:endParaRPr lang="en-US" sz="3200" dirty="0">
              <a:latin typeface="+mn-lt"/>
            </a:endParaRPr>
          </a:p>
        </p:txBody>
      </p:sp>
      <p:sp>
        <p:nvSpPr>
          <p:cNvPr id="4" name="Footer Placeholder 3"/>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5" name="Slide Number Placeholder 4"/>
          <p:cNvSpPr>
            <a:spLocks noGrp="1"/>
          </p:cNvSpPr>
          <p:nvPr>
            <p:ph type="sldNum" sz="quarter" idx="11"/>
          </p:nvPr>
        </p:nvSpPr>
        <p:spPr/>
        <p:txBody>
          <a:bodyPr/>
          <a:lstStyle/>
          <a:p>
            <a:pPr>
              <a:defRPr/>
            </a:pPr>
            <a:fld id="{3C5A4820-D9D4-4C91-9A3E-8180ACAB99BF}" type="slidenum">
              <a:rPr smtClean="0"/>
              <a:pPr>
                <a:defRPr/>
              </a:pPr>
              <a:t>25</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1000"/>
                                        <p:tgtEl>
                                          <p:spTgt spid="15363"/>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nodeType="afterGroup">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15367"/>
                                        </p:tgtEl>
                                        <p:attrNameLst>
                                          <p:attrName>style.visibility</p:attrName>
                                        </p:attrNameLst>
                                      </p:cBhvr>
                                      <p:to>
                                        <p:strVal val="visible"/>
                                      </p:to>
                                    </p:set>
                                    <p:animEffect transition="in" filter="fade">
                                      <p:cBhvr>
                                        <p:cTn id="15"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Effective first reading</a:t>
            </a:r>
            <a:endParaRPr lang="en-US" dirty="0"/>
          </a:p>
        </p:txBody>
      </p:sp>
      <p:sp>
        <p:nvSpPr>
          <p:cNvPr id="7" name="Text Placeholder 6"/>
          <p:cNvSpPr>
            <a:spLocks noGrp="1"/>
          </p:cNvSpPr>
          <p:nvPr>
            <p:ph type="body" idx="1"/>
          </p:nvPr>
        </p:nvSpPr>
        <p:spPr/>
        <p:txBody>
          <a:bodyPr/>
          <a:lstStyle/>
          <a:p>
            <a:pPr>
              <a:defRPr/>
            </a:pPr>
            <a:r>
              <a:rPr lang="en-US" dirty="0" smtClean="0"/>
              <a:t>Planning for  an</a:t>
            </a:r>
            <a:endParaRPr lang="en-US" dirty="0"/>
          </a:p>
        </p:txBody>
      </p:sp>
      <p:sp>
        <p:nvSpPr>
          <p:cNvPr id="4" name="Footer Placeholder 3"/>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5" name="Slide Number Placeholder 4"/>
          <p:cNvSpPr>
            <a:spLocks noGrp="1"/>
          </p:cNvSpPr>
          <p:nvPr>
            <p:ph type="sldNum" sz="quarter" idx="11"/>
          </p:nvPr>
        </p:nvSpPr>
        <p:spPr/>
        <p:txBody>
          <a:bodyPr/>
          <a:lstStyle/>
          <a:p>
            <a:pPr>
              <a:defRPr/>
            </a:pPr>
            <a:fld id="{31AC29B0-638A-4F73-B22C-F88D23222920}" type="slidenum">
              <a:rPr smtClean="0"/>
              <a:pPr>
                <a:defRPr/>
              </a:pPr>
              <a:t>26</a:t>
            </a:fld>
            <a:endParaRP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914400"/>
            <a:ext cx="9144000" cy="1143000"/>
          </a:xfrm>
        </p:spPr>
        <p:txBody>
          <a:bodyPr anchor="t"/>
          <a:lstStyle/>
          <a:p>
            <a:pPr eaLnBrk="1" hangingPunct="1"/>
            <a:r>
              <a:rPr lang="en-US" smtClean="0"/>
              <a:t>Planning for an Effective First Reading</a:t>
            </a:r>
          </a:p>
        </p:txBody>
      </p:sp>
      <p:sp>
        <p:nvSpPr>
          <p:cNvPr id="24580" name="Rectangle 3"/>
          <p:cNvSpPr>
            <a:spLocks noGrp="1" noChangeArrowheads="1"/>
          </p:cNvSpPr>
          <p:nvPr>
            <p:ph idx="1"/>
          </p:nvPr>
        </p:nvSpPr>
        <p:spPr>
          <a:xfrm>
            <a:off x="304800" y="1752600"/>
            <a:ext cx="8305800" cy="4800600"/>
          </a:xfrm>
        </p:spPr>
        <p:txBody>
          <a:bodyPr rtlCol="0">
            <a:normAutofit/>
          </a:bodyPr>
          <a:lstStyle/>
          <a:p>
            <a:pPr marL="1036486" lvl="2" indent="-636436" eaLnBrk="1" fontAlgn="auto" hangingPunct="1">
              <a:lnSpc>
                <a:spcPct val="90000"/>
              </a:lnSpc>
              <a:spcAft>
                <a:spcPts val="0"/>
              </a:spcAft>
              <a:buClr>
                <a:schemeClr val="tx1"/>
              </a:buClr>
              <a:buFontTx/>
              <a:buNone/>
              <a:defRPr/>
            </a:pPr>
            <a:endParaRPr lang="en-US" sz="1000" dirty="0" smtClean="0"/>
          </a:p>
          <a:p>
            <a:pPr marL="636436" lvl="1" indent="-636436" eaLnBrk="1" fontAlgn="auto" hangingPunct="1">
              <a:lnSpc>
                <a:spcPct val="90000"/>
              </a:lnSpc>
              <a:spcAft>
                <a:spcPts val="0"/>
              </a:spcAft>
              <a:buClr>
                <a:schemeClr val="tx1"/>
              </a:buClr>
              <a:buFont typeface="Arial" pitchFamily="34" charset="0"/>
              <a:buChar char="•"/>
              <a:defRPr/>
            </a:pPr>
            <a:r>
              <a:rPr lang="en-US" sz="3200" dirty="0" smtClean="0"/>
              <a:t>Build/Activate Background Knowledge</a:t>
            </a:r>
          </a:p>
          <a:p>
            <a:pPr marL="636436" lvl="1" indent="-636436" eaLnBrk="1" fontAlgn="auto" hangingPunct="1">
              <a:lnSpc>
                <a:spcPct val="90000"/>
              </a:lnSpc>
              <a:spcAft>
                <a:spcPts val="0"/>
              </a:spcAft>
              <a:buClr>
                <a:schemeClr val="tx1"/>
              </a:buClr>
              <a:buFont typeface="Arial" pitchFamily="34" charset="0"/>
              <a:buChar char="•"/>
              <a:defRPr/>
            </a:pPr>
            <a:endParaRPr lang="en-US" sz="1000" dirty="0" smtClean="0"/>
          </a:p>
          <a:p>
            <a:pPr marL="636436" lvl="1" indent="-636436" eaLnBrk="1" fontAlgn="auto" hangingPunct="1">
              <a:lnSpc>
                <a:spcPct val="90000"/>
              </a:lnSpc>
              <a:spcAft>
                <a:spcPts val="0"/>
              </a:spcAft>
              <a:buClr>
                <a:schemeClr val="tx1"/>
              </a:buClr>
              <a:buFont typeface="Arial" pitchFamily="34" charset="0"/>
              <a:buChar char="•"/>
              <a:defRPr/>
            </a:pPr>
            <a:r>
              <a:rPr lang="en-US" sz="3200" dirty="0" smtClean="0"/>
              <a:t>Address difficult vocabulary</a:t>
            </a:r>
          </a:p>
          <a:p>
            <a:pPr marL="0" lvl="1" indent="0" eaLnBrk="1" fontAlgn="auto" hangingPunct="1">
              <a:lnSpc>
                <a:spcPct val="90000"/>
              </a:lnSpc>
              <a:spcAft>
                <a:spcPts val="0"/>
              </a:spcAft>
              <a:buClr>
                <a:schemeClr val="tx1"/>
              </a:buClr>
              <a:buFont typeface="Arial" charset="0"/>
              <a:buNone/>
              <a:defRPr/>
            </a:pPr>
            <a:endParaRPr lang="en-US" sz="900" dirty="0" smtClean="0"/>
          </a:p>
          <a:p>
            <a:pPr marL="636436" lvl="1" indent="-636436" eaLnBrk="1" fontAlgn="auto" hangingPunct="1">
              <a:spcBef>
                <a:spcPts val="0"/>
              </a:spcBef>
              <a:spcAft>
                <a:spcPts val="0"/>
              </a:spcAft>
              <a:buClr>
                <a:schemeClr val="tx1"/>
              </a:buClr>
              <a:buFont typeface="Arial" pitchFamily="34" charset="0"/>
              <a:buChar char="•"/>
              <a:defRPr/>
            </a:pPr>
            <a:r>
              <a:rPr lang="en-US" sz="3200" dirty="0" smtClean="0"/>
              <a:t>Set an overarching, general CPQ</a:t>
            </a:r>
          </a:p>
          <a:p>
            <a:pPr marL="636436" lvl="1" indent="-636436" eaLnBrk="1" fontAlgn="auto" hangingPunct="1">
              <a:spcBef>
                <a:spcPts val="0"/>
              </a:spcBef>
              <a:spcAft>
                <a:spcPts val="0"/>
              </a:spcAft>
              <a:buClr>
                <a:schemeClr val="tx1"/>
              </a:buClr>
              <a:buFont typeface="Arial" pitchFamily="34" charset="0"/>
              <a:buChar char="•"/>
              <a:defRPr/>
            </a:pPr>
            <a:endParaRPr lang="en-US" sz="1000" dirty="0" smtClean="0"/>
          </a:p>
          <a:p>
            <a:pPr marL="636436" lvl="1" indent="-636436" eaLnBrk="1" fontAlgn="auto" hangingPunct="1">
              <a:lnSpc>
                <a:spcPct val="90000"/>
              </a:lnSpc>
              <a:spcAft>
                <a:spcPts val="0"/>
              </a:spcAft>
              <a:buClr>
                <a:schemeClr val="tx1"/>
              </a:buClr>
              <a:buFont typeface="Arial" pitchFamily="34" charset="0"/>
              <a:buChar char="•"/>
              <a:defRPr/>
            </a:pPr>
            <a:r>
              <a:rPr lang="en-US" sz="3200" dirty="0"/>
              <a:t>Plan ways to engage students in the reading</a:t>
            </a:r>
          </a:p>
          <a:p>
            <a:pPr marL="1036486" lvl="2" indent="-636436" eaLnBrk="1" fontAlgn="auto" hangingPunct="1">
              <a:lnSpc>
                <a:spcPct val="90000"/>
              </a:lnSpc>
              <a:spcAft>
                <a:spcPts val="0"/>
              </a:spcAft>
              <a:buClr>
                <a:schemeClr val="tx1"/>
              </a:buClr>
              <a:buFontTx/>
              <a:buNone/>
              <a:defRPr/>
            </a:pPr>
            <a:r>
              <a:rPr lang="en-US" dirty="0"/>
              <a:t>	Participatory response, Think-Turn-Talk, using body, voice or gestures to make the reading interesting</a:t>
            </a:r>
          </a:p>
          <a:p>
            <a:pPr marL="457089" lvl="1" indent="0" eaLnBrk="1" fontAlgn="auto" hangingPunct="1">
              <a:lnSpc>
                <a:spcPct val="90000"/>
              </a:lnSpc>
              <a:spcAft>
                <a:spcPts val="0"/>
              </a:spcAft>
              <a:buFont typeface="Arial" charset="0"/>
              <a:buNone/>
              <a:defRPr/>
            </a:pPr>
            <a:endParaRPr lang="en-US" dirty="0" smtClean="0"/>
          </a:p>
          <a:p>
            <a:pPr marL="742772" lvl="1" indent="-285683" eaLnBrk="1" fontAlgn="auto" hangingPunct="1">
              <a:lnSpc>
                <a:spcPct val="90000"/>
              </a:lnSpc>
              <a:spcAft>
                <a:spcPts val="0"/>
              </a:spcAft>
              <a:buFont typeface="Wingdings" pitchFamily="2" charset="2"/>
              <a:buChar char="Ø"/>
              <a:defRPr/>
            </a:pPr>
            <a:endParaRPr lang="en-US" dirty="0" smtClean="0"/>
          </a:p>
        </p:txBody>
      </p:sp>
      <p:sp>
        <p:nvSpPr>
          <p:cNvPr id="2" name="Footer Placeholder 1"/>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3" name="Slide Number Placeholder 2"/>
          <p:cNvSpPr>
            <a:spLocks noGrp="1"/>
          </p:cNvSpPr>
          <p:nvPr>
            <p:ph type="sldNum" sz="quarter" idx="11"/>
          </p:nvPr>
        </p:nvSpPr>
        <p:spPr/>
        <p:txBody>
          <a:bodyPr/>
          <a:lstStyle/>
          <a:p>
            <a:pPr>
              <a:defRPr/>
            </a:pPr>
            <a:fld id="{569F0BC9-C279-446A-855D-8D9F75CFDF76}" type="slidenum">
              <a:rPr smtClean="0"/>
              <a:pPr>
                <a:defRPr/>
              </a:pPr>
              <a:t>27</a:t>
            </a:fld>
            <a:endParaRPr dirty="0"/>
          </a:p>
        </p:txBody>
      </p:sp>
      <p:sp>
        <p:nvSpPr>
          <p:cNvPr id="30726" name="TextBox 3"/>
          <p:cNvSpPr txBox="1">
            <a:spLocks noChangeArrowheads="1"/>
          </p:cNvSpPr>
          <p:nvPr/>
        </p:nvSpPr>
        <p:spPr bwMode="auto">
          <a:xfrm rot="684032">
            <a:off x="7848600" y="1811338"/>
            <a:ext cx="1066800" cy="646112"/>
          </a:xfrm>
          <a:prstGeom prst="rect">
            <a:avLst/>
          </a:prstGeom>
          <a:noFill/>
          <a:ln w="19050">
            <a:solidFill>
              <a:srgbClr val="92D050"/>
            </a:solidFill>
            <a:miter lim="800000"/>
            <a:headEnd/>
            <a:tailEnd/>
          </a:ln>
        </p:spPr>
        <p:txBody>
          <a:bodyPr>
            <a:spAutoFit/>
          </a:bodyPr>
          <a:lstStyle/>
          <a:p>
            <a:pPr algn="ctr"/>
            <a:r>
              <a:rPr lang="en-US"/>
              <a:t>Handout</a:t>
            </a:r>
          </a:p>
          <a:p>
            <a:pPr algn="ctr"/>
            <a:r>
              <a:rPr lang="en-US"/>
              <a:t>#2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55600" y="762000"/>
            <a:ext cx="8229600" cy="769938"/>
          </a:xfrm>
        </p:spPr>
        <p:txBody>
          <a:bodyPr anchor="t"/>
          <a:lstStyle/>
          <a:p>
            <a:pPr eaLnBrk="1" hangingPunct="1"/>
            <a:r>
              <a:rPr lang="en-US" dirty="0" smtClean="0"/>
              <a:t>Your Turn</a:t>
            </a:r>
          </a:p>
        </p:txBody>
      </p:sp>
      <p:sp>
        <p:nvSpPr>
          <p:cNvPr id="31747" name="Content Placeholder 2"/>
          <p:cNvSpPr>
            <a:spLocks noGrp="1"/>
          </p:cNvSpPr>
          <p:nvPr>
            <p:ph idx="1"/>
          </p:nvPr>
        </p:nvSpPr>
        <p:spPr>
          <a:xfrm>
            <a:off x="20638" y="1447800"/>
            <a:ext cx="9144000" cy="4876800"/>
          </a:xfrm>
        </p:spPr>
        <p:txBody>
          <a:bodyPr/>
          <a:lstStyle/>
          <a:p>
            <a:pPr eaLnBrk="1" hangingPunct="1">
              <a:buFontTx/>
              <a:buNone/>
            </a:pPr>
            <a:r>
              <a:rPr lang="en-US" sz="2800" dirty="0" smtClean="0"/>
              <a:t>    Select a read-aloud that you will use in the next week.  Take time to think, plan, and practice an effective first reading of that text.</a:t>
            </a:r>
          </a:p>
          <a:p>
            <a:pPr eaLnBrk="1" hangingPunct="1">
              <a:buFontTx/>
              <a:buNone/>
            </a:pPr>
            <a:endParaRPr lang="en-US" sz="1400" dirty="0" smtClean="0"/>
          </a:p>
          <a:p>
            <a:pPr marL="911225" lvl="1" indent="-511175" eaLnBrk="1" hangingPunct="1">
              <a:buFontTx/>
              <a:buAutoNum type="arabicPeriod"/>
            </a:pPr>
            <a:r>
              <a:rPr lang="en-US" sz="2400" smtClean="0"/>
              <a:t>On planning form for CPQ &amp; TTT </a:t>
            </a:r>
            <a:r>
              <a:rPr lang="en-US" sz="2400" dirty="0" smtClean="0"/>
              <a:t>select:</a:t>
            </a:r>
          </a:p>
          <a:p>
            <a:pPr lvl="3" eaLnBrk="1" hangingPunct="1">
              <a:buFontTx/>
              <a:buChar char="–"/>
            </a:pPr>
            <a:r>
              <a:rPr lang="en-US" dirty="0" smtClean="0"/>
              <a:t>	An overarching, general CPQ</a:t>
            </a:r>
          </a:p>
          <a:p>
            <a:pPr lvl="3" eaLnBrk="1" hangingPunct="1">
              <a:buFontTx/>
              <a:buChar char="–"/>
            </a:pPr>
            <a:r>
              <a:rPr lang="en-US" dirty="0" smtClean="0"/>
              <a:t>	2 places  for Think-Turn-Talk</a:t>
            </a:r>
          </a:p>
          <a:p>
            <a:pPr lvl="3" eaLnBrk="1" hangingPunct="1">
              <a:buFontTx/>
              <a:buChar char="–"/>
            </a:pPr>
            <a:r>
              <a:rPr lang="en-US" dirty="0" smtClean="0"/>
              <a:t>	2 vocabulary words for which explanations </a:t>
            </a:r>
          </a:p>
          <a:p>
            <a:pPr lvl="3" eaLnBrk="1" hangingPunct="1">
              <a:lnSpc>
                <a:spcPct val="80000"/>
              </a:lnSpc>
              <a:spcBef>
                <a:spcPct val="0"/>
              </a:spcBef>
              <a:buFontTx/>
              <a:buNone/>
            </a:pPr>
            <a:r>
              <a:rPr lang="en-US" dirty="0" smtClean="0"/>
              <a:t>        can be woven into the reading</a:t>
            </a:r>
          </a:p>
          <a:p>
            <a:pPr marL="911225" lvl="1" indent="-511175" eaLnBrk="1" hangingPunct="1">
              <a:buFontTx/>
              <a:buNone/>
            </a:pPr>
            <a:endParaRPr lang="en-US" sz="1400" dirty="0" smtClean="0"/>
          </a:p>
          <a:p>
            <a:pPr marL="911225" lvl="1" indent="-511175" eaLnBrk="1" hangingPunct="1">
              <a:buFontTx/>
              <a:buNone/>
            </a:pPr>
            <a:r>
              <a:rPr lang="en-US" sz="2400" dirty="0" smtClean="0"/>
              <a:t>2. 	In groups of 3, practice reading your story as if you were reading it to your students.  Include voice inflections, facial expressions, and body movements to support comprehension. </a:t>
            </a:r>
          </a:p>
        </p:txBody>
      </p:sp>
      <p:sp>
        <p:nvSpPr>
          <p:cNvPr id="2" name="Footer Placeholder 1"/>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3" name="Slide Number Placeholder 2"/>
          <p:cNvSpPr>
            <a:spLocks noGrp="1"/>
          </p:cNvSpPr>
          <p:nvPr>
            <p:ph type="sldNum" sz="quarter" idx="11"/>
          </p:nvPr>
        </p:nvSpPr>
        <p:spPr/>
        <p:txBody>
          <a:bodyPr/>
          <a:lstStyle/>
          <a:p>
            <a:pPr>
              <a:defRPr/>
            </a:pPr>
            <a:fld id="{D0B2363A-4D63-43D1-8728-F6384C3DE413}" type="slidenum">
              <a:rPr smtClean="0"/>
              <a:pPr>
                <a:defRPr/>
              </a:pPr>
              <a:t>28</a:t>
            </a:fld>
            <a:endParaRPr dirty="0"/>
          </a:p>
        </p:txBody>
      </p:sp>
      <p:pic>
        <p:nvPicPr>
          <p:cNvPr id="31751" name="Picture 7"/>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rot="964879">
            <a:off x="6974987" y="2727469"/>
            <a:ext cx="1487788" cy="207555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5" name="Slide Number Placeholder 4"/>
          <p:cNvSpPr>
            <a:spLocks noGrp="1"/>
          </p:cNvSpPr>
          <p:nvPr>
            <p:ph type="sldNum" sz="quarter" idx="11"/>
          </p:nvPr>
        </p:nvSpPr>
        <p:spPr/>
        <p:txBody>
          <a:bodyPr/>
          <a:lstStyle/>
          <a:p>
            <a:pPr>
              <a:defRPr/>
            </a:pPr>
            <a:fld id="{5D696597-A2FF-444A-BF43-A844DBE21609}" type="slidenum">
              <a:rPr smtClean="0"/>
              <a:pPr>
                <a:defRPr/>
              </a:pPr>
              <a:t>29</a:t>
            </a:fld>
            <a:endParaRPr dirty="0"/>
          </a:p>
        </p:txBody>
      </p:sp>
      <p:pic>
        <p:nvPicPr>
          <p:cNvPr id="35850" name="Picture 10"/>
          <p:cNvPicPr>
            <a:picLocks noChangeAspect="1" noChangeArrowheads="1"/>
          </p:cNvPicPr>
          <p:nvPr/>
        </p:nvPicPr>
        <p:blipFill>
          <a:blip r:embed="rId3">
            <a:duotone>
              <a:prstClr val="black"/>
              <a:srgbClr val="FFCCFF">
                <a:tint val="45000"/>
                <a:satMod val="400000"/>
              </a:srgbClr>
            </a:duotone>
            <a:extLst>
              <a:ext uri="{28A0092B-C50C-407E-A947-70E740481C1C}">
                <a14:useLocalDpi xmlns:a14="http://schemas.microsoft.com/office/drawing/2010/main" xmlns="" val="0"/>
              </a:ext>
            </a:extLst>
          </a:blip>
          <a:srcRect/>
          <a:stretch>
            <a:fillRect/>
          </a:stretch>
        </p:blipFill>
        <p:spPr bwMode="auto">
          <a:xfrm>
            <a:off x="425463" y="863601"/>
            <a:ext cx="3917937" cy="55070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774" name="Picture 6"/>
          <p:cNvPicPr>
            <a:picLocks noChangeAspect="1" noChangeArrowheads="1"/>
          </p:cNvPicPr>
          <p:nvPr/>
        </p:nvPicPr>
        <p:blipFill>
          <a:blip r:embed="rId4">
            <a:duotone>
              <a:prstClr val="black"/>
              <a:srgbClr val="FFCCFF">
                <a:tint val="45000"/>
                <a:satMod val="400000"/>
              </a:srgbClr>
            </a:duotone>
            <a:extLst>
              <a:ext uri="{28A0092B-C50C-407E-A947-70E740481C1C}">
                <a14:useLocalDpi xmlns:a14="http://schemas.microsoft.com/office/drawing/2010/main" xmlns="" val="0"/>
              </a:ext>
            </a:extLst>
          </a:blip>
          <a:srcRect/>
          <a:stretch>
            <a:fillRect/>
          </a:stretch>
        </p:blipFill>
        <p:spPr bwMode="auto">
          <a:xfrm>
            <a:off x="4724400" y="838200"/>
            <a:ext cx="3886200" cy="547194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838200"/>
            <a:ext cx="8991600" cy="1143000"/>
          </a:xfrm>
        </p:spPr>
        <p:txBody>
          <a:bodyPr anchor="t"/>
          <a:lstStyle/>
          <a:p>
            <a:pPr eaLnBrk="1" hangingPunct="1"/>
            <a:r>
              <a:rPr lang="en-US" smtClean="0"/>
              <a:t>Goals for This Training:</a:t>
            </a:r>
          </a:p>
        </p:txBody>
      </p:sp>
      <p:sp>
        <p:nvSpPr>
          <p:cNvPr id="5123" name="Rectangle 3"/>
          <p:cNvSpPr>
            <a:spLocks noGrp="1" noChangeArrowheads="1"/>
          </p:cNvSpPr>
          <p:nvPr>
            <p:ph idx="1"/>
          </p:nvPr>
        </p:nvSpPr>
        <p:spPr>
          <a:xfrm>
            <a:off x="228600" y="1676400"/>
            <a:ext cx="8534400" cy="4495800"/>
          </a:xfrm>
        </p:spPr>
        <p:txBody>
          <a:bodyPr/>
          <a:lstStyle/>
          <a:p>
            <a:pPr marL="608013" indent="-608013" eaLnBrk="1" hangingPunct="1">
              <a:lnSpc>
                <a:spcPct val="80000"/>
              </a:lnSpc>
              <a:buFontTx/>
              <a:buNone/>
            </a:pPr>
            <a:endParaRPr lang="en-US" sz="2800" smtClean="0"/>
          </a:p>
          <a:p>
            <a:pPr marL="1008063" lvl="1" indent="-608013" eaLnBrk="1" hangingPunct="1">
              <a:lnSpc>
                <a:spcPct val="110000"/>
              </a:lnSpc>
              <a:spcAft>
                <a:spcPts val="600"/>
              </a:spcAft>
              <a:buClr>
                <a:schemeClr val="tx1"/>
              </a:buClr>
              <a:buFont typeface="Arial" charset="0"/>
              <a:buChar char="•"/>
            </a:pPr>
            <a:r>
              <a:rPr lang="en-US" sz="3200" smtClean="0"/>
              <a:t>Clarify the importance of listening comprehension.</a:t>
            </a:r>
          </a:p>
          <a:p>
            <a:pPr marL="1008063" lvl="1" indent="-608013" eaLnBrk="1" hangingPunct="1">
              <a:lnSpc>
                <a:spcPct val="110000"/>
              </a:lnSpc>
              <a:spcAft>
                <a:spcPts val="600"/>
              </a:spcAft>
              <a:buClr>
                <a:schemeClr val="tx1"/>
              </a:buClr>
              <a:buFont typeface="Arial" charset="0"/>
              <a:buChar char="•"/>
            </a:pPr>
            <a:r>
              <a:rPr lang="en-US" sz="3200" smtClean="0"/>
              <a:t>Describe a quality listening comprehension program.</a:t>
            </a:r>
          </a:p>
          <a:p>
            <a:pPr marL="1008063" lvl="1" indent="-608013" eaLnBrk="1" hangingPunct="1">
              <a:lnSpc>
                <a:spcPct val="110000"/>
              </a:lnSpc>
              <a:spcAft>
                <a:spcPts val="600"/>
              </a:spcAft>
              <a:buClr>
                <a:schemeClr val="tx1"/>
              </a:buClr>
              <a:buFont typeface="Arial" charset="0"/>
              <a:buChar char="•"/>
            </a:pPr>
            <a:r>
              <a:rPr lang="en-US" sz="3200" smtClean="0"/>
              <a:t>Reflect on lesson planning.</a:t>
            </a:r>
          </a:p>
          <a:p>
            <a:pPr marL="1008063" lvl="1" indent="-608013" eaLnBrk="1" hangingPunct="1">
              <a:lnSpc>
                <a:spcPct val="110000"/>
              </a:lnSpc>
              <a:spcAft>
                <a:spcPts val="600"/>
              </a:spcAft>
              <a:buClr>
                <a:schemeClr val="tx1"/>
              </a:buClr>
              <a:buFont typeface="Arial" charset="0"/>
              <a:buChar char="•"/>
            </a:pPr>
            <a:r>
              <a:rPr lang="en-US" sz="3200" smtClean="0"/>
              <a:t>Plan and practice a first reading.</a:t>
            </a:r>
          </a:p>
          <a:p>
            <a:pPr marL="608013" indent="-608013" eaLnBrk="1" hangingPunct="1">
              <a:lnSpc>
                <a:spcPct val="80000"/>
              </a:lnSpc>
              <a:buClr>
                <a:schemeClr val="tx1"/>
              </a:buClr>
              <a:buFont typeface="Wingdings" pitchFamily="2" charset="2"/>
              <a:buChar char="&amp;"/>
            </a:pPr>
            <a:endParaRPr lang="en-US" sz="1200" smtClean="0"/>
          </a:p>
          <a:p>
            <a:pPr marL="608013" indent="-608013" eaLnBrk="1" hangingPunct="1">
              <a:lnSpc>
                <a:spcPct val="80000"/>
              </a:lnSpc>
              <a:buClr>
                <a:schemeClr val="tx1"/>
              </a:buClr>
              <a:buFont typeface="Wingdings" pitchFamily="2" charset="2"/>
              <a:buChar char="&amp;"/>
            </a:pPr>
            <a:endParaRPr lang="en-US" sz="800" smtClean="0"/>
          </a:p>
          <a:p>
            <a:pPr marL="608013" indent="-608013" eaLnBrk="1" hangingPunct="1">
              <a:lnSpc>
                <a:spcPct val="80000"/>
              </a:lnSpc>
              <a:buFontTx/>
              <a:buNone/>
            </a:pPr>
            <a:endParaRPr lang="en-US" sz="2800" smtClean="0"/>
          </a:p>
        </p:txBody>
      </p:sp>
      <p:sp>
        <p:nvSpPr>
          <p:cNvPr id="2" name="Footer Placeholder 1"/>
          <p:cNvSpPr>
            <a:spLocks noGrp="1"/>
          </p:cNvSpPr>
          <p:nvPr>
            <p:ph type="ftr" sz="quarter" idx="10"/>
          </p:nvPr>
        </p:nvSpPr>
        <p:spPr/>
        <p:txBody>
          <a:bodyPr/>
          <a:lstStyle/>
          <a:p>
            <a:pPr>
              <a:defRPr/>
            </a:pPr>
            <a:r>
              <a:rPr lang="en-US" dirty="0"/>
              <a:t>© 2013 Texas Education Agency / The University of Texas System</a:t>
            </a:r>
          </a:p>
        </p:txBody>
      </p:sp>
      <p:sp>
        <p:nvSpPr>
          <p:cNvPr id="3" name="Slide Number Placeholder 2"/>
          <p:cNvSpPr>
            <a:spLocks noGrp="1"/>
          </p:cNvSpPr>
          <p:nvPr>
            <p:ph type="sldNum" sz="quarter" idx="11"/>
          </p:nvPr>
        </p:nvSpPr>
        <p:spPr/>
        <p:txBody>
          <a:bodyPr/>
          <a:lstStyle/>
          <a:p>
            <a:pPr>
              <a:defRPr/>
            </a:pPr>
            <a:fld id="{515DE489-FDB4-46E4-B5D1-960D5E22C126}" type="slidenum">
              <a:rPr smtClean="0"/>
              <a:pPr>
                <a:defRPr/>
              </a:pPr>
              <a:t>3</a:t>
            </a:fld>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762000" y="1295400"/>
            <a:ext cx="7620000" cy="5029200"/>
          </a:xfrm>
        </p:spPr>
        <p:txBody>
          <a:bodyPr/>
          <a:lstStyle/>
          <a:p>
            <a:pPr marL="0" indent="0">
              <a:buFont typeface="Arial" charset="0"/>
              <a:buNone/>
            </a:pPr>
            <a:r>
              <a:rPr lang="en-US" b="1" smtClean="0">
                <a:latin typeface="Bradley Hand ITC" pitchFamily="66" charset="0"/>
              </a:rPr>
              <a:t>“Every child begins school wanting to learn to read. In other words, we’ve got 100 percent enthusiasm and desire when they start school …  but lose 78 percent of our potential lifetime readers by senior year. Any business that kept losing that much of its customer base would be in bankruptcy.”</a:t>
            </a:r>
          </a:p>
          <a:p>
            <a:pPr marL="0" indent="0">
              <a:buFont typeface="Arial" charset="0"/>
              <a:buNone/>
            </a:pPr>
            <a:endParaRPr lang="en-US" sz="800" smtClean="0"/>
          </a:p>
          <a:p>
            <a:pPr marL="0" indent="0">
              <a:buFont typeface="Arial" charset="0"/>
              <a:buNone/>
            </a:pPr>
            <a:r>
              <a:rPr lang="en-US" sz="2000" smtClean="0"/>
              <a:t>                                                                                                   </a:t>
            </a:r>
            <a:r>
              <a:rPr lang="en-US" sz="2000" smtClean="0">
                <a:latin typeface="Bradley Hand ITC" pitchFamily="66" charset="0"/>
              </a:rPr>
              <a:t>(Trelease, 2006)</a:t>
            </a:r>
          </a:p>
        </p:txBody>
      </p:sp>
      <p:sp>
        <p:nvSpPr>
          <p:cNvPr id="4" name="Footer Placeholder 3"/>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5" name="Slide Number Placeholder 4"/>
          <p:cNvSpPr>
            <a:spLocks noGrp="1"/>
          </p:cNvSpPr>
          <p:nvPr>
            <p:ph type="sldNum" sz="quarter" idx="11"/>
          </p:nvPr>
        </p:nvSpPr>
        <p:spPr/>
        <p:txBody>
          <a:bodyPr/>
          <a:lstStyle/>
          <a:p>
            <a:pPr>
              <a:defRPr/>
            </a:pPr>
            <a:fld id="{CAF321CD-BAEF-40F1-A8CB-0F5EEFC5ECBC}" type="slidenum">
              <a:rPr smtClean="0"/>
              <a:pPr>
                <a:defRPr/>
              </a:pPr>
              <a:t>30</a:t>
            </a:fld>
            <a:endParaRP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113" y="838200"/>
            <a:ext cx="9144001" cy="685800"/>
          </a:xfrm>
        </p:spPr>
        <p:txBody>
          <a:bodyPr rtlCol="0" anchor="t">
            <a:normAutofit fontScale="90000"/>
          </a:bodyPr>
          <a:lstStyle/>
          <a:p>
            <a:pPr eaLnBrk="1" fontAlgn="auto" hangingPunct="1">
              <a:spcAft>
                <a:spcPts val="0"/>
              </a:spcAft>
              <a:defRPr/>
            </a:pPr>
            <a:r>
              <a:rPr lang="en-US" dirty="0" smtClean="0"/>
              <a:t>References</a:t>
            </a:r>
          </a:p>
        </p:txBody>
      </p:sp>
      <p:sp>
        <p:nvSpPr>
          <p:cNvPr id="34819" name="Content Placeholder 2"/>
          <p:cNvSpPr>
            <a:spLocks noGrp="1"/>
          </p:cNvSpPr>
          <p:nvPr>
            <p:ph idx="1"/>
          </p:nvPr>
        </p:nvSpPr>
        <p:spPr/>
        <p:txBody>
          <a:bodyPr/>
          <a:lstStyle/>
          <a:p>
            <a:pPr eaLnBrk="1" hangingPunct="1">
              <a:buFontTx/>
              <a:buNone/>
            </a:pPr>
            <a:r>
              <a:rPr lang="en-US" sz="1800" smtClean="0"/>
              <a:t>Aarnoust, C., van den Bos, K, &amp; Brand-Gruwel, S. (1998). Effects of listening comprehension training on listening and reading.  </a:t>
            </a:r>
            <a:r>
              <a:rPr lang="en-US" sz="1800" i="1" smtClean="0"/>
              <a:t>Journal of Special Education</a:t>
            </a:r>
            <a:r>
              <a:rPr lang="en-US" sz="1800" smtClean="0"/>
              <a:t>, 32, 115-126.</a:t>
            </a:r>
          </a:p>
          <a:p>
            <a:pPr eaLnBrk="1" hangingPunct="1">
              <a:buFontTx/>
              <a:buNone/>
            </a:pPr>
            <a:r>
              <a:rPr lang="en-US" sz="1800" smtClean="0"/>
              <a:t>Archer, A. (2008, May). </a:t>
            </a:r>
            <a:r>
              <a:rPr lang="en-US" sz="1800" i="1" smtClean="0"/>
              <a:t>Dynamic vocabulary instruction</a:t>
            </a:r>
            <a:r>
              <a:rPr lang="en-US" sz="1800" smtClean="0"/>
              <a:t>. Presented at the Advanced Coaching Institute III Texas Reading First Conference, Houston , TX.</a:t>
            </a:r>
          </a:p>
          <a:p>
            <a:pPr eaLnBrk="1" hangingPunct="1">
              <a:buFontTx/>
              <a:buNone/>
            </a:pPr>
            <a:r>
              <a:rPr lang="en-US" sz="1800" smtClean="0"/>
              <a:t>Beck, I., McKeown, M. &amp; Kucan, L. (2002). </a:t>
            </a:r>
            <a:r>
              <a:rPr lang="en-US" sz="1800" i="1" smtClean="0"/>
              <a:t>Bringing words to life: Robust vocabulary instruction.</a:t>
            </a:r>
            <a:r>
              <a:rPr lang="en-US" sz="1800" smtClean="0"/>
              <a:t> New York, NY: The Guilford Press.</a:t>
            </a:r>
          </a:p>
          <a:p>
            <a:pPr eaLnBrk="1" hangingPunct="1">
              <a:buFontTx/>
              <a:buNone/>
            </a:pPr>
            <a:r>
              <a:rPr lang="en-US" sz="1800" smtClean="0"/>
              <a:t>Center for the Improvement of Early Reading Achievement. (2003). </a:t>
            </a:r>
            <a:r>
              <a:rPr lang="en-US" sz="1800" i="1" smtClean="0"/>
              <a:t>Put reading first: The research building blocks for teaching children to read, kindergarten through grade 3</a:t>
            </a:r>
            <a:r>
              <a:rPr lang="en-US" sz="1800" smtClean="0"/>
              <a:t>. Jessup, MD: National Institute for Literacy at ED Pubs.</a:t>
            </a:r>
          </a:p>
          <a:p>
            <a:pPr eaLnBrk="1" hangingPunct="1">
              <a:buFontTx/>
              <a:buNone/>
            </a:pPr>
            <a:r>
              <a:rPr lang="en-US" sz="1800" smtClean="0"/>
              <a:t>Coyne, M., Kame’enui, E. &amp; Carnine, D. (2007). </a:t>
            </a:r>
            <a:r>
              <a:rPr lang="en-US" sz="1800" i="1" smtClean="0"/>
              <a:t>Effective teaching strategies that accommodate diverse learners</a:t>
            </a:r>
            <a:r>
              <a:rPr lang="en-US" sz="1800" smtClean="0"/>
              <a:t>, New Jersey: Pearson Education, Inc.</a:t>
            </a:r>
          </a:p>
          <a:p>
            <a:pPr eaLnBrk="1" hangingPunct="1">
              <a:buFontTx/>
              <a:buNone/>
            </a:pPr>
            <a:r>
              <a:rPr lang="en-US" sz="1800" smtClean="0"/>
              <a:t>Dougherty Stahl, K. (2004). Proof, practice, and promise: Comprehension strategy instruction in the primary grades. </a:t>
            </a:r>
            <a:r>
              <a:rPr lang="en-US" sz="1800" i="1" smtClean="0"/>
              <a:t>The Reading Teacher</a:t>
            </a:r>
            <a:r>
              <a:rPr lang="en-US" sz="1800" smtClean="0"/>
              <a:t>, </a:t>
            </a:r>
            <a:r>
              <a:rPr lang="en-US" sz="1800" i="1" smtClean="0"/>
              <a:t>57</a:t>
            </a:r>
            <a:r>
              <a:rPr lang="en-US" sz="1800" smtClean="0"/>
              <a:t>(7), 598-609.</a:t>
            </a:r>
          </a:p>
          <a:p>
            <a:pPr eaLnBrk="1" hangingPunct="1"/>
            <a:endParaRPr lang="en-US" sz="1800" smtClean="0"/>
          </a:p>
          <a:p>
            <a:pPr eaLnBrk="1" hangingPunct="1"/>
            <a:endParaRPr lang="en-US" smtClean="0"/>
          </a:p>
        </p:txBody>
      </p:sp>
      <p:sp>
        <p:nvSpPr>
          <p:cNvPr id="2" name="Footer Placeholder 1"/>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3" name="Slide Number Placeholder 2"/>
          <p:cNvSpPr>
            <a:spLocks noGrp="1"/>
          </p:cNvSpPr>
          <p:nvPr>
            <p:ph type="sldNum" sz="quarter" idx="11"/>
          </p:nvPr>
        </p:nvSpPr>
        <p:spPr/>
        <p:txBody>
          <a:bodyPr/>
          <a:lstStyle/>
          <a:p>
            <a:pPr>
              <a:defRPr/>
            </a:pPr>
            <a:fld id="{194107B5-B9E0-4056-A0CD-5D05C731083C}" type="slidenum">
              <a:rPr smtClean="0"/>
              <a:pPr>
                <a:defRPr/>
              </a:pPr>
              <a:t>31</a:t>
            </a:fld>
            <a:endParaRP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rtlCol="0">
            <a:normAutofit fontScale="92500" lnSpcReduction="10000"/>
          </a:bodyPr>
          <a:lstStyle/>
          <a:p>
            <a:pPr eaLnBrk="1" fontAlgn="auto" hangingPunct="1">
              <a:spcAft>
                <a:spcPts val="0"/>
              </a:spcAft>
              <a:buFontTx/>
              <a:buNone/>
              <a:defRPr/>
            </a:pPr>
            <a:r>
              <a:rPr lang="en-US" sz="1800" dirty="0" smtClean="0"/>
              <a:t>Duke, N. (2003).  Informational text? The research says, “Yes!” In L. Hoyt, M. Mooney &amp; B. </a:t>
            </a:r>
            <a:r>
              <a:rPr lang="en-US" sz="1800" dirty="0" err="1" smtClean="0"/>
              <a:t>Parkes</a:t>
            </a:r>
            <a:r>
              <a:rPr lang="en-US" sz="1800" dirty="0" smtClean="0"/>
              <a:t> (Eds.), </a:t>
            </a:r>
            <a:r>
              <a:rPr lang="en-US" sz="1800" i="1" dirty="0" smtClean="0"/>
              <a:t>Exploring informational texts: From theory to practice.</a:t>
            </a:r>
            <a:r>
              <a:rPr lang="en-US" sz="1800" dirty="0" smtClean="0"/>
              <a:t> Portsmouth, NH: Heinemann.</a:t>
            </a:r>
          </a:p>
          <a:p>
            <a:pPr eaLnBrk="1" fontAlgn="auto" hangingPunct="1">
              <a:spcAft>
                <a:spcPts val="0"/>
              </a:spcAft>
              <a:buFontTx/>
              <a:buNone/>
              <a:defRPr/>
            </a:pPr>
            <a:r>
              <a:rPr lang="en-US" sz="1800" dirty="0" smtClean="0"/>
              <a:t>Duke, N. K. &amp; Pearson, P. D. (2002).  Effective practices for developing reading comprehension. In A. E. </a:t>
            </a:r>
            <a:r>
              <a:rPr lang="en-US" sz="1800" dirty="0" err="1" smtClean="0"/>
              <a:t>Farstrup</a:t>
            </a:r>
            <a:r>
              <a:rPr lang="en-US" sz="1800" dirty="0" smtClean="0"/>
              <a:t> &amp; S. J. Samuels (Eds.), </a:t>
            </a:r>
            <a:r>
              <a:rPr lang="en-US" sz="1800" i="1" dirty="0" smtClean="0"/>
              <a:t>What research has to say about reading instruction</a:t>
            </a:r>
            <a:r>
              <a:rPr lang="en-US" sz="1800" dirty="0" smtClean="0"/>
              <a:t>.  Newark, DE: International Reading Association, Inc.</a:t>
            </a:r>
          </a:p>
          <a:p>
            <a:pPr eaLnBrk="1" fontAlgn="auto" hangingPunct="1">
              <a:spcAft>
                <a:spcPts val="0"/>
              </a:spcAft>
              <a:buFontTx/>
              <a:buNone/>
              <a:defRPr/>
            </a:pPr>
            <a:r>
              <a:rPr lang="en-US" sz="1800" dirty="0" smtClean="0"/>
              <a:t>Francis, D., </a:t>
            </a:r>
            <a:r>
              <a:rPr lang="en-US" sz="1800" dirty="0" err="1" smtClean="0"/>
              <a:t>Shaywitz</a:t>
            </a:r>
            <a:r>
              <a:rPr lang="en-US" sz="1800" dirty="0" smtClean="0"/>
              <a:t>, S., </a:t>
            </a:r>
            <a:r>
              <a:rPr lang="en-US" sz="1800" dirty="0" err="1" smtClean="0"/>
              <a:t>Stuebing</a:t>
            </a:r>
            <a:r>
              <a:rPr lang="en-US" sz="1800" dirty="0" smtClean="0"/>
              <a:t>, K., </a:t>
            </a:r>
            <a:r>
              <a:rPr lang="en-US" sz="1800" dirty="0" err="1" smtClean="0"/>
              <a:t>Shaywitz</a:t>
            </a:r>
            <a:r>
              <a:rPr lang="en-US" sz="1800" dirty="0" smtClean="0"/>
              <a:t>, B., &amp; Fletcher, J. (1996). Developmental lag versus deficit models of reading disability: A longitudinal, individual growth curves analysis. </a:t>
            </a:r>
            <a:r>
              <a:rPr lang="en-US" sz="1800" i="1" dirty="0" smtClean="0"/>
              <a:t>Journal of Educational Psychology, 88(1</a:t>
            </a:r>
            <a:r>
              <a:rPr lang="en-US" sz="1800" dirty="0" smtClean="0"/>
              <a:t>), 3-17.</a:t>
            </a:r>
          </a:p>
          <a:p>
            <a:pPr eaLnBrk="1" fontAlgn="auto" hangingPunct="1">
              <a:spcAft>
                <a:spcPts val="0"/>
              </a:spcAft>
              <a:buFontTx/>
              <a:buNone/>
              <a:defRPr/>
            </a:pPr>
            <a:r>
              <a:rPr lang="en-US" sz="1800" dirty="0" smtClean="0"/>
              <a:t>Garner, J. &amp; </a:t>
            </a:r>
            <a:r>
              <a:rPr lang="en-US" sz="1800" dirty="0" err="1" smtClean="0"/>
              <a:t>Bochna</a:t>
            </a:r>
            <a:r>
              <a:rPr lang="en-US" sz="1800" dirty="0" smtClean="0"/>
              <a:t>, C. (2004). Transfer of a listening comprehension strategy to independent reading in first-grade students. </a:t>
            </a:r>
            <a:r>
              <a:rPr lang="en-US" sz="1800" i="1" dirty="0" smtClean="0"/>
              <a:t>Early Childhood Education Journal, 32</a:t>
            </a:r>
            <a:r>
              <a:rPr lang="en-US" sz="1800" dirty="0" smtClean="0"/>
              <a:t>(2)</a:t>
            </a:r>
            <a:r>
              <a:rPr lang="en-US" sz="1800" i="1" dirty="0" smtClean="0"/>
              <a:t>,</a:t>
            </a:r>
            <a:r>
              <a:rPr lang="en-US" sz="1800" dirty="0" smtClean="0"/>
              <a:t> 69-74.</a:t>
            </a:r>
          </a:p>
          <a:p>
            <a:pPr eaLnBrk="1" fontAlgn="auto" hangingPunct="1">
              <a:spcAft>
                <a:spcPts val="0"/>
              </a:spcAft>
              <a:buFontTx/>
              <a:buNone/>
              <a:defRPr/>
            </a:pPr>
            <a:r>
              <a:rPr lang="en-US" sz="1800" dirty="0" smtClean="0"/>
              <a:t>Jamison </a:t>
            </a:r>
            <a:r>
              <a:rPr lang="en-US" sz="1800" dirty="0" err="1" smtClean="0"/>
              <a:t>Rog</a:t>
            </a:r>
            <a:r>
              <a:rPr lang="en-US" sz="1800" dirty="0" smtClean="0"/>
              <a:t>, L. (2001). </a:t>
            </a:r>
            <a:r>
              <a:rPr lang="en-US" sz="1800" i="1" dirty="0" smtClean="0"/>
              <a:t>Early Literacy Instruction in Kindergarten</a:t>
            </a:r>
            <a:r>
              <a:rPr lang="en-US" sz="1800" dirty="0" smtClean="0"/>
              <a:t>. Newark, DE: International Reading Association, Inc.</a:t>
            </a:r>
          </a:p>
          <a:p>
            <a:pPr eaLnBrk="1" fontAlgn="auto" hangingPunct="1">
              <a:spcAft>
                <a:spcPts val="0"/>
              </a:spcAft>
              <a:buFontTx/>
              <a:buNone/>
              <a:defRPr/>
            </a:pPr>
            <a:r>
              <a:rPr lang="en-US" sz="1800" dirty="0" smtClean="0"/>
              <a:t>McGee, L. &amp;  </a:t>
            </a:r>
            <a:r>
              <a:rPr lang="en-US" sz="1800" dirty="0" err="1" smtClean="0"/>
              <a:t>Schickedanz</a:t>
            </a:r>
            <a:r>
              <a:rPr lang="en-US" sz="1800" dirty="0" smtClean="0"/>
              <a:t>, J. (2007). Repeated interactive read-</a:t>
            </a:r>
            <a:r>
              <a:rPr lang="en-US" sz="1800" dirty="0" err="1" smtClean="0"/>
              <a:t>alouds</a:t>
            </a:r>
            <a:r>
              <a:rPr lang="en-US" sz="1800" dirty="0" smtClean="0"/>
              <a:t> in preschool and kindergarten. </a:t>
            </a:r>
            <a:r>
              <a:rPr lang="en-US" sz="1800" i="1" dirty="0" smtClean="0"/>
              <a:t>The Reading Teacher</a:t>
            </a:r>
            <a:r>
              <a:rPr lang="en-US" sz="1800" dirty="0" smtClean="0"/>
              <a:t>, </a:t>
            </a:r>
            <a:r>
              <a:rPr lang="en-US" sz="1800" i="1" dirty="0" smtClean="0"/>
              <a:t>60</a:t>
            </a:r>
            <a:r>
              <a:rPr lang="en-US" sz="1800" dirty="0" smtClean="0"/>
              <a:t>(8), 742-751.</a:t>
            </a:r>
          </a:p>
          <a:p>
            <a:pPr eaLnBrk="1" fontAlgn="auto" hangingPunct="1">
              <a:spcAft>
                <a:spcPts val="0"/>
              </a:spcAft>
              <a:buFont typeface="Arial" pitchFamily="34" charset="0"/>
              <a:buChar char="•"/>
              <a:defRPr/>
            </a:pPr>
            <a:endParaRPr lang="en-US" sz="1800" dirty="0" smtClean="0"/>
          </a:p>
        </p:txBody>
      </p:sp>
      <p:sp>
        <p:nvSpPr>
          <p:cNvPr id="2" name="Footer Placeholder 1"/>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3" name="Slide Number Placeholder 2"/>
          <p:cNvSpPr>
            <a:spLocks noGrp="1"/>
          </p:cNvSpPr>
          <p:nvPr>
            <p:ph type="sldNum" sz="quarter" idx="11"/>
          </p:nvPr>
        </p:nvSpPr>
        <p:spPr/>
        <p:txBody>
          <a:bodyPr/>
          <a:lstStyle/>
          <a:p>
            <a:pPr>
              <a:defRPr/>
            </a:pPr>
            <a:fld id="{A64F48A8-AEDD-4A55-9C5F-9931D345FDC5}" type="slidenum">
              <a:rPr smtClean="0"/>
              <a:pPr>
                <a:defRPr/>
              </a:pPr>
              <a:t>32</a:t>
            </a:fld>
            <a:endParaRPr dirty="0"/>
          </a:p>
        </p:txBody>
      </p:sp>
      <p:sp>
        <p:nvSpPr>
          <p:cNvPr id="9" name="Title 1"/>
          <p:cNvSpPr>
            <a:spLocks noGrp="1"/>
          </p:cNvSpPr>
          <p:nvPr>
            <p:ph type="title"/>
          </p:nvPr>
        </p:nvSpPr>
        <p:spPr>
          <a:xfrm>
            <a:off x="-11113" y="838200"/>
            <a:ext cx="9144001" cy="685800"/>
          </a:xfrm>
        </p:spPr>
        <p:txBody>
          <a:bodyPr rtlCol="0" anchor="t">
            <a:normAutofit fontScale="90000"/>
          </a:bodyPr>
          <a:lstStyle/>
          <a:p>
            <a:pPr eaLnBrk="1" fontAlgn="auto" hangingPunct="1">
              <a:spcAft>
                <a:spcPts val="0"/>
              </a:spcAft>
              <a:defRPr/>
            </a:pPr>
            <a:r>
              <a:rPr lang="en-US" dirty="0" smtClean="0"/>
              <a:t>References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p:txBody>
          <a:bodyPr/>
          <a:lstStyle/>
          <a:p>
            <a:pPr eaLnBrk="1" hangingPunct="1">
              <a:buFontTx/>
              <a:buNone/>
            </a:pPr>
            <a:r>
              <a:rPr lang="en-US" sz="1800" smtClean="0"/>
              <a:t>National Reading Panel. (2000). </a:t>
            </a:r>
            <a:r>
              <a:rPr lang="en-US" sz="1800" i="1" smtClean="0"/>
              <a:t>Report of the National Reading Panel: Teaching Children to Read. Report of the Subgroups.</a:t>
            </a:r>
            <a:r>
              <a:rPr lang="en-US" sz="1800" smtClean="0"/>
              <a:t> Washington, D.C.: U.S. Department of Health and Human Services, National Institutes of Health. </a:t>
            </a:r>
          </a:p>
          <a:p>
            <a:pPr eaLnBrk="1" hangingPunct="1">
              <a:buFont typeface="Wingdings" pitchFamily="2" charset="2"/>
              <a:buNone/>
            </a:pPr>
            <a:r>
              <a:rPr lang="en-US" sz="1800" smtClean="0"/>
              <a:t>Rasinski,  T. V.  (2003). </a:t>
            </a:r>
            <a:r>
              <a:rPr lang="en-US" sz="1800" i="1" smtClean="0"/>
              <a:t>The fluent reader:  Oral reading strategies for building word recognition, fluency, and comprehension.</a:t>
            </a:r>
            <a:r>
              <a:rPr lang="en-US" sz="1800" smtClean="0"/>
              <a:t> New York: Scholastic Professional Books.</a:t>
            </a:r>
          </a:p>
          <a:p>
            <a:pPr eaLnBrk="1" hangingPunct="1">
              <a:buFontTx/>
              <a:buNone/>
            </a:pPr>
            <a:r>
              <a:rPr lang="en-US" sz="1800" smtClean="0"/>
              <a:t>Sipe, L. (1998). First and second graders construct literary understanding during read-alouds of picture storybooks:  Dissertation Award. </a:t>
            </a:r>
            <a:r>
              <a:rPr lang="en-US" sz="1800" i="1" smtClean="0"/>
              <a:t>The 20th yearbook:  A peer-reviewed publication of the college reading association</a:t>
            </a:r>
            <a:r>
              <a:rPr lang="en-US" sz="1800" smtClean="0"/>
              <a:t>, 49-67. </a:t>
            </a:r>
          </a:p>
          <a:p>
            <a:pPr eaLnBrk="1" hangingPunct="1">
              <a:buFontTx/>
              <a:buNone/>
            </a:pPr>
            <a:r>
              <a:rPr lang="en-US" sz="1800" smtClean="0"/>
              <a:t>Snow, C., Burns, M., &amp; Griffin, P. (1998). </a:t>
            </a:r>
            <a:r>
              <a:rPr lang="en-US" sz="1800" i="1" smtClean="0"/>
              <a:t>Preventing reading difficulties in young children</a:t>
            </a:r>
            <a:r>
              <a:rPr lang="en-US" sz="1800" smtClean="0"/>
              <a:t>. Washington, DC: National Academy Press. </a:t>
            </a:r>
          </a:p>
          <a:p>
            <a:pPr eaLnBrk="1" hangingPunct="1">
              <a:buFontTx/>
              <a:buNone/>
            </a:pPr>
            <a:r>
              <a:rPr lang="en-US" sz="1800" smtClean="0"/>
              <a:t>Solari, E. (2006). </a:t>
            </a:r>
            <a:r>
              <a:rPr lang="en-US" sz="1800" i="1" smtClean="0"/>
              <a:t>Effects of listening comprehension versus phonological awareness intervention. </a:t>
            </a:r>
            <a:r>
              <a:rPr lang="en-US" sz="1800" smtClean="0"/>
              <a:t>Santa Barbara: University of California.</a:t>
            </a:r>
          </a:p>
          <a:p>
            <a:pPr eaLnBrk="1" hangingPunct="1">
              <a:buFontTx/>
              <a:buNone/>
            </a:pPr>
            <a:r>
              <a:rPr lang="en-US" sz="1800" smtClean="0"/>
              <a:t>Spalding, A. (1989). </a:t>
            </a:r>
            <a:r>
              <a:rPr lang="en-US" sz="1800" i="1" smtClean="0"/>
              <a:t>A world of stories: The golden bird of freedom</a:t>
            </a:r>
            <a:r>
              <a:rPr lang="en-US" sz="1800" smtClean="0"/>
              <a:t>.  Red Deer, AB: Red Deer College Press.</a:t>
            </a:r>
          </a:p>
          <a:p>
            <a:pPr eaLnBrk="1" hangingPunct="1">
              <a:buFontTx/>
              <a:buNone/>
            </a:pPr>
            <a:endParaRPr lang="en-US" sz="1200" smtClean="0"/>
          </a:p>
        </p:txBody>
      </p:sp>
      <p:sp>
        <p:nvSpPr>
          <p:cNvPr id="2" name="Footer Placeholder 1"/>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3" name="Slide Number Placeholder 2"/>
          <p:cNvSpPr>
            <a:spLocks noGrp="1"/>
          </p:cNvSpPr>
          <p:nvPr>
            <p:ph type="sldNum" sz="quarter" idx="11"/>
          </p:nvPr>
        </p:nvSpPr>
        <p:spPr/>
        <p:txBody>
          <a:bodyPr/>
          <a:lstStyle/>
          <a:p>
            <a:pPr>
              <a:defRPr/>
            </a:pPr>
            <a:fld id="{27A8FE9E-C5C2-423F-B12B-B5EFF0676A58}" type="slidenum">
              <a:rPr smtClean="0"/>
              <a:pPr>
                <a:defRPr/>
              </a:pPr>
              <a:t>33</a:t>
            </a:fld>
            <a:endParaRPr dirty="0"/>
          </a:p>
        </p:txBody>
      </p:sp>
      <p:sp>
        <p:nvSpPr>
          <p:cNvPr id="7" name="Title 1"/>
          <p:cNvSpPr>
            <a:spLocks noGrp="1"/>
          </p:cNvSpPr>
          <p:nvPr>
            <p:ph type="title"/>
          </p:nvPr>
        </p:nvSpPr>
        <p:spPr>
          <a:xfrm>
            <a:off x="-11113" y="838200"/>
            <a:ext cx="9144001" cy="685800"/>
          </a:xfrm>
        </p:spPr>
        <p:txBody>
          <a:bodyPr rtlCol="0" anchor="t">
            <a:normAutofit fontScale="90000"/>
          </a:bodyPr>
          <a:lstStyle/>
          <a:p>
            <a:pPr eaLnBrk="1" fontAlgn="auto" hangingPunct="1">
              <a:spcAft>
                <a:spcPts val="0"/>
              </a:spcAft>
              <a:defRPr/>
            </a:pPr>
            <a:r>
              <a:rPr lang="en-US" dirty="0" smtClean="0"/>
              <a:t>References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p:txBody>
          <a:bodyPr/>
          <a:lstStyle/>
          <a:p>
            <a:pPr eaLnBrk="1" hangingPunct="1">
              <a:buFont typeface="Arial" charset="0"/>
              <a:buNone/>
            </a:pPr>
            <a:r>
              <a:rPr lang="en-US" sz="1800" smtClean="0"/>
              <a:t>Tabors, P., Snow, C. &amp; Dickinson, D. (2001). Homes and schools together: Supporting language and literacy development. In D. Dickinson &amp; P. Tabors (Eds.). </a:t>
            </a:r>
            <a:r>
              <a:rPr lang="en-US" sz="1800" i="1" smtClean="0"/>
              <a:t> Beginning literacy with language: Young children learning at home and school. </a:t>
            </a:r>
            <a:r>
              <a:rPr lang="en-US" sz="1800" smtClean="0"/>
              <a:t> Baltimore, MD: Paul H. Brookes Publishing.</a:t>
            </a:r>
          </a:p>
          <a:p>
            <a:pPr eaLnBrk="1" hangingPunct="1">
              <a:buFont typeface="Arial" charset="0"/>
              <a:buNone/>
            </a:pPr>
            <a:r>
              <a:rPr lang="en-US" sz="1800" smtClean="0"/>
              <a:t>Torgesen, J. &amp; Burgess, S. (1998). Consistency of reading-related phonological processes throughout early childhood: Evidence from longitudinal-correlational and instructional studies. In J. Metsala &amp; L. Ehri (Eds.), </a:t>
            </a:r>
            <a:r>
              <a:rPr lang="en-US" sz="1800" i="1" smtClean="0"/>
              <a:t>Word recognition in beginning literacy</a:t>
            </a:r>
            <a:r>
              <a:rPr lang="en-US" sz="1800" smtClean="0"/>
              <a:t>. Mahwah, NJ: Lawrence Erlbaum Associates Publishers. </a:t>
            </a:r>
          </a:p>
          <a:p>
            <a:pPr eaLnBrk="1" hangingPunct="1">
              <a:buFont typeface="Arial" charset="0"/>
              <a:buNone/>
            </a:pPr>
            <a:r>
              <a:rPr lang="en-US" sz="1800" smtClean="0"/>
              <a:t>Trelease, J.(2006). </a:t>
            </a:r>
            <a:r>
              <a:rPr lang="en-US" sz="1800" i="1" smtClean="0"/>
              <a:t>The read-aloud handbook.</a:t>
            </a:r>
            <a:r>
              <a:rPr lang="en-US" sz="1800" smtClean="0"/>
              <a:t> NY: Penguin Group (USA) Inc. </a:t>
            </a:r>
          </a:p>
          <a:p>
            <a:pPr eaLnBrk="1" hangingPunct="1">
              <a:buFontTx/>
              <a:buNone/>
            </a:pPr>
            <a:r>
              <a:rPr lang="en-US" sz="1800" smtClean="0"/>
              <a:t>Whitehurst, G. &amp; Lonigan, C. (2001). Emergent literacy: Development from prereaders to readers. In S. B. Neuman &amp; D. K. Dickinson (Eds.), </a:t>
            </a:r>
            <a:r>
              <a:rPr lang="en-US" sz="1800" i="1" smtClean="0"/>
              <a:t>Handbook of early literacy research</a:t>
            </a:r>
            <a:r>
              <a:rPr lang="en-US" sz="1800" smtClean="0"/>
              <a:t>. New York, NY: The Guilford Press. </a:t>
            </a:r>
          </a:p>
          <a:p>
            <a:pPr eaLnBrk="1" hangingPunct="1"/>
            <a:endParaRPr lang="en-US" sz="1800" smtClean="0"/>
          </a:p>
        </p:txBody>
      </p:sp>
      <p:sp>
        <p:nvSpPr>
          <p:cNvPr id="2" name="Footer Placeholder 1"/>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3" name="Slide Number Placeholder 2"/>
          <p:cNvSpPr>
            <a:spLocks noGrp="1"/>
          </p:cNvSpPr>
          <p:nvPr>
            <p:ph type="sldNum" sz="quarter" idx="11"/>
          </p:nvPr>
        </p:nvSpPr>
        <p:spPr/>
        <p:txBody>
          <a:bodyPr/>
          <a:lstStyle/>
          <a:p>
            <a:pPr>
              <a:defRPr/>
            </a:pPr>
            <a:fld id="{3402F803-DFFC-47A9-8350-9B8C809194D1}" type="slidenum">
              <a:rPr smtClean="0"/>
              <a:pPr>
                <a:defRPr/>
              </a:pPr>
              <a:t>34</a:t>
            </a:fld>
            <a:endParaRPr dirty="0"/>
          </a:p>
        </p:txBody>
      </p:sp>
      <p:sp>
        <p:nvSpPr>
          <p:cNvPr id="7" name="Title 1"/>
          <p:cNvSpPr>
            <a:spLocks noGrp="1"/>
          </p:cNvSpPr>
          <p:nvPr>
            <p:ph type="title"/>
          </p:nvPr>
        </p:nvSpPr>
        <p:spPr>
          <a:xfrm>
            <a:off x="-11113" y="838200"/>
            <a:ext cx="9144001" cy="685800"/>
          </a:xfrm>
        </p:spPr>
        <p:txBody>
          <a:bodyPr rtlCol="0" anchor="t">
            <a:normAutofit fontScale="90000"/>
          </a:bodyPr>
          <a:lstStyle/>
          <a:p>
            <a:pPr eaLnBrk="1" fontAlgn="auto" hangingPunct="1">
              <a:spcAft>
                <a:spcPts val="0"/>
              </a:spcAft>
              <a:defRPr/>
            </a:pPr>
            <a:r>
              <a:rPr lang="en-US" dirty="0" smtClean="0"/>
              <a:t>References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dirty="0" smtClean="0"/>
              <a:t>Listening Comprehension?</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endParaRPr lang="en-US" dirty="0"/>
          </a:p>
        </p:txBody>
      </p:sp>
      <p:sp>
        <p:nvSpPr>
          <p:cNvPr id="4099" name="Text Placeholder 2"/>
          <p:cNvSpPr>
            <a:spLocks noGrp="1"/>
          </p:cNvSpPr>
          <p:nvPr>
            <p:ph type="body" idx="1"/>
          </p:nvPr>
        </p:nvSpPr>
        <p:spPr>
          <a:extLst/>
        </p:spPr>
        <p:txBody>
          <a:bodyPr rtlCol="0"/>
          <a:lstStyle/>
          <a:p>
            <a:pPr eaLnBrk="1" fontAlgn="auto" hangingPunct="1">
              <a:spcAft>
                <a:spcPts val="0"/>
              </a:spcAft>
              <a:buFont typeface="Arial" pitchFamily="34" charset="0"/>
              <a:buNone/>
              <a:defRPr/>
            </a:pPr>
            <a:r>
              <a:rPr lang="en-US" sz="2800" dirty="0" smtClean="0"/>
              <a:t>Why should we focus on</a:t>
            </a:r>
          </a:p>
        </p:txBody>
      </p:sp>
      <p:sp>
        <p:nvSpPr>
          <p:cNvPr id="2" name="Footer Placeholder 1"/>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3" name="Slide Number Placeholder 2"/>
          <p:cNvSpPr>
            <a:spLocks noGrp="1"/>
          </p:cNvSpPr>
          <p:nvPr>
            <p:ph type="sldNum" sz="quarter" idx="11"/>
          </p:nvPr>
        </p:nvSpPr>
        <p:spPr/>
        <p:txBody>
          <a:bodyPr/>
          <a:lstStyle/>
          <a:p>
            <a:pPr>
              <a:defRPr/>
            </a:pPr>
            <a:fld id="{5810A771-AEC3-43D3-A0C6-77A49A789E92}" type="slidenum">
              <a:rPr smtClean="0"/>
              <a:pPr>
                <a:defRPr/>
              </a:pPr>
              <a:t>4</a:t>
            </a:fld>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914400"/>
            <a:ext cx="9144000" cy="838200"/>
          </a:xfrm>
        </p:spPr>
        <p:txBody>
          <a:bodyPr lIns="91431" tIns="45715" rIns="91431" bIns="45715" rtlCol="0" anchor="t">
            <a:normAutofit/>
          </a:bodyPr>
          <a:lstStyle/>
          <a:p>
            <a:pPr eaLnBrk="1" fontAlgn="auto" hangingPunct="1">
              <a:spcAft>
                <a:spcPts val="0"/>
              </a:spcAft>
              <a:defRPr/>
            </a:pPr>
            <a:r>
              <a:rPr lang="en-US" b="1" dirty="0" smtClean="0">
                <a:effectLst>
                  <a:outerShdw blurRad="38100" dist="38100" dir="2700000" algn="tl">
                    <a:srgbClr val="C0C0C0"/>
                  </a:outerShdw>
                </a:effectLst>
              </a:rPr>
              <a:t> </a:t>
            </a:r>
            <a:r>
              <a:rPr lang="en-US" dirty="0"/>
              <a:t>Why Focus on Listening Comprehension?</a:t>
            </a:r>
            <a:endParaRPr dirty="0"/>
          </a:p>
        </p:txBody>
      </p:sp>
      <p:sp>
        <p:nvSpPr>
          <p:cNvPr id="13315" name="Rectangle 3"/>
          <p:cNvSpPr>
            <a:spLocks noGrp="1" noChangeArrowheads="1"/>
          </p:cNvSpPr>
          <p:nvPr>
            <p:ph idx="1"/>
          </p:nvPr>
        </p:nvSpPr>
        <p:spPr>
          <a:xfrm>
            <a:off x="533400" y="1752600"/>
            <a:ext cx="8001000" cy="4521200"/>
          </a:xfrm>
        </p:spPr>
        <p:txBody>
          <a:bodyPr lIns="91431" tIns="45715" rIns="91431" bIns="45715" rtlCol="0">
            <a:normAutofit fontScale="70000" lnSpcReduction="20000"/>
          </a:bodyPr>
          <a:lstStyle/>
          <a:p>
            <a:pPr marL="327025" lvl="1" indent="-327025" eaLnBrk="1" fontAlgn="auto" hangingPunct="1">
              <a:lnSpc>
                <a:spcPct val="120000"/>
              </a:lnSpc>
              <a:spcBef>
                <a:spcPts val="0"/>
              </a:spcBef>
              <a:spcAft>
                <a:spcPts val="0"/>
              </a:spcAft>
              <a:buFont typeface="Arial" charset="0"/>
              <a:buNone/>
              <a:defRPr/>
            </a:pPr>
            <a:r>
              <a:rPr lang="en-US" sz="3600" dirty="0" smtClean="0"/>
              <a:t>Reading aloud helps students to:</a:t>
            </a:r>
          </a:p>
          <a:p>
            <a:pPr marL="631825" lvl="1" indent="-303213" eaLnBrk="1" fontAlgn="auto" hangingPunct="1">
              <a:lnSpc>
                <a:spcPct val="120000"/>
              </a:lnSpc>
              <a:spcBef>
                <a:spcPts val="0"/>
              </a:spcBef>
              <a:spcAft>
                <a:spcPts val="0"/>
              </a:spcAft>
              <a:buFont typeface="Arial" pitchFamily="34" charset="0"/>
              <a:buChar char="•"/>
              <a:defRPr/>
            </a:pPr>
            <a:r>
              <a:rPr lang="en-US" sz="3600" dirty="0" smtClean="0"/>
              <a:t>realize that reading is pleasurable</a:t>
            </a:r>
          </a:p>
          <a:p>
            <a:pPr marL="631825" lvl="1" indent="-303213" eaLnBrk="1" fontAlgn="auto" hangingPunct="1">
              <a:lnSpc>
                <a:spcPct val="120000"/>
              </a:lnSpc>
              <a:spcBef>
                <a:spcPts val="0"/>
              </a:spcBef>
              <a:spcAft>
                <a:spcPts val="0"/>
              </a:spcAft>
              <a:buFont typeface="Arial" pitchFamily="34" charset="0"/>
              <a:buChar char="•"/>
              <a:defRPr/>
            </a:pPr>
            <a:r>
              <a:rPr lang="en-US" sz="3600" dirty="0" smtClean="0"/>
              <a:t>make connections between words and how they sound</a:t>
            </a:r>
          </a:p>
          <a:p>
            <a:pPr marL="631825" lvl="1" indent="-303213" eaLnBrk="1" fontAlgn="auto" hangingPunct="1">
              <a:lnSpc>
                <a:spcPct val="120000"/>
              </a:lnSpc>
              <a:spcBef>
                <a:spcPts val="0"/>
              </a:spcBef>
              <a:spcAft>
                <a:spcPts val="0"/>
              </a:spcAft>
              <a:buFont typeface="Arial" pitchFamily="34" charset="0"/>
              <a:buChar char="•"/>
              <a:defRPr/>
            </a:pPr>
            <a:r>
              <a:rPr lang="en-US" sz="3600" dirty="0" smtClean="0"/>
              <a:t>learn concepts about print</a:t>
            </a:r>
          </a:p>
          <a:p>
            <a:pPr marL="631825" lvl="1" indent="-303213" eaLnBrk="1" fontAlgn="auto" hangingPunct="1">
              <a:lnSpc>
                <a:spcPct val="120000"/>
              </a:lnSpc>
              <a:spcBef>
                <a:spcPts val="0"/>
              </a:spcBef>
              <a:spcAft>
                <a:spcPts val="0"/>
              </a:spcAft>
              <a:buFont typeface="Arial" pitchFamily="34" charset="0"/>
              <a:buChar char="•"/>
              <a:defRPr/>
            </a:pPr>
            <a:r>
              <a:rPr lang="en-US" sz="3600" dirty="0" smtClean="0"/>
              <a:t>expand vocabulary</a:t>
            </a:r>
          </a:p>
          <a:p>
            <a:pPr marL="631825" lvl="1" indent="-303213" eaLnBrk="1" fontAlgn="auto" hangingPunct="1">
              <a:lnSpc>
                <a:spcPct val="120000"/>
              </a:lnSpc>
              <a:spcBef>
                <a:spcPts val="0"/>
              </a:spcBef>
              <a:spcAft>
                <a:spcPts val="0"/>
              </a:spcAft>
              <a:buFont typeface="Arial" pitchFamily="34" charset="0"/>
              <a:buChar char="•"/>
              <a:defRPr/>
            </a:pPr>
            <a:r>
              <a:rPr lang="en-US" sz="3600" dirty="0" smtClean="0"/>
              <a:t>learn about people, places, and things they haven’t experienced firsthand </a:t>
            </a:r>
          </a:p>
          <a:p>
            <a:pPr marL="631825" lvl="1" indent="-303213" eaLnBrk="1" fontAlgn="auto" hangingPunct="1">
              <a:lnSpc>
                <a:spcPct val="120000"/>
              </a:lnSpc>
              <a:spcBef>
                <a:spcPts val="0"/>
              </a:spcBef>
              <a:spcAft>
                <a:spcPts val="0"/>
              </a:spcAft>
              <a:buFont typeface="Arial" pitchFamily="34" charset="0"/>
              <a:buChar char="•"/>
              <a:defRPr/>
            </a:pPr>
            <a:r>
              <a:rPr lang="en-US" sz="3600" dirty="0" smtClean="0"/>
              <a:t>understand the reading process </a:t>
            </a:r>
          </a:p>
          <a:p>
            <a:pPr marL="631825" lvl="1" indent="-303213" eaLnBrk="1" fontAlgn="auto" hangingPunct="1">
              <a:lnSpc>
                <a:spcPct val="120000"/>
              </a:lnSpc>
              <a:spcBef>
                <a:spcPts val="0"/>
              </a:spcBef>
              <a:spcAft>
                <a:spcPts val="0"/>
              </a:spcAft>
              <a:buFont typeface="Arial" pitchFamily="34" charset="0"/>
              <a:buChar char="•"/>
              <a:defRPr/>
            </a:pPr>
            <a:r>
              <a:rPr lang="en-US" sz="3600" dirty="0" smtClean="0"/>
              <a:t>hear what smooth, phrased reading sounds like</a:t>
            </a:r>
          </a:p>
          <a:p>
            <a:pPr marL="631825" lvl="1" indent="-303213" eaLnBrk="1" fontAlgn="auto" hangingPunct="1">
              <a:lnSpc>
                <a:spcPct val="120000"/>
              </a:lnSpc>
              <a:spcBef>
                <a:spcPts val="0"/>
              </a:spcBef>
              <a:spcAft>
                <a:spcPts val="0"/>
              </a:spcAft>
              <a:buFont typeface="Arial" pitchFamily="34" charset="0"/>
              <a:buChar char="•"/>
              <a:defRPr/>
            </a:pPr>
            <a:r>
              <a:rPr lang="en-US" sz="3600" dirty="0" smtClean="0"/>
              <a:t>develop an understanding of various text structures</a:t>
            </a:r>
          </a:p>
          <a:p>
            <a:pPr marL="631825" lvl="1" indent="-303213" eaLnBrk="1" fontAlgn="auto" hangingPunct="1">
              <a:lnSpc>
                <a:spcPct val="120000"/>
              </a:lnSpc>
              <a:spcBef>
                <a:spcPts val="0"/>
              </a:spcBef>
              <a:spcAft>
                <a:spcPts val="0"/>
              </a:spcAft>
              <a:buFont typeface="Arial" pitchFamily="34" charset="0"/>
              <a:buChar char="•"/>
              <a:defRPr/>
            </a:pPr>
            <a:r>
              <a:rPr lang="en-US" sz="3600" dirty="0" smtClean="0"/>
              <a:t>learn comprehension strategies that good readers use</a:t>
            </a:r>
            <a:endParaRPr lang="en-US" sz="3600" dirty="0"/>
          </a:p>
        </p:txBody>
      </p:sp>
      <p:sp>
        <p:nvSpPr>
          <p:cNvPr id="7172" name="TextBox 3"/>
          <p:cNvSpPr txBox="1">
            <a:spLocks noChangeArrowheads="1"/>
          </p:cNvSpPr>
          <p:nvPr/>
        </p:nvSpPr>
        <p:spPr bwMode="auto">
          <a:xfrm>
            <a:off x="228600" y="6273800"/>
            <a:ext cx="7772400" cy="584200"/>
          </a:xfrm>
          <a:prstGeom prst="rect">
            <a:avLst/>
          </a:prstGeom>
          <a:noFill/>
          <a:ln w="9525">
            <a:noFill/>
            <a:miter lim="800000"/>
            <a:headEnd/>
            <a:tailEnd/>
          </a:ln>
        </p:spPr>
        <p:txBody>
          <a:bodyPr>
            <a:spAutoFit/>
          </a:bodyPr>
          <a:lstStyle/>
          <a:p>
            <a:pPr marL="0" lvl="1"/>
            <a:r>
              <a:rPr lang="en-US" sz="1400"/>
              <a:t>(</a:t>
            </a:r>
            <a:r>
              <a:rPr lang="en-US" sz="1200"/>
              <a:t>Snow, Burns, Griffin,1998; Duke &amp; Pearson, 2002; Dougherty Stahl, 2004; Coyne, Kame’enui, Carnine, 2007) </a:t>
            </a:r>
          </a:p>
          <a:p>
            <a:endParaRPr lang="en-US"/>
          </a:p>
        </p:txBody>
      </p:sp>
      <p:sp>
        <p:nvSpPr>
          <p:cNvPr id="2" name="Footer Placeholder 1"/>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3" name="Slide Number Placeholder 2"/>
          <p:cNvSpPr>
            <a:spLocks noGrp="1"/>
          </p:cNvSpPr>
          <p:nvPr>
            <p:ph type="sldNum" sz="quarter" idx="11"/>
          </p:nvPr>
        </p:nvSpPr>
        <p:spPr/>
        <p:txBody>
          <a:bodyPr/>
          <a:lstStyle/>
          <a:p>
            <a:pPr>
              <a:defRPr/>
            </a:pPr>
            <a:fld id="{BAB3CB05-2EA1-4FF2-9DFB-74FD6EE442DA}" type="slidenum">
              <a:rPr smtClean="0"/>
              <a:pPr>
                <a:defRPr/>
              </a:pPr>
              <a:t>5</a:t>
            </a:fld>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838200"/>
            <a:ext cx="9144000" cy="914400"/>
          </a:xfrm>
        </p:spPr>
        <p:txBody>
          <a:bodyPr anchor="t"/>
          <a:lstStyle/>
          <a:p>
            <a:pPr eaLnBrk="1" hangingPunct="1"/>
            <a:r>
              <a:rPr lang="en-US" smtClean="0"/>
              <a:t>Why Focus on Listening Comprehension?</a:t>
            </a:r>
          </a:p>
        </p:txBody>
      </p:sp>
      <p:sp>
        <p:nvSpPr>
          <p:cNvPr id="8195" name="Rectangle 3"/>
          <p:cNvSpPr>
            <a:spLocks noGrp="1" noChangeArrowheads="1"/>
          </p:cNvSpPr>
          <p:nvPr>
            <p:ph idx="1"/>
          </p:nvPr>
        </p:nvSpPr>
        <p:spPr>
          <a:xfrm>
            <a:off x="0" y="2133600"/>
            <a:ext cx="8763000" cy="4495800"/>
          </a:xfrm>
        </p:spPr>
        <p:txBody>
          <a:bodyPr rtlCol="0">
            <a:normAutofit lnSpcReduction="10000"/>
          </a:bodyPr>
          <a:lstStyle/>
          <a:p>
            <a:pPr marL="973050" lvl="1" indent="-515892" eaLnBrk="1" fontAlgn="auto" hangingPunct="1">
              <a:lnSpc>
                <a:spcPct val="80000"/>
              </a:lnSpc>
              <a:spcAft>
                <a:spcPts val="0"/>
              </a:spcAft>
              <a:buFont typeface="Arial" pitchFamily="34" charset="0"/>
              <a:buChar char="•"/>
              <a:defRPr/>
            </a:pPr>
            <a:r>
              <a:rPr lang="en-US" sz="3200" dirty="0" smtClean="0"/>
              <a:t>Students in classrooms where instruction concentrated on listening comprehension showed </a:t>
            </a:r>
            <a:r>
              <a:rPr lang="en-US" sz="3200" b="1" dirty="0" smtClean="0"/>
              <a:t>considerable </a:t>
            </a:r>
            <a:r>
              <a:rPr lang="en-US" sz="3200" dirty="0" smtClean="0"/>
              <a:t>growth in:</a:t>
            </a:r>
          </a:p>
          <a:p>
            <a:pPr marL="2004833" lvl="2" indent="-293661" eaLnBrk="1" fontAlgn="auto" hangingPunct="1">
              <a:lnSpc>
                <a:spcPct val="80000"/>
              </a:lnSpc>
              <a:spcAft>
                <a:spcPts val="0"/>
              </a:spcAft>
              <a:buFont typeface="Calibri" pitchFamily="34" charset="0"/>
              <a:buChar char="–"/>
              <a:defRPr/>
            </a:pPr>
            <a:r>
              <a:rPr lang="en-US" sz="2800" dirty="0" smtClean="0"/>
              <a:t>Listening Comprehension</a:t>
            </a:r>
          </a:p>
          <a:p>
            <a:pPr marL="2004833" lvl="2" indent="-293661" eaLnBrk="1" fontAlgn="auto" hangingPunct="1">
              <a:lnSpc>
                <a:spcPct val="80000"/>
              </a:lnSpc>
              <a:spcAft>
                <a:spcPts val="0"/>
              </a:spcAft>
              <a:buFont typeface="Calibri" pitchFamily="34" charset="0"/>
              <a:buChar char="–"/>
              <a:defRPr/>
            </a:pPr>
            <a:r>
              <a:rPr lang="en-US" sz="2800" dirty="0" smtClean="0"/>
              <a:t>Story Recall</a:t>
            </a:r>
          </a:p>
          <a:p>
            <a:pPr marL="2004833" lvl="2" indent="-293661" eaLnBrk="1" fontAlgn="auto" hangingPunct="1">
              <a:lnSpc>
                <a:spcPct val="80000"/>
              </a:lnSpc>
              <a:spcAft>
                <a:spcPts val="0"/>
              </a:spcAft>
              <a:buFont typeface="Calibri" pitchFamily="34" charset="0"/>
              <a:buChar char="–"/>
              <a:defRPr/>
            </a:pPr>
            <a:r>
              <a:rPr lang="en-US" sz="2800" dirty="0" smtClean="0"/>
              <a:t>Word Identification</a:t>
            </a:r>
          </a:p>
          <a:p>
            <a:pPr marL="2004833" lvl="2" indent="-293661" eaLnBrk="1" fontAlgn="auto" hangingPunct="1">
              <a:lnSpc>
                <a:spcPct val="80000"/>
              </a:lnSpc>
              <a:spcAft>
                <a:spcPts val="0"/>
              </a:spcAft>
              <a:buFont typeface="Calibri" pitchFamily="34" charset="0"/>
              <a:buChar char="–"/>
              <a:defRPr/>
            </a:pPr>
            <a:r>
              <a:rPr lang="en-US" sz="2800" dirty="0" smtClean="0"/>
              <a:t>PA</a:t>
            </a:r>
          </a:p>
          <a:p>
            <a:pPr marL="1141309" lvl="2" indent="-226992" eaLnBrk="1" fontAlgn="auto" hangingPunct="1">
              <a:lnSpc>
                <a:spcPct val="80000"/>
              </a:lnSpc>
              <a:spcAft>
                <a:spcPts val="0"/>
              </a:spcAft>
              <a:buFont typeface="Wingdings" pitchFamily="2" charset="2"/>
              <a:buChar char="&amp;"/>
              <a:defRPr/>
            </a:pPr>
            <a:endParaRPr lang="en-US" sz="1200" dirty="0" smtClean="0"/>
          </a:p>
          <a:p>
            <a:pPr marL="1031783" lvl="1" indent="-574625" eaLnBrk="1" fontAlgn="auto" hangingPunct="1">
              <a:lnSpc>
                <a:spcPct val="80000"/>
              </a:lnSpc>
              <a:spcAft>
                <a:spcPts val="0"/>
              </a:spcAft>
              <a:buFont typeface="Arial" pitchFamily="34" charset="0"/>
              <a:buChar char="•"/>
              <a:defRPr/>
            </a:pPr>
            <a:r>
              <a:rPr lang="en-US" sz="3200" dirty="0" smtClean="0"/>
              <a:t>The most significant gains were made by ELL students in the LC group</a:t>
            </a:r>
          </a:p>
          <a:p>
            <a:pPr marL="741297" lvl="1" indent="-284138" eaLnBrk="1" fontAlgn="auto" hangingPunct="1">
              <a:lnSpc>
                <a:spcPct val="80000"/>
              </a:lnSpc>
              <a:spcAft>
                <a:spcPts val="0"/>
              </a:spcAft>
              <a:buFontTx/>
              <a:buNone/>
              <a:defRPr/>
            </a:pPr>
            <a:r>
              <a:rPr lang="en-US" sz="3200" dirty="0" smtClean="0"/>
              <a:t>                                                                </a:t>
            </a:r>
            <a:r>
              <a:rPr lang="en-US" sz="2000" dirty="0" smtClean="0"/>
              <a:t>(Solari, 2007)</a:t>
            </a:r>
          </a:p>
          <a:p>
            <a:pPr marL="341283" indent="-341283" eaLnBrk="1" fontAlgn="auto" hangingPunct="1">
              <a:spcAft>
                <a:spcPts val="0"/>
              </a:spcAft>
              <a:buFontTx/>
              <a:buNone/>
              <a:defRPr/>
            </a:pPr>
            <a:endParaRPr lang="en-US" sz="5100" b="1" dirty="0" smtClean="0"/>
          </a:p>
          <a:p>
            <a:pPr marL="341283" indent="-341283" eaLnBrk="1" fontAlgn="auto" hangingPunct="1">
              <a:spcAft>
                <a:spcPts val="0"/>
              </a:spcAft>
              <a:buFontTx/>
              <a:buNone/>
              <a:defRPr/>
            </a:pPr>
            <a:endParaRPr lang="en-US" sz="5100" b="1" dirty="0" smtClean="0"/>
          </a:p>
          <a:p>
            <a:pPr marL="341283" indent="-341283" eaLnBrk="1" fontAlgn="auto" hangingPunct="1">
              <a:spcAft>
                <a:spcPts val="0"/>
              </a:spcAft>
              <a:buFontTx/>
              <a:buNone/>
              <a:defRPr/>
            </a:pPr>
            <a:endParaRPr lang="en-US" sz="5100" b="1" dirty="0" smtClean="0"/>
          </a:p>
          <a:p>
            <a:pPr marL="341283" indent="-341283" eaLnBrk="1" fontAlgn="auto" hangingPunct="1">
              <a:spcAft>
                <a:spcPts val="0"/>
              </a:spcAft>
              <a:buFontTx/>
              <a:buNone/>
              <a:defRPr/>
            </a:pPr>
            <a:endParaRPr lang="en-US" sz="5100" dirty="0" smtClean="0"/>
          </a:p>
        </p:txBody>
      </p:sp>
      <p:sp>
        <p:nvSpPr>
          <p:cNvPr id="2" name="Footer Placeholder 1"/>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3" name="Slide Number Placeholder 2"/>
          <p:cNvSpPr>
            <a:spLocks noGrp="1"/>
          </p:cNvSpPr>
          <p:nvPr>
            <p:ph type="sldNum" sz="quarter" idx="11"/>
          </p:nvPr>
        </p:nvSpPr>
        <p:spPr/>
        <p:txBody>
          <a:bodyPr/>
          <a:lstStyle/>
          <a:p>
            <a:pPr>
              <a:defRPr/>
            </a:pPr>
            <a:fld id="{7B6F6348-EC71-46B9-8877-6AFB559473FC}" type="slidenum">
              <a:rPr smtClean="0"/>
              <a:pPr>
                <a:defRPr/>
              </a:pPr>
              <a:t>6</a:t>
            </a:fld>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838200"/>
            <a:ext cx="9144000" cy="914400"/>
          </a:xfrm>
        </p:spPr>
        <p:txBody>
          <a:bodyPr anchor="t"/>
          <a:lstStyle/>
          <a:p>
            <a:pPr eaLnBrk="1" hangingPunct="1"/>
            <a:r>
              <a:rPr lang="en-US" smtClean="0"/>
              <a:t>Why Focus on Listening Comprehension?</a:t>
            </a:r>
          </a:p>
        </p:txBody>
      </p:sp>
      <p:sp>
        <p:nvSpPr>
          <p:cNvPr id="9219" name="Rectangle 3"/>
          <p:cNvSpPr>
            <a:spLocks noGrp="1" noChangeArrowheads="1"/>
          </p:cNvSpPr>
          <p:nvPr>
            <p:ph idx="1"/>
          </p:nvPr>
        </p:nvSpPr>
        <p:spPr>
          <a:xfrm>
            <a:off x="609600" y="1752600"/>
            <a:ext cx="7924800" cy="4827588"/>
          </a:xfrm>
        </p:spPr>
        <p:txBody>
          <a:bodyPr/>
          <a:lstStyle/>
          <a:p>
            <a:pPr marL="455613" lvl="1" indent="0" eaLnBrk="1" hangingPunct="1">
              <a:lnSpc>
                <a:spcPct val="80000"/>
              </a:lnSpc>
              <a:buFont typeface="Arial" charset="0"/>
              <a:buNone/>
            </a:pPr>
            <a:r>
              <a:rPr lang="en-US" sz="3200" smtClean="0"/>
              <a:t>Studies show that there is a strong relationship between </a:t>
            </a:r>
            <a:r>
              <a:rPr lang="en-US" sz="3200" b="1" smtClean="0"/>
              <a:t>listening</a:t>
            </a:r>
            <a:r>
              <a:rPr lang="en-US" sz="3200" smtClean="0"/>
              <a:t> and </a:t>
            </a:r>
            <a:r>
              <a:rPr lang="en-US" sz="3200" b="1" smtClean="0"/>
              <a:t>reading </a:t>
            </a:r>
            <a:r>
              <a:rPr lang="en-US" sz="3200" smtClean="0"/>
              <a:t>comprehension.</a:t>
            </a:r>
          </a:p>
          <a:p>
            <a:pPr marL="455613" lvl="1" indent="0" eaLnBrk="1" hangingPunct="1">
              <a:lnSpc>
                <a:spcPct val="80000"/>
              </a:lnSpc>
              <a:buFont typeface="Arial" charset="0"/>
              <a:buNone/>
            </a:pPr>
            <a:endParaRPr lang="en-US" sz="3200" b="1" smtClean="0"/>
          </a:p>
          <a:p>
            <a:pPr marL="455613" lvl="1" indent="0" eaLnBrk="1" hangingPunct="1">
              <a:lnSpc>
                <a:spcPct val="80000"/>
              </a:lnSpc>
              <a:buFont typeface="Arial" charset="0"/>
              <a:buNone/>
            </a:pPr>
            <a:endParaRPr lang="en-US" sz="3200" b="1" smtClean="0"/>
          </a:p>
          <a:p>
            <a:pPr marL="455613" lvl="1" indent="0" eaLnBrk="1" hangingPunct="1">
              <a:lnSpc>
                <a:spcPct val="80000"/>
              </a:lnSpc>
              <a:buFont typeface="Arial" charset="0"/>
              <a:buNone/>
            </a:pPr>
            <a:endParaRPr lang="en-US" sz="3200" b="1" smtClean="0"/>
          </a:p>
          <a:p>
            <a:pPr marL="455613" lvl="1" indent="0" eaLnBrk="1" hangingPunct="1">
              <a:lnSpc>
                <a:spcPct val="80000"/>
              </a:lnSpc>
              <a:buFont typeface="Arial" charset="0"/>
              <a:buNone/>
            </a:pPr>
            <a:endParaRPr lang="en-US" sz="3200" b="1" smtClean="0"/>
          </a:p>
          <a:p>
            <a:pPr marL="455613" lvl="1" indent="0" eaLnBrk="1" hangingPunct="1">
              <a:lnSpc>
                <a:spcPct val="80000"/>
              </a:lnSpc>
              <a:buFont typeface="Arial" charset="0"/>
              <a:buNone/>
            </a:pPr>
            <a:endParaRPr lang="en-US" sz="3200" b="1" smtClean="0"/>
          </a:p>
          <a:p>
            <a:pPr marL="455613" lvl="1" indent="0" eaLnBrk="1" hangingPunct="1">
              <a:lnSpc>
                <a:spcPct val="80000"/>
              </a:lnSpc>
              <a:buFont typeface="Arial" charset="0"/>
              <a:buNone/>
            </a:pPr>
            <a:endParaRPr lang="en-US" sz="3200" b="1" smtClean="0"/>
          </a:p>
          <a:p>
            <a:pPr marL="455613" lvl="1" indent="0" eaLnBrk="1" hangingPunct="1">
              <a:lnSpc>
                <a:spcPct val="80000"/>
              </a:lnSpc>
              <a:buFont typeface="Arial" charset="0"/>
              <a:buNone/>
            </a:pPr>
            <a:r>
              <a:rPr lang="en-US" sz="1800" smtClean="0"/>
              <a:t>(Aarnoust, van den Bos, &amp; Brand-Gruwel, 1998; Garner, &amp; Bochna 2004; Tabors, Snow &amp; Dickinson, 2001)</a:t>
            </a:r>
          </a:p>
          <a:p>
            <a:pPr marL="455613" lvl="1" indent="0" eaLnBrk="1" hangingPunct="1">
              <a:lnSpc>
                <a:spcPct val="80000"/>
              </a:lnSpc>
              <a:buFont typeface="Arial" charset="0"/>
              <a:buNone/>
            </a:pPr>
            <a:endParaRPr lang="en-US" sz="5100" b="1" smtClean="0"/>
          </a:p>
          <a:p>
            <a:pPr marL="339725" indent="-339725" eaLnBrk="1" hangingPunct="1">
              <a:buFontTx/>
              <a:buNone/>
            </a:pPr>
            <a:endParaRPr lang="en-US" sz="5100" b="1" smtClean="0"/>
          </a:p>
          <a:p>
            <a:pPr marL="339725" indent="-339725" eaLnBrk="1" hangingPunct="1">
              <a:buFontTx/>
              <a:buNone/>
            </a:pPr>
            <a:endParaRPr lang="en-US" sz="5100" b="1" smtClean="0"/>
          </a:p>
          <a:p>
            <a:pPr marL="339725" indent="-339725" eaLnBrk="1" hangingPunct="1">
              <a:buFontTx/>
              <a:buNone/>
            </a:pPr>
            <a:endParaRPr lang="en-US" sz="5100" smtClean="0"/>
          </a:p>
        </p:txBody>
      </p:sp>
      <p:sp>
        <p:nvSpPr>
          <p:cNvPr id="2" name="Footer Placeholder 1"/>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3" name="Slide Number Placeholder 2"/>
          <p:cNvSpPr>
            <a:spLocks noGrp="1"/>
          </p:cNvSpPr>
          <p:nvPr>
            <p:ph type="sldNum" sz="quarter" idx="11"/>
          </p:nvPr>
        </p:nvSpPr>
        <p:spPr/>
        <p:txBody>
          <a:bodyPr/>
          <a:lstStyle/>
          <a:p>
            <a:pPr>
              <a:defRPr/>
            </a:pPr>
            <a:fld id="{FB494F3B-0CBE-4CE5-BEC3-D50309B3CFFC}" type="slidenum">
              <a:rPr smtClean="0"/>
              <a:pPr>
                <a:defRPr/>
              </a:pPr>
              <a:t>7</a:t>
            </a:fld>
            <a:endParaRPr dirty="0"/>
          </a:p>
        </p:txBody>
      </p:sp>
      <p:pic>
        <p:nvPicPr>
          <p:cNvPr id="95234" name="Picture 2" descr="C:\Users\ddycha\AppData\Local\Microsoft\Windows\Temporary Internet Files\Content.IE5\JDED5LW3\121350642[1].jpg"/>
          <p:cNvPicPr>
            <a:picLocks noChangeAspect="1" noChangeArrowheads="1"/>
          </p:cNvPicPr>
          <p:nvPr/>
        </p:nvPicPr>
        <p:blipFill>
          <a:blip r:embed="rId3"/>
          <a:srcRect/>
          <a:stretch>
            <a:fillRect/>
          </a:stretch>
        </p:blipFill>
        <p:spPr bwMode="auto">
          <a:xfrm>
            <a:off x="2667000" y="3116263"/>
            <a:ext cx="3670300" cy="2611437"/>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838200"/>
            <a:ext cx="9144000" cy="1143000"/>
          </a:xfrm>
        </p:spPr>
        <p:txBody>
          <a:bodyPr anchor="t"/>
          <a:lstStyle/>
          <a:p>
            <a:pPr eaLnBrk="1" hangingPunct="1"/>
            <a:r>
              <a:rPr lang="en-US" smtClean="0"/>
              <a:t>Why Focus on Listening Comprehension?</a:t>
            </a:r>
            <a:endParaRPr lang="en-US" b="1" smtClean="0"/>
          </a:p>
        </p:txBody>
      </p:sp>
      <p:sp>
        <p:nvSpPr>
          <p:cNvPr id="5" name="Rectangle 3"/>
          <p:cNvSpPr txBox="1">
            <a:spLocks noChangeArrowheads="1"/>
          </p:cNvSpPr>
          <p:nvPr/>
        </p:nvSpPr>
        <p:spPr bwMode="auto">
          <a:xfrm>
            <a:off x="636588" y="2362200"/>
            <a:ext cx="7712075" cy="3657600"/>
          </a:xfrm>
          <a:prstGeom prst="rect">
            <a:avLst/>
          </a:prstGeom>
          <a:noFill/>
          <a:ln w="9525">
            <a:noFill/>
            <a:miter lim="800000"/>
            <a:headEnd/>
            <a:tailEnd/>
          </a:ln>
        </p:spPr>
        <p:txBody>
          <a:bodyPr/>
          <a:lstStyle/>
          <a:p>
            <a:pPr marL="342900" indent="-342900">
              <a:spcBef>
                <a:spcPct val="20000"/>
              </a:spcBef>
              <a:buFontTx/>
              <a:buChar char="•"/>
              <a:defRPr/>
            </a:pPr>
            <a:r>
              <a:rPr lang="en-US" sz="3200" kern="0" dirty="0">
                <a:latin typeface="+mn-lt"/>
              </a:rPr>
              <a:t>The poor first-grade reader almost invariably continues to be a poor reader.</a:t>
            </a:r>
            <a:r>
              <a:rPr lang="en-US" sz="2800" kern="0" dirty="0">
                <a:latin typeface="+mn-lt"/>
              </a:rPr>
              <a:t> </a:t>
            </a:r>
          </a:p>
          <a:p>
            <a:pPr>
              <a:spcBef>
                <a:spcPts val="0"/>
              </a:spcBef>
              <a:defRPr/>
            </a:pPr>
            <a:r>
              <a:rPr lang="en-US" sz="1000" kern="0" dirty="0">
                <a:latin typeface="+mn-lt"/>
              </a:rPr>
              <a:t>             </a:t>
            </a:r>
            <a:r>
              <a:rPr lang="en-US" sz="1400" kern="0" dirty="0">
                <a:latin typeface="+mn-lt"/>
              </a:rPr>
              <a:t>(</a:t>
            </a:r>
            <a:r>
              <a:rPr lang="en-US" sz="1600" kern="0" dirty="0">
                <a:latin typeface="+mn-lt"/>
              </a:rPr>
              <a:t>Francis, </a:t>
            </a:r>
            <a:r>
              <a:rPr lang="en-US" sz="1600" kern="0" dirty="0" err="1">
                <a:latin typeface="+mn-lt"/>
              </a:rPr>
              <a:t>Shaywitz</a:t>
            </a:r>
            <a:r>
              <a:rPr lang="en-US" sz="1600" kern="0" dirty="0">
                <a:latin typeface="+mn-lt"/>
              </a:rPr>
              <a:t>, </a:t>
            </a:r>
            <a:r>
              <a:rPr lang="en-US" sz="1600" kern="0" dirty="0" err="1">
                <a:latin typeface="+mn-lt"/>
              </a:rPr>
              <a:t>Stuebing</a:t>
            </a:r>
            <a:r>
              <a:rPr lang="en-US" sz="1600" kern="0" dirty="0">
                <a:latin typeface="+mn-lt"/>
              </a:rPr>
              <a:t>, </a:t>
            </a:r>
            <a:r>
              <a:rPr lang="en-US" sz="1600" kern="0" dirty="0" err="1">
                <a:latin typeface="+mn-lt"/>
              </a:rPr>
              <a:t>Shaywitz</a:t>
            </a:r>
            <a:r>
              <a:rPr lang="en-US" sz="1600" kern="0" dirty="0">
                <a:latin typeface="+mn-lt"/>
              </a:rPr>
              <a:t>, &amp; Fletcher, 1996; </a:t>
            </a:r>
            <a:r>
              <a:rPr lang="en-US" sz="1600" kern="0" dirty="0" err="1">
                <a:latin typeface="+mn-lt"/>
              </a:rPr>
              <a:t>Torgesen</a:t>
            </a:r>
            <a:r>
              <a:rPr lang="en-US" sz="1600" kern="0" dirty="0">
                <a:latin typeface="+mn-lt"/>
              </a:rPr>
              <a:t> &amp; Burgess, 1998)</a:t>
            </a:r>
          </a:p>
          <a:p>
            <a:pPr>
              <a:spcBef>
                <a:spcPct val="20000"/>
              </a:spcBef>
              <a:defRPr/>
            </a:pPr>
            <a:endParaRPr lang="en-US" sz="800" kern="0" dirty="0">
              <a:latin typeface="+mn-lt"/>
            </a:endParaRPr>
          </a:p>
          <a:p>
            <a:pPr marL="342900" indent="-342900">
              <a:spcBef>
                <a:spcPct val="20000"/>
              </a:spcBef>
              <a:buFontTx/>
              <a:buChar char="•"/>
              <a:defRPr/>
            </a:pPr>
            <a:endParaRPr lang="en-US" sz="400" kern="0" dirty="0">
              <a:latin typeface="+mn-lt"/>
            </a:endParaRPr>
          </a:p>
          <a:p>
            <a:pPr marL="342900" indent="-342900">
              <a:spcBef>
                <a:spcPct val="20000"/>
              </a:spcBef>
              <a:buFontTx/>
              <a:buChar char="•"/>
              <a:defRPr/>
            </a:pPr>
            <a:endParaRPr lang="en-US" sz="400" kern="0" dirty="0">
              <a:latin typeface="+mn-lt"/>
            </a:endParaRPr>
          </a:p>
          <a:p>
            <a:pPr marL="342900" indent="-342900">
              <a:spcBef>
                <a:spcPct val="20000"/>
              </a:spcBef>
              <a:buFontTx/>
              <a:buChar char="•"/>
              <a:defRPr/>
            </a:pPr>
            <a:r>
              <a:rPr lang="en-US" sz="3200" b="1" kern="0" dirty="0">
                <a:latin typeface="+mn-lt"/>
              </a:rPr>
              <a:t>74%</a:t>
            </a:r>
            <a:r>
              <a:rPr lang="en-US" sz="3200" kern="0" dirty="0">
                <a:latin typeface="+mn-lt"/>
              </a:rPr>
              <a:t> of children who are poor readers in 3rd grade will remain poor readers in 9th grade. </a:t>
            </a:r>
            <a:r>
              <a:rPr lang="en-US" sz="1600" kern="0" dirty="0">
                <a:latin typeface="+mn-lt"/>
              </a:rPr>
              <a:t>(Francis, D., </a:t>
            </a:r>
            <a:r>
              <a:rPr lang="en-US" sz="1600" kern="0" dirty="0" err="1">
                <a:latin typeface="+mn-lt"/>
              </a:rPr>
              <a:t>Shaywitz</a:t>
            </a:r>
            <a:r>
              <a:rPr lang="en-US" sz="1600" kern="0" dirty="0">
                <a:latin typeface="+mn-lt"/>
              </a:rPr>
              <a:t>, S., and Fletcher, J. 1996)</a:t>
            </a:r>
          </a:p>
          <a:p>
            <a:pPr>
              <a:spcBef>
                <a:spcPct val="20000"/>
              </a:spcBef>
              <a:defRPr/>
            </a:pPr>
            <a:endParaRPr lang="en-US" sz="1400" kern="0" dirty="0">
              <a:latin typeface="+mn-lt"/>
            </a:endParaRPr>
          </a:p>
          <a:p>
            <a:pPr marL="342900" indent="-342900">
              <a:spcBef>
                <a:spcPct val="20000"/>
              </a:spcBef>
              <a:buFontTx/>
              <a:buChar char="•"/>
              <a:defRPr/>
            </a:pPr>
            <a:endParaRPr lang="en-US" sz="400" kern="0" dirty="0">
              <a:latin typeface="+mn-lt"/>
            </a:endParaRPr>
          </a:p>
          <a:p>
            <a:pPr marL="342900" indent="-342900">
              <a:spcBef>
                <a:spcPct val="20000"/>
              </a:spcBef>
              <a:buFontTx/>
              <a:buChar char="•"/>
              <a:defRPr/>
            </a:pPr>
            <a:endParaRPr lang="en-US" sz="400" kern="0" dirty="0">
              <a:latin typeface="+mn-lt"/>
            </a:endParaRPr>
          </a:p>
        </p:txBody>
      </p:sp>
      <p:sp>
        <p:nvSpPr>
          <p:cNvPr id="2" name="Footer Placeholder 1"/>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3" name="Slide Number Placeholder 2"/>
          <p:cNvSpPr>
            <a:spLocks noGrp="1"/>
          </p:cNvSpPr>
          <p:nvPr>
            <p:ph type="sldNum" sz="quarter" idx="11"/>
          </p:nvPr>
        </p:nvSpPr>
        <p:spPr/>
        <p:txBody>
          <a:bodyPr/>
          <a:lstStyle/>
          <a:p>
            <a:pPr>
              <a:defRPr/>
            </a:pPr>
            <a:fld id="{D4897F9D-4B3C-428D-BDDE-815371107E2F}" type="slidenum">
              <a:rPr smtClean="0"/>
              <a:pPr>
                <a:defRPr/>
              </a:pPr>
              <a:t>8</a:t>
            </a:fld>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2700" y="762000"/>
            <a:ext cx="9144000" cy="914400"/>
          </a:xfrm>
        </p:spPr>
        <p:txBody>
          <a:bodyPr anchor="t"/>
          <a:lstStyle/>
          <a:p>
            <a:pPr eaLnBrk="1" hangingPunct="1"/>
            <a:r>
              <a:rPr lang="en-US" smtClean="0"/>
              <a:t>Why Focus on Listening Comprehension?</a:t>
            </a:r>
          </a:p>
        </p:txBody>
      </p:sp>
      <p:sp>
        <p:nvSpPr>
          <p:cNvPr id="7171" name="Content Placeholder 2"/>
          <p:cNvSpPr>
            <a:spLocks noGrp="1"/>
          </p:cNvSpPr>
          <p:nvPr>
            <p:ph idx="1"/>
          </p:nvPr>
        </p:nvSpPr>
        <p:spPr>
          <a:xfrm>
            <a:off x="457200" y="1981200"/>
            <a:ext cx="8229600" cy="4114800"/>
          </a:xfrm>
        </p:spPr>
        <p:txBody>
          <a:bodyPr rtlCol="0">
            <a:normAutofit/>
          </a:bodyPr>
          <a:lstStyle/>
          <a:p>
            <a:pPr eaLnBrk="1" fontAlgn="auto" hangingPunct="1">
              <a:spcAft>
                <a:spcPts val="0"/>
              </a:spcAft>
              <a:buFontTx/>
              <a:buNone/>
              <a:defRPr/>
            </a:pPr>
            <a:r>
              <a:rPr lang="en-US" sz="2000" b="1" dirty="0"/>
              <a:t>	</a:t>
            </a:r>
            <a:r>
              <a:rPr lang="en-US" sz="2000" b="1" dirty="0" smtClean="0"/>
              <a:t>	</a:t>
            </a:r>
            <a:r>
              <a:rPr lang="en-US" sz="2800" b="1" i="1" dirty="0" smtClean="0"/>
              <a:t>Figure </a:t>
            </a:r>
            <a:r>
              <a:rPr lang="en-US" sz="2800" b="1" i="1" dirty="0"/>
              <a:t>19  </a:t>
            </a:r>
            <a:r>
              <a:rPr lang="en-US" sz="2800" b="1" dirty="0"/>
              <a:t>- Reading/Comprehension </a:t>
            </a:r>
            <a:r>
              <a:rPr lang="en-US" sz="2800" b="1" dirty="0" smtClean="0"/>
              <a:t>Skills</a:t>
            </a:r>
          </a:p>
          <a:p>
            <a:pPr eaLnBrk="1" fontAlgn="auto" hangingPunct="1">
              <a:spcAft>
                <a:spcPts val="0"/>
              </a:spcAft>
              <a:buFontTx/>
              <a:buNone/>
              <a:defRPr/>
            </a:pPr>
            <a:endParaRPr lang="en-US" sz="2800" b="1" dirty="0"/>
          </a:p>
          <a:p>
            <a:pPr eaLnBrk="1" fontAlgn="auto" hangingPunct="1">
              <a:spcAft>
                <a:spcPts val="0"/>
              </a:spcAft>
              <a:buFontTx/>
              <a:buNone/>
              <a:defRPr/>
            </a:pPr>
            <a:r>
              <a:rPr lang="en-US" sz="2800" b="1" dirty="0" smtClean="0"/>
              <a:t>Kindergarten  - The student is expected to:</a:t>
            </a:r>
          </a:p>
          <a:p>
            <a:pPr marL="744538" indent="-744538" eaLnBrk="1" fontAlgn="auto" hangingPunct="1">
              <a:spcAft>
                <a:spcPts val="0"/>
              </a:spcAft>
              <a:buFontTx/>
              <a:buAutoNum type="alphaUcParenBoth"/>
              <a:defRPr/>
            </a:pPr>
            <a:r>
              <a:rPr lang="en-US" dirty="0" smtClean="0"/>
              <a:t>discuss the purposes for reading and listening to various texts (e.g., to become involved in real and imagined events, settings, actions, and to enjoy language);</a:t>
            </a:r>
          </a:p>
        </p:txBody>
      </p:sp>
      <p:pic>
        <p:nvPicPr>
          <p:cNvPr id="11268" name="Picture 2"/>
          <p:cNvPicPr>
            <a:picLocks noChangeAspect="1" noChangeArrowheads="1"/>
          </p:cNvPicPr>
          <p:nvPr/>
        </p:nvPicPr>
        <p:blipFill>
          <a:blip r:embed="rId3"/>
          <a:srcRect/>
          <a:stretch>
            <a:fillRect/>
          </a:stretch>
        </p:blipFill>
        <p:spPr bwMode="auto">
          <a:xfrm>
            <a:off x="228600" y="1524000"/>
            <a:ext cx="1219200" cy="1214438"/>
          </a:xfrm>
          <a:prstGeom prst="rect">
            <a:avLst/>
          </a:prstGeom>
          <a:noFill/>
          <a:ln w="9525">
            <a:noFill/>
            <a:miter lim="800000"/>
            <a:headEnd/>
            <a:tailEnd/>
          </a:ln>
          <a:effectLst/>
        </p:spPr>
      </p:pic>
      <p:sp>
        <p:nvSpPr>
          <p:cNvPr id="2" name="Footer Placeholder 1"/>
          <p:cNvSpPr>
            <a:spLocks noGrp="1"/>
          </p:cNvSpPr>
          <p:nvPr>
            <p:ph type="ftr" sz="quarter" idx="10"/>
          </p:nvPr>
        </p:nvSpPr>
        <p:spPr/>
        <p:txBody>
          <a:bodyPr/>
          <a:lstStyle/>
          <a:p>
            <a:pPr>
              <a:defRPr/>
            </a:pPr>
            <a:r>
              <a:rPr lang="en-US" smtClean="0"/>
              <a:t>© 2013 Texas Education Agency / The University of Texas System</a:t>
            </a:r>
            <a:endParaRPr lang="en-US"/>
          </a:p>
        </p:txBody>
      </p:sp>
      <p:sp>
        <p:nvSpPr>
          <p:cNvPr id="3" name="Slide Number Placeholder 2"/>
          <p:cNvSpPr>
            <a:spLocks noGrp="1"/>
          </p:cNvSpPr>
          <p:nvPr>
            <p:ph type="sldNum" sz="quarter" idx="11"/>
          </p:nvPr>
        </p:nvSpPr>
        <p:spPr/>
        <p:txBody>
          <a:bodyPr/>
          <a:lstStyle/>
          <a:p>
            <a:pPr>
              <a:defRPr/>
            </a:pPr>
            <a:fld id="{E0D5D117-48E7-4FE6-845C-3852D61A9BF0}" type="slidenum">
              <a:rPr smtClean="0"/>
              <a:pPr>
                <a:defRPr/>
              </a:pPr>
              <a:t>9</a:t>
            </a:fld>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3367</TotalTime>
  <Words>4856</Words>
  <Application>Microsoft Office PowerPoint</Application>
  <PresentationFormat>On-screen Show (4:3)</PresentationFormat>
  <Paragraphs>540</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Goals for This Training:</vt:lpstr>
      <vt:lpstr>Listening Comprehension? </vt:lpstr>
      <vt:lpstr> Why Focus on Listening Comprehension?</vt:lpstr>
      <vt:lpstr>Why Focus on Listening Comprehension?</vt:lpstr>
      <vt:lpstr>Why Focus on Listening Comprehension?</vt:lpstr>
      <vt:lpstr>Why Focus on Listening Comprehension?</vt:lpstr>
      <vt:lpstr>Why Focus on Listening Comprehension?</vt:lpstr>
      <vt:lpstr>An Effective read-aloud?</vt:lpstr>
      <vt:lpstr>Slide 11</vt:lpstr>
      <vt:lpstr>What are the Various Aspects of an Effective Read Aloud?</vt:lpstr>
      <vt:lpstr>listening comprehension PROGRAM? </vt:lpstr>
      <vt:lpstr>Read Aloud Everyday</vt:lpstr>
      <vt:lpstr>Select Appropriate Texts to Read Aloud</vt:lpstr>
      <vt:lpstr>Plan in Advance</vt:lpstr>
      <vt:lpstr>Plan a “Great” Comprehension Purpose Question (CPQ) </vt:lpstr>
      <vt:lpstr>Effective Read-Alouds Are Interactive</vt:lpstr>
      <vt:lpstr>Effective Read-Alouds Are Interactive</vt:lpstr>
      <vt:lpstr>Effective Read-Alouds Are Interactive</vt:lpstr>
      <vt:lpstr>Effective Read-Alouds Are Interactive</vt:lpstr>
      <vt:lpstr>Weave Vocabulary Instruction  Into the Lesson</vt:lpstr>
      <vt:lpstr>Rich Explanations of Vocabulary Words</vt:lpstr>
      <vt:lpstr>Read Expressively</vt:lpstr>
      <vt:lpstr>How do we Ensure a Quality Listening Comprehension Program?</vt:lpstr>
      <vt:lpstr>Effective first reading</vt:lpstr>
      <vt:lpstr>Planning for an Effective First Reading</vt:lpstr>
      <vt:lpstr>Your Turn</vt:lpstr>
      <vt:lpstr>Slide 29</vt:lpstr>
      <vt:lpstr>Slide 30</vt:lpstr>
      <vt:lpstr>References</vt:lpstr>
      <vt:lpstr>References</vt:lpstr>
      <vt:lpstr>References</vt:lpstr>
      <vt:lpstr>References</vt:lpstr>
    </vt:vector>
  </TitlesOfParts>
  <Company>UT Medical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Deeper Comprehension Instruction: Coaching to Make it Happen</dc:title>
  <dc:creator>cgoodrow</dc:creator>
  <cp:lastModifiedBy>ngchavez</cp:lastModifiedBy>
  <cp:revision>224</cp:revision>
  <cp:lastPrinted>2013-01-15T18:03:00Z</cp:lastPrinted>
  <dcterms:created xsi:type="dcterms:W3CDTF">2008-04-24T13:31:12Z</dcterms:created>
  <dcterms:modified xsi:type="dcterms:W3CDTF">2013-02-13T20:12:17Z</dcterms:modified>
</cp:coreProperties>
</file>