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0"/>
  </p:notesMasterIdLst>
  <p:handoutMasterIdLst>
    <p:handoutMasterId r:id="rId61"/>
  </p:handoutMasterIdLst>
  <p:sldIdLst>
    <p:sldId id="257" r:id="rId3"/>
    <p:sldId id="258" r:id="rId4"/>
    <p:sldId id="261"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6" r:id="rId34"/>
    <p:sldId id="292" r:id="rId35"/>
    <p:sldId id="293" r:id="rId36"/>
    <p:sldId id="294" r:id="rId37"/>
    <p:sldId id="295"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8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3"/>
  <c:chart>
    <c:title>
      <c:tx>
        <c:rich>
          <a:bodyPr/>
          <a:lstStyle/>
          <a:p>
            <a:pPr>
              <a:defRPr/>
            </a:pPr>
            <a:r>
              <a:rPr lang="en-US" sz="2000" b="1" dirty="0"/>
              <a:t>Minutes</a:t>
            </a:r>
            <a:r>
              <a:rPr lang="en-US" sz="2000" b="1" baseline="0" dirty="0"/>
              <a:t> of Comprehension Instruction</a:t>
            </a:r>
          </a:p>
          <a:p>
            <a:pPr>
              <a:defRPr/>
            </a:pPr>
            <a:r>
              <a:rPr lang="en-US" sz="2000" b="1" baseline="0" dirty="0"/>
              <a:t>During Reading Period</a:t>
            </a:r>
            <a:endParaRPr lang="en-US" sz="2000" b="1" dirty="0"/>
          </a:p>
        </c:rich>
      </c:tx>
      <c:layout>
        <c:manualLayout>
          <c:xMode val="edge"/>
          <c:yMode val="edge"/>
          <c:x val="0.22468740886555841"/>
          <c:y val="2.3809523809523819E-2"/>
        </c:manualLayout>
      </c:layout>
    </c:title>
    <c:view3D>
      <c:rotX val="30"/>
      <c:perspective val="30"/>
    </c:view3D>
    <c:plotArea>
      <c:layout/>
      <c:pie3DChart>
        <c:varyColors val="1"/>
        <c:ser>
          <c:idx val="0"/>
          <c:order val="0"/>
          <c:tx>
            <c:strRef>
              <c:f>Sheet1!$B$1</c:f>
              <c:strCache>
                <c:ptCount val="1"/>
                <c:pt idx="0">
                  <c:v>Sales</c:v>
                </c:pt>
              </c:strCache>
            </c:strRef>
          </c:tx>
          <c:cat>
            <c:strRef>
              <c:f>Sheet1!$A$2:$A$3</c:f>
              <c:strCache>
                <c:ptCount val="2"/>
                <c:pt idx="0">
                  <c:v>Time Spent on Other Reading Instruction</c:v>
                </c:pt>
                <c:pt idx="1">
                  <c:v>Time Spent on Comprehension Instruction</c:v>
                </c:pt>
              </c:strCache>
            </c:strRef>
          </c:cat>
          <c:val>
            <c:numRef>
              <c:f>Sheet1!$B$2:$B$3</c:f>
              <c:numCache>
                <c:formatCode>General</c:formatCode>
                <c:ptCount val="2"/>
                <c:pt idx="0">
                  <c:v>4469</c:v>
                </c:pt>
                <c:pt idx="1">
                  <c:v>28</c:v>
                </c:pt>
              </c:numCache>
            </c:numRef>
          </c:val>
        </c:ser>
      </c:pie3DChart>
    </c:plotArea>
    <c:legend>
      <c:legendPos val="r"/>
      <c:layout>
        <c:manualLayout>
          <c:xMode val="edge"/>
          <c:yMode val="edge"/>
          <c:x val="0.6965704286964135"/>
          <c:y val="0.30867052332744183"/>
          <c:w val="0.27277823030741871"/>
          <c:h val="0.49092399164390205"/>
        </c:manualLayout>
      </c:layout>
      <c:txPr>
        <a:bodyPr/>
        <a:lstStyle/>
        <a:p>
          <a:pPr>
            <a:defRPr sz="1400" baseline="0"/>
          </a:pPr>
          <a:endParaRPr lang="en-US"/>
        </a:p>
      </c:txPr>
    </c:legend>
    <c:plotVisOnly val="1"/>
    <c:dispBlanksAs val="zero"/>
  </c:chart>
  <c:spPr>
    <a:ln w="38100">
      <a:solidFill>
        <a:srgbClr val="5EAD16"/>
      </a:solidFill>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2F413D1-2854-44CD-83A1-AA9164330E17}" type="datetimeFigureOut">
              <a:rPr lang="en-US" smtClean="0"/>
              <a:pPr/>
              <a:t>4/15/2013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994E72B-98E3-4F06-A7CF-F21BA1C301B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B5EE9D6-30FC-4350-93DF-6DF9FC4724CB}" type="datetimeFigureOut">
              <a:rPr lang="en-US" smtClean="0"/>
              <a:pPr/>
              <a:t>4/15/2013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57B887E-A903-4187-B9CA-06BB8EF5B53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Introduce self and welcome participants.</a:t>
            </a:r>
          </a:p>
          <a:p>
            <a:endParaRPr lang="en-US" dirty="0" smtClean="0"/>
          </a:p>
          <a:p>
            <a:r>
              <a:rPr lang="en-US" dirty="0" smtClean="0"/>
              <a:t>Let’s begin by reviewing the materials you need for this training. </a:t>
            </a:r>
          </a:p>
          <a:p>
            <a:r>
              <a:rPr lang="en-US" b="1" dirty="0" smtClean="0"/>
              <a:t>(Hold items up as you talk.) </a:t>
            </a:r>
            <a:endParaRPr lang="en-US" dirty="0" smtClean="0"/>
          </a:p>
          <a:p>
            <a:endParaRPr lang="en-US" b="1" dirty="0" smtClean="0"/>
          </a:p>
          <a:p>
            <a:r>
              <a:rPr lang="en-US" b="1" dirty="0" smtClean="0"/>
              <a:t>Say: </a:t>
            </a:r>
            <a:r>
              <a:rPr lang="en-US" b="0" dirty="0" smtClean="0"/>
              <a:t>You</a:t>
            </a:r>
            <a:r>
              <a:rPr lang="en-US" b="0" baseline="0" dirty="0" smtClean="0"/>
              <a:t> will have two </a:t>
            </a:r>
            <a:r>
              <a:rPr lang="en-US" dirty="0" smtClean="0"/>
              <a:t>sets of handouts. You will have a PowerPoint</a:t>
            </a:r>
            <a:r>
              <a:rPr lang="en-US" baseline="0" dirty="0" smtClean="0"/>
              <a:t> Presentation Handout and Additional Handouts. </a:t>
            </a:r>
            <a:r>
              <a:rPr lang="en-US" dirty="0" smtClean="0"/>
              <a:t>You will also need the blue and white Cognitive Strategy Routine card.</a:t>
            </a:r>
            <a:r>
              <a:rPr lang="en-US" baseline="0" dirty="0" smtClean="0"/>
              <a:t> As part of this training, you will also receive a poster set for all of the cognitive strategies.  We won’t need the posters during the training, but you will each have a set for your classroom in both English and Spanish.</a:t>
            </a:r>
            <a:endParaRPr lang="en-US" dirty="0" smtClean="0"/>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1</a:t>
            </a:fld>
            <a:endParaRPr lang="en-US"/>
          </a:p>
        </p:txBody>
      </p:sp>
    </p:spTree>
    <p:extLst>
      <p:ext uri="{BB962C8B-B14F-4D97-AF65-F5344CB8AC3E}">
        <p14:creationId xmlns="" xmlns:p14="http://schemas.microsoft.com/office/powerpoint/2010/main" val="562972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1735138" y="695325"/>
            <a:ext cx="3660775" cy="27447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3971" name="Notes Placeholder 2"/>
          <p:cNvSpPr>
            <a:spLocks noGrp="1"/>
          </p:cNvSpPr>
          <p:nvPr>
            <p:ph type="body" idx="1"/>
          </p:nvPr>
        </p:nvSpPr>
        <p:spPr bwMode="auto"/>
        <p:txBody>
          <a:bodyPr wrap="square" numCol="1" anchor="t" anchorCtr="0" compatLnSpc="1">
            <a:prstTxWarp prst="textNoShape">
              <a:avLst/>
            </a:prstTxWarp>
            <a:normAutofit fontScale="92500" lnSpcReduction="10000"/>
          </a:bodyPr>
          <a:lstStyle/>
          <a:p>
            <a:pPr>
              <a:defRPr/>
            </a:pPr>
            <a:r>
              <a:rPr lang="en-US" b="1" dirty="0" smtClean="0"/>
              <a:t>Say: </a:t>
            </a:r>
            <a:r>
              <a:rPr lang="en-US" dirty="0" smtClean="0"/>
              <a:t>What should good comprehension instruction include? </a:t>
            </a:r>
          </a:p>
          <a:p>
            <a:pPr>
              <a:defRPr/>
            </a:pPr>
            <a:endParaRPr lang="en-US" b="1" dirty="0" smtClean="0"/>
          </a:p>
          <a:p>
            <a:pPr>
              <a:defRPr/>
            </a:pPr>
            <a:r>
              <a:rPr lang="en-US" b="1" dirty="0" smtClean="0"/>
              <a:t>Read slide.</a:t>
            </a:r>
            <a:endParaRPr lang="en-US" dirty="0" smtClean="0"/>
          </a:p>
          <a:p>
            <a:pPr>
              <a:defRPr/>
            </a:pPr>
            <a:r>
              <a:rPr lang="en-US" b="1" dirty="0" smtClean="0"/>
              <a:t> </a:t>
            </a:r>
            <a:endParaRPr lang="en-US" dirty="0" smtClean="0"/>
          </a:p>
          <a:p>
            <a:pPr>
              <a:defRPr/>
            </a:pPr>
            <a:r>
              <a:rPr lang="en-US" b="1" dirty="0" smtClean="0"/>
              <a:t>Say: </a:t>
            </a:r>
            <a:r>
              <a:rPr lang="en-US" dirty="0" smtClean="0"/>
              <a:t>Reread this quotation and highlight two or three words that really stand out to you.  When you’ve finished, share the words you highlighted with a partner, and tell them why you thought they were important.</a:t>
            </a:r>
          </a:p>
          <a:p>
            <a:pPr>
              <a:defRPr/>
            </a:pPr>
            <a:r>
              <a:rPr lang="en-US" dirty="0" smtClean="0"/>
              <a:t> </a:t>
            </a:r>
          </a:p>
          <a:p>
            <a:pPr>
              <a:defRPr/>
            </a:pPr>
            <a:r>
              <a:rPr lang="en-US" b="1" dirty="0" smtClean="0"/>
              <a:t>Give participants one or two minutes to complete.</a:t>
            </a:r>
            <a:endParaRPr lang="en-US" dirty="0" smtClean="0"/>
          </a:p>
          <a:p>
            <a:pPr>
              <a:defRPr/>
            </a:pPr>
            <a:r>
              <a:rPr lang="en-US" dirty="0" smtClean="0"/>
              <a:t> </a:t>
            </a:r>
          </a:p>
          <a:p>
            <a:pPr>
              <a:defRPr/>
            </a:pPr>
            <a:r>
              <a:rPr lang="en-US" b="1" dirty="0" smtClean="0"/>
              <a:t>Say: </a:t>
            </a:r>
            <a:r>
              <a:rPr lang="en-US" dirty="0" smtClean="0"/>
              <a:t>These are the words that stood out for me.</a:t>
            </a:r>
          </a:p>
          <a:p>
            <a:pPr>
              <a:defRPr/>
            </a:pPr>
            <a:r>
              <a:rPr lang="en-US" dirty="0" smtClean="0"/>
              <a:t> </a:t>
            </a:r>
          </a:p>
          <a:p>
            <a:pPr>
              <a:defRPr/>
            </a:pPr>
            <a:r>
              <a:rPr lang="en-US" b="1" dirty="0" smtClean="0"/>
              <a:t>Say: </a:t>
            </a:r>
            <a:r>
              <a:rPr lang="en-US" dirty="0" smtClean="0"/>
              <a:t>Our instruction must be </a:t>
            </a:r>
            <a:r>
              <a:rPr lang="en-US" u="sng" dirty="0" smtClean="0"/>
              <a:t>explicit</a:t>
            </a:r>
            <a:r>
              <a:rPr lang="en-US" dirty="0" smtClean="0"/>
              <a:t>. </a:t>
            </a:r>
          </a:p>
          <a:p>
            <a:pPr>
              <a:defRPr/>
            </a:pPr>
            <a:r>
              <a:rPr lang="en-US" dirty="0" smtClean="0"/>
              <a:t> </a:t>
            </a:r>
          </a:p>
          <a:p>
            <a:pPr>
              <a:defRPr/>
            </a:pPr>
            <a:r>
              <a:rPr lang="en-US" b="1" dirty="0" smtClean="0"/>
              <a:t>Click to highlight the word </a:t>
            </a:r>
            <a:r>
              <a:rPr lang="en-US" b="1" i="1" dirty="0" smtClean="0"/>
              <a:t>explicit</a:t>
            </a:r>
            <a:r>
              <a:rPr lang="en-US" b="1" dirty="0" smtClean="0"/>
              <a:t>.</a:t>
            </a:r>
            <a:endParaRPr lang="en-US" dirty="0" smtClean="0"/>
          </a:p>
          <a:p>
            <a:pPr>
              <a:defRPr/>
            </a:pPr>
            <a:r>
              <a:rPr lang="en-US" dirty="0" smtClean="0"/>
              <a:t> </a:t>
            </a:r>
          </a:p>
          <a:p>
            <a:pPr>
              <a:defRPr/>
            </a:pPr>
            <a:r>
              <a:rPr lang="en-US" b="1" dirty="0" smtClean="0"/>
              <a:t>Say: </a:t>
            </a:r>
            <a:r>
              <a:rPr lang="en-US" dirty="0" smtClean="0"/>
              <a:t>We teach the </a:t>
            </a:r>
            <a:r>
              <a:rPr lang="en-US" u="sng" dirty="0" smtClean="0"/>
              <a:t>specific</a:t>
            </a:r>
            <a:r>
              <a:rPr lang="en-US" dirty="0" smtClean="0"/>
              <a:t> comprehension strategies that research has shown to be used by proficient readers.</a:t>
            </a:r>
          </a:p>
          <a:p>
            <a:pPr>
              <a:defRPr/>
            </a:pPr>
            <a:r>
              <a:rPr lang="en-US" dirty="0" smtClean="0"/>
              <a:t> </a:t>
            </a:r>
          </a:p>
          <a:p>
            <a:pPr>
              <a:defRPr/>
            </a:pPr>
            <a:r>
              <a:rPr lang="en-US" b="1" dirty="0" smtClean="0"/>
              <a:t>Click to highlight the word </a:t>
            </a:r>
            <a:r>
              <a:rPr lang="en-US" b="1" i="1" dirty="0" smtClean="0"/>
              <a:t>specific</a:t>
            </a:r>
            <a:r>
              <a:rPr lang="en-US" b="1" dirty="0" smtClean="0"/>
              <a:t>.</a:t>
            </a:r>
            <a:endParaRPr lang="en-US" dirty="0" smtClean="0"/>
          </a:p>
          <a:p>
            <a:pPr>
              <a:defRPr/>
            </a:pPr>
            <a:r>
              <a:rPr lang="en-US" dirty="0" smtClean="0"/>
              <a:t> </a:t>
            </a:r>
          </a:p>
          <a:p>
            <a:pPr>
              <a:defRPr/>
            </a:pPr>
            <a:r>
              <a:rPr lang="en-US" b="1" dirty="0" smtClean="0"/>
              <a:t>Say: </a:t>
            </a:r>
            <a:r>
              <a:rPr lang="en-US" dirty="0" smtClean="0"/>
              <a:t>And our instruction must allow our students the </a:t>
            </a:r>
            <a:r>
              <a:rPr lang="en-US" u="sng" dirty="0" smtClean="0"/>
              <a:t>opportunity</a:t>
            </a:r>
            <a:r>
              <a:rPr lang="en-US" dirty="0" smtClean="0"/>
              <a:t> to apply what they’ve learned through their own reading, writing, and discussion. </a:t>
            </a:r>
          </a:p>
          <a:p>
            <a:pPr>
              <a:defRPr/>
            </a:pPr>
            <a:r>
              <a:rPr lang="en-US" dirty="0" smtClean="0"/>
              <a:t> </a:t>
            </a:r>
          </a:p>
          <a:p>
            <a:pPr>
              <a:defRPr/>
            </a:pPr>
            <a:r>
              <a:rPr lang="en-US" b="1" dirty="0" smtClean="0"/>
              <a:t>Click to highlight the word </a:t>
            </a:r>
            <a:r>
              <a:rPr lang="en-US" b="1" i="1" dirty="0" smtClean="0"/>
              <a:t>opportunity</a:t>
            </a:r>
            <a:r>
              <a:rPr lang="en-US" b="1" dirty="0" smtClean="0"/>
              <a:t>.</a:t>
            </a:r>
            <a:r>
              <a:rPr lang="en-US" dirty="0" smtClean="0"/>
              <a:t> </a:t>
            </a:r>
          </a:p>
          <a:p>
            <a:pPr>
              <a:defRPr/>
            </a:pPr>
            <a:r>
              <a:rPr lang="en-US" dirty="0" smtClean="0"/>
              <a:t> </a:t>
            </a:r>
          </a:p>
          <a:p>
            <a:pPr eaLnBrk="1" hangingPunct="1">
              <a:spcBef>
                <a:spcPct val="0"/>
              </a:spcBef>
              <a:defRPr/>
            </a:pPr>
            <a:endParaRPr lang="en-US" b="1" dirty="0" smtClean="0"/>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A5652D-A8F4-43FD-82F1-2ABEF40F3375}" type="slidenum">
              <a:rPr lang="en-US"/>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smtClean="0"/>
              <a:t>Say: </a:t>
            </a:r>
            <a:r>
              <a:rPr lang="en-US" dirty="0" smtClean="0"/>
              <a:t>Consider: What cognitive strategies do proficient readers use?</a:t>
            </a:r>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11</a:t>
            </a:fld>
            <a:endParaRPr lang="en-US"/>
          </a:p>
        </p:txBody>
      </p:sp>
    </p:spTree>
    <p:extLst>
      <p:ext uri="{BB962C8B-B14F-4D97-AF65-F5344CB8AC3E}">
        <p14:creationId xmlns="" xmlns:p14="http://schemas.microsoft.com/office/powerpoint/2010/main" val="1367655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xfrm>
            <a:off x="1735138" y="695325"/>
            <a:ext cx="3660775" cy="27447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 name="Slide Number Placeholder 3"/>
          <p:cNvSpPr>
            <a:spLocks noGrp="1"/>
          </p:cNvSpPr>
          <p:nvPr>
            <p:ph type="sldNum" sz="quarter" idx="5"/>
          </p:nvPr>
        </p:nvSpPr>
        <p:spPr/>
        <p:txBody>
          <a:bodyPr/>
          <a:lstStyle/>
          <a:p>
            <a:pPr>
              <a:defRPr/>
            </a:pPr>
            <a:fld id="{D88695D6-E682-4538-99A9-1480CC07AFF2}" type="slidenum">
              <a:rPr lang="en-US" smtClean="0"/>
              <a:pPr>
                <a:defRPr/>
              </a:pPr>
              <a:t>12</a:t>
            </a:fld>
            <a:endParaRPr lang="en-US"/>
          </a:p>
        </p:txBody>
      </p:sp>
      <p:sp>
        <p:nvSpPr>
          <p:cNvPr id="112645" name="Notes Placeholder 1"/>
          <p:cNvSpPr>
            <a:spLocks noGrp="1"/>
          </p:cNvSpPr>
          <p:nvPr/>
        </p:nvSpPr>
        <p:spPr bwMode="auto">
          <a:xfrm>
            <a:off x="305082" y="3428047"/>
            <a:ext cx="6400236" cy="54116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16" tIns="45708" rIns="91416" bIns="45708"/>
          <a:lstStyle/>
          <a:p>
            <a:pPr eaLnBrk="0" hangingPunct="0">
              <a:spcBef>
                <a:spcPct val="30000"/>
              </a:spcBef>
            </a:pPr>
            <a:endParaRPr lang="en-US" sz="1200" dirty="0">
              <a:latin typeface="Calibri" pitchFamily="34" charset="0"/>
            </a:endParaRPr>
          </a:p>
        </p:txBody>
      </p:sp>
      <p:sp>
        <p:nvSpPr>
          <p:cNvPr id="2" name="Notes Placeholder 1"/>
          <p:cNvSpPr>
            <a:spLocks noGrp="1"/>
          </p:cNvSpPr>
          <p:nvPr>
            <p:ph type="body" idx="1"/>
          </p:nvPr>
        </p:nvSpPr>
        <p:spPr>
          <a:xfrm>
            <a:off x="701040" y="3641090"/>
            <a:ext cx="5608320" cy="4958080"/>
          </a:xfrm>
        </p:spPr>
        <p:txBody>
          <a:bodyPr/>
          <a:lstStyle/>
          <a:p>
            <a:pPr eaLnBrk="0" hangingPunct="0">
              <a:spcBef>
                <a:spcPct val="30000"/>
              </a:spcBef>
            </a:pPr>
            <a:r>
              <a:rPr lang="en-US" b="1" dirty="0">
                <a:latin typeface="Calibri" pitchFamily="34" charset="0"/>
              </a:rPr>
              <a:t>Say: </a:t>
            </a:r>
            <a:r>
              <a:rPr lang="en-US" dirty="0">
                <a:latin typeface="Calibri" pitchFamily="34" charset="0"/>
              </a:rPr>
              <a:t>Here are the cognitive strategies that we just discussed. You will notice that we have highlighted 6 thinking processes that proficient readers use. “…[E]</a:t>
            </a:r>
            <a:r>
              <a:rPr lang="en-US" dirty="0" err="1">
                <a:latin typeface="Calibri" pitchFamily="34" charset="0"/>
              </a:rPr>
              <a:t>ffective</a:t>
            </a:r>
            <a:r>
              <a:rPr lang="en-US" dirty="0">
                <a:latin typeface="Calibri" pitchFamily="34" charset="0"/>
              </a:rPr>
              <a:t> readers actually use a small repertoire of strategies…. For students to acquire such skills to the point of internalization probably requires several years of instruction and </a:t>
            </a:r>
            <a:r>
              <a:rPr lang="en-US" dirty="0" err="1">
                <a:latin typeface="Calibri" pitchFamily="34" charset="0"/>
              </a:rPr>
              <a:t>scaffolded</a:t>
            </a:r>
            <a:r>
              <a:rPr lang="en-US" dirty="0">
                <a:latin typeface="Calibri" pitchFamily="34" charset="0"/>
              </a:rPr>
              <a:t> use, although comprehension gains should be quite pronounced even during the first year (Brown et al., 1996; Pressley et al., 1992). Yes, we have a vision of what it takes to create strategic elementary readers” (Pressley, April 2006, p. 18).</a:t>
            </a:r>
          </a:p>
          <a:p>
            <a:pPr eaLnBrk="0" hangingPunct="0">
              <a:spcBef>
                <a:spcPct val="30000"/>
              </a:spcBef>
            </a:pPr>
            <a:r>
              <a:rPr lang="en-US" b="1" dirty="0">
                <a:latin typeface="Calibri" pitchFamily="34" charset="0"/>
              </a:rPr>
              <a:t> </a:t>
            </a:r>
            <a:endParaRPr lang="en-US" dirty="0">
              <a:latin typeface="Calibri" pitchFamily="34" charset="0"/>
            </a:endParaRP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xfrm>
            <a:off x="1735138" y="695325"/>
            <a:ext cx="3660775" cy="27447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6921"/>
            <a:r>
              <a:rPr lang="en-US" b="1" dirty="0" smtClean="0"/>
              <a:t>Say: </a:t>
            </a:r>
            <a:r>
              <a:rPr lang="en-US" dirty="0" smtClean="0"/>
              <a:t>As we reflect upon our own strategy use, we can see how important it is to ensure that our instruction focuses on ALL of the cognitive strategies that proficient readers use. Our ELAR and SLAR TEKS reinforce this notion as it outlines student expectations in the area of comprehension.</a:t>
            </a:r>
          </a:p>
          <a:p>
            <a:pPr defTabSz="926921"/>
            <a:endParaRPr lang="en-US" dirty="0" smtClean="0"/>
          </a:p>
          <a:p>
            <a:pPr defTabSz="926921"/>
            <a:r>
              <a:rPr lang="en-US" dirty="0" smtClean="0"/>
              <a:t>This is Figure 19. It is part of the comprehension ELAR/SLAR TEKS. </a:t>
            </a:r>
          </a:p>
          <a:p>
            <a:pPr defTabSz="926921"/>
            <a:r>
              <a:rPr lang="en-US" dirty="0" smtClean="0"/>
              <a:t>Let’s focus on the student expectations for kindergarten through second grade as a way to frame our discussion. </a:t>
            </a:r>
          </a:p>
          <a:p>
            <a:pPr defTabSz="926921"/>
            <a:endParaRPr lang="en-US" b="1" dirty="0" smtClean="0"/>
          </a:p>
          <a:p>
            <a:pPr defTabSz="926921"/>
            <a:r>
              <a:rPr lang="en-US" b="1" dirty="0" smtClean="0"/>
              <a:t>CLICK for</a:t>
            </a:r>
            <a:r>
              <a:rPr lang="en-US" b="1" baseline="0" dirty="0" smtClean="0"/>
              <a:t> arrow to appear.</a:t>
            </a:r>
            <a:endParaRPr lang="en-US" dirty="0" smtClean="0"/>
          </a:p>
          <a:p>
            <a:pPr defTabSz="926921"/>
            <a:endParaRPr lang="en-US" b="1" dirty="0" smtClean="0"/>
          </a:p>
          <a:p>
            <a:pPr defTabSz="926921"/>
            <a:r>
              <a:rPr lang="en-US" b="1" dirty="0" smtClean="0"/>
              <a:t>Say:</a:t>
            </a:r>
            <a:r>
              <a:rPr lang="en-US" dirty="0" smtClean="0"/>
              <a:t> Students use a flexible range of metacognitive skills. We introduce our students to the various strategies through direct, explicit, systematic instruction following the cognitive strategy routine.  </a:t>
            </a:r>
          </a:p>
          <a:p>
            <a:pPr defTabSz="926921"/>
            <a:endParaRPr lang="en-US" b="1" dirty="0" smtClean="0"/>
          </a:p>
        </p:txBody>
      </p:sp>
      <p:sp>
        <p:nvSpPr>
          <p:cNvPr id="4" name="Slide Number Placeholder 3"/>
          <p:cNvSpPr>
            <a:spLocks noGrp="1"/>
          </p:cNvSpPr>
          <p:nvPr>
            <p:ph type="sldNum" sz="quarter" idx="5"/>
          </p:nvPr>
        </p:nvSpPr>
        <p:spPr/>
        <p:txBody>
          <a:bodyPr/>
          <a:lstStyle/>
          <a:p>
            <a:pPr>
              <a:defRPr/>
            </a:pPr>
            <a:fld id="{3D7EDC4E-F6D6-441D-9746-7DA965C3E0C3}"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1735138" y="695325"/>
            <a:ext cx="3660775" cy="27447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Student expectation A</a:t>
            </a:r>
          </a:p>
          <a:p>
            <a:endParaRPr lang="en-US" b="1" dirty="0" smtClean="0"/>
          </a:p>
          <a:p>
            <a:r>
              <a:rPr lang="en-US" b="1" dirty="0" smtClean="0"/>
              <a:t>CLICK for first arrow to appear.</a:t>
            </a:r>
          </a:p>
          <a:p>
            <a:endParaRPr lang="en-US" b="1" dirty="0" smtClean="0"/>
          </a:p>
          <a:p>
            <a:r>
              <a:rPr lang="en-US" b="1" dirty="0" smtClean="0"/>
              <a:t>Say: </a:t>
            </a:r>
            <a:r>
              <a:rPr lang="en-US" dirty="0" smtClean="0"/>
              <a:t>…establish purposes for reading selected texts is addressed in our Reading With Purpose module. </a:t>
            </a:r>
            <a:endParaRPr lang="en-US" b="1" dirty="0" smtClean="0"/>
          </a:p>
          <a:p>
            <a:r>
              <a:rPr lang="en-US" dirty="0" smtClean="0"/>
              <a:t>Student expectation B…</a:t>
            </a:r>
          </a:p>
          <a:p>
            <a:endParaRPr lang="en-US" b="1" dirty="0" smtClean="0"/>
          </a:p>
          <a:p>
            <a:r>
              <a:rPr lang="en-US" b="1" dirty="0" smtClean="0"/>
              <a:t>CLICK for second arrow to appear.</a:t>
            </a:r>
          </a:p>
          <a:p>
            <a:endParaRPr lang="en-US" b="1" dirty="0" smtClean="0"/>
          </a:p>
          <a:p>
            <a:r>
              <a:rPr lang="en-US" b="1" dirty="0" smtClean="0"/>
              <a:t>Say: </a:t>
            </a:r>
            <a:r>
              <a:rPr lang="en-US" dirty="0" smtClean="0"/>
              <a:t>…ask literal, interpretive, and evaluative questions of text is addressed in our Asking &amp; Answering Questions module. </a:t>
            </a:r>
          </a:p>
        </p:txBody>
      </p:sp>
      <p:sp>
        <p:nvSpPr>
          <p:cNvPr id="4" name="Slide Number Placeholder 3"/>
          <p:cNvSpPr>
            <a:spLocks noGrp="1"/>
          </p:cNvSpPr>
          <p:nvPr>
            <p:ph type="sldNum" sz="quarter" idx="5"/>
          </p:nvPr>
        </p:nvSpPr>
        <p:spPr/>
        <p:txBody>
          <a:bodyPr/>
          <a:lstStyle/>
          <a:p>
            <a:pPr>
              <a:defRPr/>
            </a:pPr>
            <a:fld id="{AD5459F0-7A3E-4CBF-8741-290E4CECD438}"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xfrm>
            <a:off x="1735138" y="695325"/>
            <a:ext cx="3660775" cy="27447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6739" name="Notes Placeholder 2"/>
          <p:cNvSpPr>
            <a:spLocks noGrp="1"/>
          </p:cNvSpPr>
          <p:nvPr>
            <p:ph type="body" idx="1"/>
          </p:nvPr>
        </p:nvSpPr>
        <p:spPr bwMode="auto">
          <a:xfrm>
            <a:off x="778933" y="3718560"/>
            <a:ext cx="5608320" cy="488061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b="1" dirty="0" smtClean="0"/>
              <a:t>Say: </a:t>
            </a:r>
            <a:r>
              <a:rPr lang="en-US" dirty="0" smtClean="0"/>
              <a:t>Student expectation C…</a:t>
            </a:r>
          </a:p>
          <a:p>
            <a:r>
              <a:rPr lang="en-US" b="1" dirty="0" smtClean="0"/>
              <a:t>CLICK for arrow to appear.</a:t>
            </a:r>
          </a:p>
          <a:p>
            <a:endParaRPr lang="en-US" b="1" dirty="0" smtClean="0"/>
          </a:p>
          <a:p>
            <a:r>
              <a:rPr lang="en-US" b="1" dirty="0" smtClean="0"/>
              <a:t>Say: </a:t>
            </a:r>
            <a:r>
              <a:rPr lang="en-US" dirty="0" smtClean="0"/>
              <a:t>…explains that students are expected to monitor and adjust comprehension by using background knowledge</a:t>
            </a:r>
            <a:endParaRPr lang="en-US" b="1" dirty="0" smtClean="0"/>
          </a:p>
          <a:p>
            <a:r>
              <a:rPr lang="en-US" dirty="0" smtClean="0"/>
              <a:t>Which is addressed in the Making Connections module… </a:t>
            </a:r>
          </a:p>
          <a:p>
            <a:pPr defTabSz="931774">
              <a:defRPr/>
            </a:pPr>
            <a:r>
              <a:rPr lang="en-US" b="1" dirty="0" smtClean="0"/>
              <a:t>CLICK for arrow to appear.</a:t>
            </a:r>
          </a:p>
          <a:p>
            <a:endParaRPr lang="en-US" b="1" dirty="0" smtClean="0"/>
          </a:p>
          <a:p>
            <a:r>
              <a:rPr lang="en-US" b="1" dirty="0" smtClean="0"/>
              <a:t>Say: </a:t>
            </a:r>
            <a:r>
              <a:rPr lang="en-US" dirty="0" smtClean="0"/>
              <a:t>creating sensory images … </a:t>
            </a:r>
          </a:p>
          <a:p>
            <a:pPr defTabSz="931774">
              <a:defRPr/>
            </a:pPr>
            <a:r>
              <a:rPr lang="en-US" b="1" dirty="0" smtClean="0"/>
              <a:t>CLICK for arrow to appear.</a:t>
            </a:r>
          </a:p>
          <a:p>
            <a:endParaRPr lang="en-US" b="1" dirty="0" smtClean="0"/>
          </a:p>
          <a:p>
            <a:r>
              <a:rPr lang="en-US" b="1" dirty="0" smtClean="0"/>
              <a:t>Say:</a:t>
            </a:r>
            <a:r>
              <a:rPr lang="en-US" dirty="0" smtClean="0"/>
              <a:t> … rereading a portion aloud and generating questions</a:t>
            </a:r>
            <a:r>
              <a:rPr lang="en-US" b="1" dirty="0" smtClean="0"/>
              <a:t>. </a:t>
            </a:r>
            <a:r>
              <a:rPr lang="en-US" dirty="0" smtClean="0"/>
              <a:t>Student expectation D</a:t>
            </a:r>
          </a:p>
          <a:p>
            <a:pPr defTabSz="931774">
              <a:defRPr/>
            </a:pPr>
            <a:r>
              <a:rPr lang="en-US" b="1" dirty="0" smtClean="0"/>
              <a:t>CLICK for arrow to appear.</a:t>
            </a:r>
          </a:p>
          <a:p>
            <a:endParaRPr lang="en-US" b="1" dirty="0" smtClean="0"/>
          </a:p>
          <a:p>
            <a:r>
              <a:rPr lang="en-US" b="1" dirty="0" smtClean="0"/>
              <a:t>Say: </a:t>
            </a:r>
            <a:r>
              <a:rPr lang="en-US" dirty="0" smtClean="0"/>
              <a:t>…make inferences is addressed in our Making Inferences module</a:t>
            </a:r>
            <a:r>
              <a:rPr lang="en-US" b="1" dirty="0" smtClean="0"/>
              <a:t>. </a:t>
            </a:r>
            <a:r>
              <a:rPr lang="en-US" dirty="0" smtClean="0"/>
              <a:t>And E, </a:t>
            </a:r>
          </a:p>
          <a:p>
            <a:pPr defTabSz="931774">
              <a:defRPr/>
            </a:pPr>
            <a:r>
              <a:rPr lang="en-US" b="1" dirty="0" smtClean="0"/>
              <a:t>CLICK for arrow to appear.</a:t>
            </a:r>
          </a:p>
          <a:p>
            <a:endParaRPr lang="en-US" b="1" dirty="0" smtClean="0"/>
          </a:p>
          <a:p>
            <a:r>
              <a:rPr lang="en-US" b="1" dirty="0" smtClean="0"/>
              <a:t>Say: </a:t>
            </a:r>
            <a:r>
              <a:rPr lang="en-US" dirty="0" smtClean="0"/>
              <a:t>…students are expected to summarize information in text is addressed in our Determining Importance &amp; Summarizing module. </a:t>
            </a:r>
            <a:endParaRPr lang="en-US" b="1" dirty="0" smtClean="0"/>
          </a:p>
          <a:p>
            <a:r>
              <a:rPr lang="en-US" dirty="0" smtClean="0"/>
              <a:t>And finally, student expectation F </a:t>
            </a:r>
          </a:p>
          <a:p>
            <a:pPr defTabSz="931774">
              <a:defRPr/>
            </a:pPr>
            <a:r>
              <a:rPr lang="en-US" b="1" dirty="0" smtClean="0"/>
              <a:t>CLICK</a:t>
            </a:r>
            <a:r>
              <a:rPr lang="en-US" dirty="0" smtClean="0"/>
              <a:t> </a:t>
            </a:r>
            <a:r>
              <a:rPr lang="en-US" b="1" dirty="0" smtClean="0"/>
              <a:t>for arrow to appear.</a:t>
            </a:r>
            <a:endParaRPr lang="en-US" dirty="0" smtClean="0"/>
          </a:p>
          <a:p>
            <a:endParaRPr lang="en-US" b="1" dirty="0" smtClean="0"/>
          </a:p>
          <a:p>
            <a:r>
              <a:rPr lang="en-US" b="1" dirty="0" smtClean="0"/>
              <a:t>Say: </a:t>
            </a:r>
            <a:r>
              <a:rPr lang="en-US" dirty="0" smtClean="0"/>
              <a:t>…make connections</a:t>
            </a:r>
            <a:endParaRPr lang="en-US" b="1" dirty="0" smtClean="0"/>
          </a:p>
          <a:p>
            <a:r>
              <a:rPr lang="en-US" dirty="0" smtClean="0"/>
              <a:t>As you can see, the Elements of Understanding modules support the new TEKS very well. These module help to ensure high levels of quality instruction of the TEKS, which of course, directly impacts student achievement.</a:t>
            </a:r>
          </a:p>
          <a:p>
            <a:r>
              <a:rPr lang="en-US" dirty="0" smtClean="0"/>
              <a:t>Let us now look at a routine for teaching each of these cognitive strategies effectively.</a:t>
            </a:r>
          </a:p>
        </p:txBody>
      </p:sp>
      <p:sp>
        <p:nvSpPr>
          <p:cNvPr id="4" name="Slide Number Placeholder 3"/>
          <p:cNvSpPr>
            <a:spLocks noGrp="1"/>
          </p:cNvSpPr>
          <p:nvPr>
            <p:ph type="sldNum" sz="quarter" idx="5"/>
          </p:nvPr>
        </p:nvSpPr>
        <p:spPr/>
        <p:txBody>
          <a:bodyPr/>
          <a:lstStyle/>
          <a:p>
            <a:pPr>
              <a:defRPr/>
            </a:pPr>
            <a:fld id="{10210888-A85A-4035-BC71-B45AC615DAD9}"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dirty="0" smtClean="0"/>
              <a:t>We’ve mentioned strategies several times.  How will we teach them to our students? </a:t>
            </a:r>
          </a:p>
          <a:p>
            <a:r>
              <a:rPr lang="en-US" dirty="0" smtClean="0"/>
              <a:t> </a:t>
            </a:r>
          </a:p>
          <a:p>
            <a:r>
              <a:rPr lang="en-US" dirty="0" smtClean="0"/>
              <a:t>As with much of what we teach, cognitive strategy instruction can be embedded within a routine. A routine is a set of clear, systematic steps that we use each time we introduce or focus on a strategy in our instruction.  This routine guides us to ensure that our instruction is effective and explicit.</a:t>
            </a:r>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16</a:t>
            </a:fld>
            <a:endParaRPr lang="en-US"/>
          </a:p>
        </p:txBody>
      </p:sp>
    </p:spTree>
    <p:extLst>
      <p:ext uri="{BB962C8B-B14F-4D97-AF65-F5344CB8AC3E}">
        <p14:creationId xmlns="" xmlns:p14="http://schemas.microsoft.com/office/powerpoint/2010/main" val="4247120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xfrm>
            <a:off x="1735138" y="695325"/>
            <a:ext cx="3660775" cy="27447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During the remainder of the presentation, we will be referring to this blue-and-white card.</a:t>
            </a:r>
            <a:r>
              <a:rPr lang="en-US" baseline="0" dirty="0" smtClean="0"/>
              <a:t> </a:t>
            </a:r>
            <a:r>
              <a:rPr lang="en-US" dirty="0" smtClean="0"/>
              <a:t>This is the Cognitive Strategy Routine card.  Please take</a:t>
            </a:r>
            <a:r>
              <a:rPr lang="en-US" baseline="0" dirty="0" smtClean="0"/>
              <a:t> this card out now so that you can follow along.</a:t>
            </a:r>
            <a:endParaRPr lang="en-US" b="1" dirty="0" smtClean="0"/>
          </a:p>
        </p:txBody>
      </p:sp>
      <p:sp>
        <p:nvSpPr>
          <p:cNvPr id="5" name="Slide Number Placeholder 4"/>
          <p:cNvSpPr>
            <a:spLocks noGrp="1"/>
          </p:cNvSpPr>
          <p:nvPr>
            <p:ph type="sldNum" sz="quarter" idx="5"/>
          </p:nvPr>
        </p:nvSpPr>
        <p:spPr/>
        <p:txBody>
          <a:bodyPr/>
          <a:lstStyle/>
          <a:p>
            <a:pPr>
              <a:defRPr/>
            </a:pPr>
            <a:fld id="{C3981FE0-43B9-4EA0-A72C-E637FCF36087}"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Introduce self and welcome participants.</a:t>
            </a:r>
          </a:p>
          <a:p>
            <a:endParaRPr lang="en-US" dirty="0" smtClean="0"/>
          </a:p>
          <a:p>
            <a:r>
              <a:rPr lang="en-US" dirty="0" smtClean="0"/>
              <a:t>Let’s begin by reviewing the materials you need for this training. </a:t>
            </a:r>
          </a:p>
          <a:p>
            <a:r>
              <a:rPr lang="en-US" b="1" dirty="0" smtClean="0"/>
              <a:t>(Hold items up as you talk.) </a:t>
            </a:r>
            <a:endParaRPr lang="en-US" dirty="0" smtClean="0"/>
          </a:p>
          <a:p>
            <a:endParaRPr lang="en-US" b="1" dirty="0" smtClean="0"/>
          </a:p>
          <a:p>
            <a:r>
              <a:rPr lang="en-US" b="1" dirty="0" smtClean="0"/>
              <a:t>Say: </a:t>
            </a:r>
            <a:r>
              <a:rPr lang="en-US" b="0" dirty="0" smtClean="0"/>
              <a:t>You</a:t>
            </a:r>
            <a:r>
              <a:rPr lang="en-US" b="0" baseline="0" dirty="0" smtClean="0"/>
              <a:t> will have two </a:t>
            </a:r>
            <a:r>
              <a:rPr lang="en-US" dirty="0" smtClean="0"/>
              <a:t>sets of handouts. You will have a PowerPoint</a:t>
            </a:r>
            <a:r>
              <a:rPr lang="en-US" baseline="0" dirty="0" smtClean="0"/>
              <a:t> Presentation Handout and Additional Handouts. </a:t>
            </a:r>
            <a:r>
              <a:rPr lang="en-US" dirty="0" smtClean="0"/>
              <a:t>You will also need the blue and white Cognitive Strategy Routine card, the orange</a:t>
            </a:r>
            <a:r>
              <a:rPr lang="en-US" baseline="0" dirty="0" smtClean="0"/>
              <a:t> Cognitive Strategy Lesson Planning card and your copy of Frog and Toad or </a:t>
            </a:r>
            <a:r>
              <a:rPr lang="en-US" baseline="0" dirty="0" err="1" smtClean="0"/>
              <a:t>Sapo</a:t>
            </a:r>
            <a:r>
              <a:rPr lang="en-US" baseline="0" dirty="0" smtClean="0"/>
              <a:t> y </a:t>
            </a:r>
            <a:r>
              <a:rPr lang="en-US" baseline="0" dirty="0" err="1" smtClean="0"/>
              <a:t>Sepo</a:t>
            </a:r>
            <a:r>
              <a:rPr lang="en-US" baseline="0" dirty="0" smtClean="0"/>
              <a:t>. </a:t>
            </a:r>
          </a:p>
          <a:p>
            <a:endParaRPr lang="en-US" baseline="0" dirty="0" smtClean="0"/>
          </a:p>
        </p:txBody>
      </p:sp>
      <p:sp>
        <p:nvSpPr>
          <p:cNvPr id="4" name="Slide Number Placeholder 2"/>
          <p:cNvSpPr>
            <a:spLocks noGrp="1"/>
          </p:cNvSpPr>
          <p:nvPr>
            <p:ph type="sldNum" sz="quarter" idx="5"/>
          </p:nvPr>
        </p:nvSpPr>
        <p:spPr>
          <a:xfrm>
            <a:off x="3970436" y="8830627"/>
            <a:ext cx="3038372" cy="464185"/>
          </a:xfrm>
          <a:prstGeom prst="rect">
            <a:avLst/>
          </a:prstGeom>
        </p:spPr>
        <p:txBody>
          <a:bodyPr vert="horz" lIns="91649" tIns="45824" rIns="91649" bIns="45824" rtlCol="0" anchor="b"/>
          <a:lstStyle>
            <a:lvl1pPr algn="r">
              <a:defRPr sz="1200"/>
            </a:lvl1pPr>
          </a:lstStyle>
          <a:p>
            <a:fld id="{67C69A79-60F3-4739-AEDA-A5F910C1D0A4}" type="slidenum">
              <a:rPr lang="en-US" smtClean="0"/>
              <a:pPr/>
              <a:t>18</a:t>
            </a:fld>
            <a:endParaRPr lang="en-US"/>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smtClean="0"/>
              <a:t>Kindergarten – Grade 2</a:t>
            </a:r>
          </a:p>
          <a:p>
            <a:endParaRPr lang="en-US" dirty="0"/>
          </a:p>
        </p:txBody>
      </p:sp>
    </p:spTree>
    <p:extLst>
      <p:ext uri="{BB962C8B-B14F-4D97-AF65-F5344CB8AC3E}">
        <p14:creationId xmlns="" xmlns:p14="http://schemas.microsoft.com/office/powerpoint/2010/main" val="1450646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defRPr/>
            </a:pPr>
            <a:r>
              <a:rPr lang="en-US" b="1" dirty="0"/>
              <a:t>Say: </a:t>
            </a:r>
            <a:r>
              <a:rPr lang="en-US" dirty="0"/>
              <a:t> Before we begin this training, let me share with you three Big Ideas that I would like you to take away from this session. </a:t>
            </a:r>
          </a:p>
          <a:p>
            <a:pPr>
              <a:defRPr/>
            </a:pPr>
            <a:endParaRPr lang="en-US" dirty="0"/>
          </a:p>
          <a:p>
            <a:pPr>
              <a:defRPr/>
            </a:pPr>
            <a:r>
              <a:rPr lang="en-US" dirty="0"/>
              <a:t>As I talk about these ideas, take a moment to write them down on your PowerPoint Presentation handout.  This will help you to stay focused on the key information throughout this training.</a:t>
            </a:r>
          </a:p>
          <a:p>
            <a:endParaRPr lang="en-US" dirty="0"/>
          </a:p>
          <a:p>
            <a:pPr defTabSz="916493">
              <a:defRPr/>
            </a:pPr>
            <a:r>
              <a:rPr lang="en-US" b="1" dirty="0"/>
              <a:t>Click for first bullet to appear (Activate/build background knowledge).</a:t>
            </a:r>
          </a:p>
          <a:p>
            <a:endParaRPr lang="en-US" dirty="0"/>
          </a:p>
          <a:p>
            <a:r>
              <a:rPr lang="en-US" dirty="0"/>
              <a:t>Good readers access their background knowledge when reading.  As teachers, we can introduce text to students in a way that helps to activate readers’ background knowledge to aid comprehension.  Sometimes however, our students may not have sufficient background knowledge about a subject. If this is the case, then we’ll need to help students to build background knowledge. </a:t>
            </a:r>
          </a:p>
          <a:p>
            <a:endParaRPr lang="en-US" b="1" dirty="0"/>
          </a:p>
          <a:p>
            <a:pPr defTabSz="916493">
              <a:defRPr/>
            </a:pPr>
            <a:r>
              <a:rPr lang="en-US" b="1" dirty="0"/>
              <a:t>Click for second bullet to appear (Making connections=foundational strategy).</a:t>
            </a:r>
          </a:p>
          <a:p>
            <a:endParaRPr lang="en-US" b="1" dirty="0" smtClean="0"/>
          </a:p>
          <a:p>
            <a:r>
              <a:rPr lang="en-US" b="1" dirty="0"/>
              <a:t>Say: </a:t>
            </a:r>
            <a:r>
              <a:rPr lang="en-US" dirty="0"/>
              <a:t>Good readers make connections between text and their background knowledge to help them understand and remember the text better.  Readers also use this background knowledge to create mental images, to make inferences, to ask questions, etc.  Making Connections is really a foundational strategy because a reader needs to use background knowledge when applying the other strategies.</a:t>
            </a:r>
          </a:p>
          <a:p>
            <a:endParaRPr lang="en-US" dirty="0"/>
          </a:p>
          <a:p>
            <a:pPr defTabSz="916493">
              <a:defRPr/>
            </a:pPr>
            <a:r>
              <a:rPr lang="en-US" b="1" dirty="0"/>
              <a:t>Click for third bullet to appear (Beware of distracting connections).</a:t>
            </a:r>
          </a:p>
          <a:p>
            <a:endParaRPr lang="en-US" b="1" dirty="0"/>
          </a:p>
          <a:p>
            <a:r>
              <a:rPr lang="en-US" b="1" dirty="0"/>
              <a:t>Say: </a:t>
            </a:r>
            <a:r>
              <a:rPr lang="en-US" dirty="0"/>
              <a:t>Good readers also understand when their connections distract them and take them away from understanding the text. Distracting connections are quite typical with younger students. We’ll talk later in the session about how to manage distracting connections.</a:t>
            </a:r>
          </a:p>
          <a:p>
            <a:endParaRPr lang="en-US" dirty="0"/>
          </a:p>
          <a:p>
            <a:pPr eaLnBrk="1" hangingPunct="1">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19</a:t>
            </a:fld>
            <a:endParaRPr lang="en-US" dirty="0"/>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smtClean="0"/>
              <a:t>Kindergarten – Grade 2</a:t>
            </a:r>
          </a:p>
          <a:p>
            <a:endParaRPr lang="en-US" dirty="0"/>
          </a:p>
        </p:txBody>
      </p:sp>
    </p:spTree>
    <p:extLst>
      <p:ext uri="{BB962C8B-B14F-4D97-AF65-F5344CB8AC3E}">
        <p14:creationId xmlns="" xmlns:p14="http://schemas.microsoft.com/office/powerpoint/2010/main" val="3481132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defRPr/>
            </a:pPr>
            <a:r>
              <a:rPr lang="en-US" b="1" dirty="0"/>
              <a:t>Say: </a:t>
            </a:r>
            <a:r>
              <a:rPr lang="en-US" dirty="0"/>
              <a:t> Before we begin this training, let me share with you three Big Ideas that I would like you to take away from this session. </a:t>
            </a:r>
          </a:p>
          <a:p>
            <a:pPr>
              <a:defRPr/>
            </a:pPr>
            <a:endParaRPr lang="en-US" dirty="0"/>
          </a:p>
          <a:p>
            <a:pPr>
              <a:defRPr/>
            </a:pPr>
            <a:r>
              <a:rPr lang="en-US" dirty="0"/>
              <a:t>As I talk about these ideas, take a moment to write them down on your PowerPoint Presentation handout.  This will help you to stay focused on the key information throughout this training.</a:t>
            </a:r>
          </a:p>
          <a:p>
            <a:endParaRPr lang="en-US" dirty="0"/>
          </a:p>
          <a:p>
            <a:pPr defTabSz="931774">
              <a:defRPr/>
            </a:pPr>
            <a:r>
              <a:rPr lang="en-US" b="1" dirty="0"/>
              <a:t>Click for first bullet to appear (Consistent routine).</a:t>
            </a:r>
            <a:endParaRPr lang="en-US" dirty="0"/>
          </a:p>
          <a:p>
            <a:endParaRPr lang="en-US" b="1" dirty="0"/>
          </a:p>
          <a:p>
            <a:pPr algn="l"/>
            <a:r>
              <a:rPr lang="en-US" b="1" dirty="0"/>
              <a:t>Say: </a:t>
            </a:r>
            <a:r>
              <a:rPr lang="en-US" dirty="0"/>
              <a:t>The routine we will introduce today is a routine which can and should be used when teaching any of the six comprehension strategies, including Creating Mental Images, Making Connections, Making Inferences &amp; Predictions, Determining Importance &amp; Summarizing, Asking &amp; Answering Questions, and Monitoring&amp; Clarifying. The same routine is designed to be used at every grade level as well as in both English-language and Spanish-language instruction. The consistency of the routine will help ensure that students receive the same strategy instruction, using the same academic language, across school years. This will help eliminate the confusion that occurs when students are taught one strategy or academic term at a lower grade level, but a new strategy or new name is given to the same instruction at another level.</a:t>
            </a:r>
          </a:p>
          <a:p>
            <a:pPr defTabSz="931774">
              <a:defRPr/>
            </a:pPr>
            <a:endParaRPr lang="en-US" dirty="0"/>
          </a:p>
          <a:p>
            <a:pPr defTabSz="931774">
              <a:defRPr/>
            </a:pPr>
            <a:r>
              <a:rPr lang="en-US" b="1" dirty="0"/>
              <a:t>Click for second bullet to appear (Eight steps).</a:t>
            </a:r>
            <a:endParaRPr lang="en-US" dirty="0"/>
          </a:p>
          <a:p>
            <a:endParaRPr lang="en-US" b="1" dirty="0"/>
          </a:p>
          <a:p>
            <a:r>
              <a:rPr lang="en-US" b="1" dirty="0"/>
              <a:t>Say: </a:t>
            </a:r>
            <a:r>
              <a:rPr lang="en-US" dirty="0"/>
              <a:t>The Cognitive Strategy Routine has eight steps which are used when introducing or reinforcing any of the six comprehension strategies. We will learn those eight steps today.</a:t>
            </a:r>
          </a:p>
          <a:p>
            <a:endParaRPr lang="en-US" dirty="0"/>
          </a:p>
          <a:p>
            <a:pPr defTabSz="931774">
              <a:defRPr/>
            </a:pPr>
            <a:r>
              <a:rPr lang="en-US" b="1" dirty="0"/>
              <a:t>Click for third bullet to appear (Six cognitive strategies).</a:t>
            </a:r>
            <a:endParaRPr lang="en-US" dirty="0"/>
          </a:p>
          <a:p>
            <a:endParaRPr lang="en-US" b="1" dirty="0"/>
          </a:p>
          <a:p>
            <a:r>
              <a:rPr lang="en-US" b="1" dirty="0"/>
              <a:t>Say: </a:t>
            </a:r>
            <a:r>
              <a:rPr lang="en-US" dirty="0"/>
              <a:t>As I already mentioned, there are six cognitive comprehension strategies which a good reader uses. Although we teach each strategy distinct from the others as they are introduced, we also give students opportunity to master each of the six strategies, and we model the way in which all of the strategies are used together as needed when a good reader reads. The goal is for each student to have mastery of all of the strategies so that they can use them automatically and interchangeably as needed to comprehend text.</a:t>
            </a:r>
          </a:p>
          <a:p>
            <a:endParaRPr lang="en-US" dirty="0"/>
          </a:p>
          <a:p>
            <a:r>
              <a:rPr lang="en-US" dirty="0"/>
              <a:t>We will explain and demonstrate for you a consistent, explicit eight-step routine for use with all students when teaching and reinforcing each of the six comprehension strategies.</a:t>
            </a:r>
          </a:p>
          <a:p>
            <a:endParaRPr lang="en-US" dirty="0" smtClean="0"/>
          </a:p>
          <a:p>
            <a:pPr eaLnBrk="1" hangingPunct="1">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2</a:t>
            </a:fld>
            <a:endParaRPr lang="en-US" dirty="0"/>
          </a:p>
        </p:txBody>
      </p:sp>
    </p:spTree>
    <p:extLst>
      <p:ext uri="{BB962C8B-B14F-4D97-AF65-F5344CB8AC3E}">
        <p14:creationId xmlns="" xmlns:p14="http://schemas.microsoft.com/office/powerpoint/2010/main" val="3481132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b="0" dirty="0" smtClean="0"/>
              <a:t>Let’s review our goals for today.</a:t>
            </a:r>
          </a:p>
          <a:p>
            <a:endParaRPr lang="en-US" b="1" dirty="0" smtClean="0"/>
          </a:p>
          <a:p>
            <a:r>
              <a:rPr lang="en-US" b="1" dirty="0" smtClean="0"/>
              <a:t>Read</a:t>
            </a:r>
            <a:r>
              <a:rPr lang="en-US" b="1" baseline="0" dirty="0" smtClean="0"/>
              <a:t> slide.</a:t>
            </a:r>
          </a:p>
          <a:p>
            <a:endParaRPr lang="en-US" b="1" baseline="0" dirty="0" smtClean="0"/>
          </a:p>
        </p:txBody>
      </p:sp>
      <p:sp>
        <p:nvSpPr>
          <p:cNvPr id="4" name="Slide Number Placeholder 3"/>
          <p:cNvSpPr>
            <a:spLocks noGrp="1"/>
          </p:cNvSpPr>
          <p:nvPr>
            <p:ph type="sldNum" sz="quarter" idx="10"/>
          </p:nvPr>
        </p:nvSpPr>
        <p:spPr>
          <a:xfrm>
            <a:off x="3970938" y="8829968"/>
            <a:ext cx="3037840" cy="464820"/>
          </a:xfrm>
          <a:prstGeom prst="rect">
            <a:avLst/>
          </a:prstGeom>
        </p:spPr>
        <p:txBody>
          <a:bodyPr/>
          <a:lstStyle/>
          <a:p>
            <a:fld id="{9463DAC2-AC36-4E7D-9782-7104F8F02845}" type="slidenum">
              <a:rPr lang="en-US" smtClean="0"/>
              <a:pPr/>
              <a:t>20</a:t>
            </a:fld>
            <a:endParaRPr lang="en-US"/>
          </a:p>
        </p:txBody>
      </p:sp>
      <p:sp>
        <p:nvSpPr>
          <p:cNvPr id="5" name="Slide Number Placeholder 2"/>
          <p:cNvSpPr txBox="1">
            <a:spLocks/>
          </p:cNvSpPr>
          <p:nvPr/>
        </p:nvSpPr>
        <p:spPr>
          <a:xfrm>
            <a:off x="3970436" y="8830627"/>
            <a:ext cx="3038372" cy="464185"/>
          </a:xfrm>
          <a:prstGeom prst="rect">
            <a:avLst/>
          </a:prstGeom>
        </p:spPr>
        <p:txBody>
          <a:bodyPr vert="horz" lIns="91649" tIns="45824" rIns="91649" bIns="45824" rtlCol="0"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C69A79-60F3-4739-AEDA-A5F910C1D0A4}" type="slidenum">
              <a:rPr lang="en-US" smtClean="0"/>
              <a:pPr/>
              <a:t>20</a:t>
            </a:fld>
            <a:endParaRPr lang="en-US"/>
          </a:p>
        </p:txBody>
      </p:sp>
      <p:sp>
        <p:nvSpPr>
          <p:cNvPr id="7"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smtClean="0"/>
              <a:t>Kindergarten – Grade 2</a:t>
            </a:r>
          </a:p>
          <a:p>
            <a:endParaRPr lang="en-US" dirty="0"/>
          </a:p>
        </p:txBody>
      </p:sp>
    </p:spTree>
    <p:extLst>
      <p:ext uri="{BB962C8B-B14F-4D97-AF65-F5344CB8AC3E}">
        <p14:creationId xmlns="" xmlns:p14="http://schemas.microsoft.com/office/powerpoint/2010/main" val="3481092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306888" cy="3230563"/>
          </a:xfrm>
        </p:spPr>
      </p:sp>
      <p:sp>
        <p:nvSpPr>
          <p:cNvPr id="3" name="Notes Placeholder 2"/>
          <p:cNvSpPr>
            <a:spLocks noGrp="1"/>
          </p:cNvSpPr>
          <p:nvPr>
            <p:ph type="body" idx="1"/>
          </p:nvPr>
        </p:nvSpPr>
        <p:spPr/>
        <p:txBody>
          <a:bodyPr>
            <a:normAutofit fontScale="92500" lnSpcReduction="10000"/>
          </a:bodyPr>
          <a:lstStyle/>
          <a:p>
            <a:r>
              <a:rPr lang="en-US" b="1" dirty="0" smtClean="0"/>
              <a:t>Say:</a:t>
            </a:r>
            <a:r>
              <a:rPr lang="en-US" b="1" baseline="0" dirty="0" smtClean="0"/>
              <a:t> </a:t>
            </a:r>
            <a:r>
              <a:rPr lang="en-US" b="0" baseline="0" dirty="0" smtClean="0"/>
              <a:t>Let’s begin our session today by thinking about how we use our background knowledge to make connections and how this impacts our understanding.  If you saw this sign, what kind of store do you think it would be?  Turn and tell your partner.</a:t>
            </a:r>
          </a:p>
          <a:p>
            <a:endParaRPr lang="en-US" b="0" baseline="0" dirty="0" smtClean="0"/>
          </a:p>
          <a:p>
            <a:r>
              <a:rPr lang="en-US" b="1" baseline="0" dirty="0" smtClean="0"/>
              <a:t>Allow a moment for participants to talk with a partner.  Have one or two participants share.</a:t>
            </a:r>
          </a:p>
          <a:p>
            <a:endParaRPr lang="en-US" b="1" baseline="0" dirty="0" smtClean="0"/>
          </a:p>
          <a:p>
            <a:r>
              <a:rPr lang="en-US" b="1" baseline="0" dirty="0" smtClean="0"/>
              <a:t>Say: </a:t>
            </a:r>
            <a:r>
              <a:rPr lang="en-US" b="0" baseline="0" dirty="0" smtClean="0"/>
              <a:t>Does this change your understanding?</a:t>
            </a:r>
          </a:p>
          <a:p>
            <a:endParaRPr lang="en-US" b="0" baseline="0" dirty="0" smtClean="0"/>
          </a:p>
          <a:p>
            <a:r>
              <a:rPr lang="en-US" b="1" baseline="0" dirty="0" smtClean="0"/>
              <a:t>Click to reveal text: </a:t>
            </a:r>
            <a:r>
              <a:rPr lang="en-US" b="1" i="1" baseline="0" dirty="0" smtClean="0"/>
              <a:t>Goose Hunting Season Opens Soon</a:t>
            </a:r>
            <a:r>
              <a:rPr lang="en-US" b="0" i="0" baseline="0" dirty="0" smtClean="0"/>
              <a:t>.</a:t>
            </a:r>
          </a:p>
          <a:p>
            <a:endParaRPr lang="en-US" b="0" i="0" baseline="0" dirty="0" smtClean="0"/>
          </a:p>
          <a:p>
            <a:r>
              <a:rPr lang="en-US" b="1" i="0" baseline="0" dirty="0" smtClean="0"/>
              <a:t>Say: </a:t>
            </a:r>
            <a:r>
              <a:rPr lang="en-US" b="0" i="0" baseline="0" dirty="0" smtClean="0"/>
              <a:t>Now what type of store do you think this might be?  </a:t>
            </a:r>
          </a:p>
          <a:p>
            <a:endParaRPr lang="en-US" b="0" i="0" baseline="0" dirty="0" smtClean="0"/>
          </a:p>
          <a:p>
            <a:r>
              <a:rPr lang="en-US" b="1" i="0" baseline="0" dirty="0" smtClean="0"/>
              <a:t>Allow a moment for conversation.</a:t>
            </a:r>
          </a:p>
          <a:p>
            <a:endParaRPr lang="en-US" b="1" i="0" baseline="0" dirty="0" smtClean="0"/>
          </a:p>
          <a:p>
            <a:r>
              <a:rPr lang="en-US" b="1" i="0" baseline="0" dirty="0" smtClean="0"/>
              <a:t>Say: </a:t>
            </a:r>
            <a:r>
              <a:rPr lang="en-US" b="0" i="0" baseline="0" dirty="0" smtClean="0"/>
              <a:t>When we first read the sign, we used our background knowledge and made one connection.  What did you connect to?  </a:t>
            </a:r>
            <a:endParaRPr lang="en-US" b="1" i="0" baseline="0" dirty="0" smtClean="0"/>
          </a:p>
          <a:p>
            <a:endParaRPr lang="en-US" b="1" i="0" baseline="0" dirty="0" smtClean="0"/>
          </a:p>
          <a:p>
            <a:r>
              <a:rPr lang="en-US" b="1" i="0" baseline="0" dirty="0" smtClean="0"/>
              <a:t>Click to reveal picture of window blinds.  </a:t>
            </a:r>
          </a:p>
          <a:p>
            <a:endParaRPr lang="en-US" b="1" i="0" baseline="0" dirty="0" smtClean="0"/>
          </a:p>
          <a:p>
            <a:r>
              <a:rPr lang="en-US" b="1" i="0" baseline="0" dirty="0" smtClean="0"/>
              <a:t>Say: </a:t>
            </a:r>
            <a:r>
              <a:rPr lang="en-US" b="0" i="0" baseline="0" dirty="0" smtClean="0"/>
              <a:t>You probably thought of window blinds.</a:t>
            </a:r>
          </a:p>
          <a:p>
            <a:endParaRPr lang="en-US" b="0" i="0" baseline="0" dirty="0" smtClean="0"/>
          </a:p>
          <a:p>
            <a:r>
              <a:rPr lang="en-US" b="1" i="0" baseline="0" dirty="0" smtClean="0"/>
              <a:t>Click to reveal picture of camouflaged man.</a:t>
            </a:r>
          </a:p>
          <a:p>
            <a:endParaRPr lang="en-US" b="1" i="0" baseline="0" dirty="0" smtClean="0"/>
          </a:p>
          <a:p>
            <a:r>
              <a:rPr lang="en-US" b="1" i="0" baseline="0" dirty="0" smtClean="0"/>
              <a:t>Say:</a:t>
            </a:r>
            <a:r>
              <a:rPr lang="en-US" b="0" i="0" baseline="0" dirty="0" smtClean="0"/>
              <a:t> As we were provided with more information, however, we made another connection.  We thought of another kind of blind – a place to camouflage while hunting.  If you don’t have ANY background knowledge of a hunting blind, you might have become totally confused. Readers continually make connections to their background knowledge to help them understand text. </a:t>
            </a:r>
            <a:endParaRPr lang="en-US" b="1" i="0" baseline="0" dirty="0" smtClean="0"/>
          </a:p>
        </p:txBody>
      </p:sp>
      <p:sp>
        <p:nvSpPr>
          <p:cNvPr id="4" name="Slide Number Placeholder 2"/>
          <p:cNvSpPr>
            <a:spLocks noGrp="1"/>
          </p:cNvSpPr>
          <p:nvPr>
            <p:ph type="sldNum" sz="quarter" idx="5"/>
          </p:nvPr>
        </p:nvSpPr>
        <p:spPr>
          <a:xfrm>
            <a:off x="3970436" y="8830627"/>
            <a:ext cx="3038372" cy="464185"/>
          </a:xfrm>
          <a:prstGeom prst="rect">
            <a:avLst/>
          </a:prstGeom>
        </p:spPr>
        <p:txBody>
          <a:bodyPr vert="horz" lIns="91649" tIns="45824" rIns="91649" bIns="45824" rtlCol="0" anchor="b"/>
          <a:lstStyle>
            <a:lvl1pPr algn="r">
              <a:defRPr sz="1200"/>
            </a:lvl1pPr>
          </a:lstStyle>
          <a:p>
            <a:fld id="{67C69A79-60F3-4739-AEDA-A5F910C1D0A4}" type="slidenum">
              <a:rPr lang="en-US" smtClean="0"/>
              <a:pPr/>
              <a:t>21</a:t>
            </a:fld>
            <a:endParaRPr lang="en-US"/>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a:t>Kindergarten – Grade 2</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349750" cy="3262313"/>
          </a:xfrm>
        </p:spPr>
      </p:sp>
      <p:sp>
        <p:nvSpPr>
          <p:cNvPr id="3" name="Notes Placeholder 2"/>
          <p:cNvSpPr>
            <a:spLocks noGrp="1"/>
          </p:cNvSpPr>
          <p:nvPr>
            <p:ph type="body" idx="1"/>
          </p:nvPr>
        </p:nvSpPr>
        <p:spPr>
          <a:xfrm>
            <a:off x="675548" y="4190375"/>
            <a:ext cx="5608320" cy="4183380"/>
          </a:xfrm>
        </p:spPr>
        <p:txBody>
          <a:bodyPr>
            <a:noAutofit/>
          </a:bodyPr>
          <a:lstStyle/>
          <a:p>
            <a:pPr algn="just"/>
            <a:r>
              <a:rPr lang="en-US" b="1" dirty="0"/>
              <a:t>Say:</a:t>
            </a:r>
            <a:r>
              <a:rPr lang="en-US" dirty="0"/>
              <a:t> </a:t>
            </a:r>
            <a:r>
              <a:rPr lang="en-US" dirty="0" smtClean="0"/>
              <a:t>Our </a:t>
            </a:r>
            <a:r>
              <a:rPr lang="en-US" dirty="0"/>
              <a:t>students must understand that what they already know is important</a:t>
            </a:r>
            <a:r>
              <a:rPr lang="en-US" dirty="0" smtClean="0"/>
              <a:t>. </a:t>
            </a:r>
            <a:r>
              <a:rPr lang="en-US" dirty="0"/>
              <a:t>Therefore, we introduce them to the concept of background knowledge. Our background knowledge provides a basis for our use of most other cognitive strategies.  </a:t>
            </a:r>
          </a:p>
          <a:p>
            <a:pPr algn="just"/>
            <a:endParaRPr lang="en-US" dirty="0"/>
          </a:p>
          <a:p>
            <a:pPr algn="just"/>
            <a:r>
              <a:rPr lang="en-US" dirty="0"/>
              <a:t>For example, when we create mental images, they are based on things we have seen and experienced – our background knowledge.  </a:t>
            </a:r>
          </a:p>
          <a:p>
            <a:pPr algn="just"/>
            <a:endParaRPr lang="en-US" dirty="0"/>
          </a:p>
          <a:p>
            <a:pPr algn="just" defTabSz="931706">
              <a:defRPr/>
            </a:pPr>
            <a:r>
              <a:rPr lang="en-US" dirty="0"/>
              <a:t>When we make inferences, we combine our background knowledge with information from the text. </a:t>
            </a:r>
            <a:r>
              <a:rPr lang="en-US" dirty="0" smtClean="0"/>
              <a:t>We </a:t>
            </a:r>
            <a:r>
              <a:rPr lang="en-US" dirty="0"/>
              <a:t>use not only our background knowledge of “real-world” experiences, but our background knowledge of familiar text structures. </a:t>
            </a:r>
          </a:p>
          <a:p>
            <a:pPr algn="just"/>
            <a:endParaRPr lang="en-US" dirty="0"/>
          </a:p>
          <a:p>
            <a:pPr algn="just"/>
            <a:r>
              <a:rPr lang="en-US" dirty="0"/>
              <a:t>When something we read doesn’t fit in with our background knowledge, we ask questions to try to incorporate new learning into what we already know.</a:t>
            </a:r>
          </a:p>
          <a:p>
            <a:pPr algn="just"/>
            <a:endParaRPr lang="en-US" dirty="0"/>
          </a:p>
          <a:p>
            <a:pPr algn="just"/>
            <a:r>
              <a:rPr lang="en-US" dirty="0"/>
              <a:t>Therefore, Making Connections to background knowledge is often the first cognitive strategy we teach.</a:t>
            </a:r>
            <a:r>
              <a:rPr lang="en-US" b="1" dirty="0"/>
              <a:t>  </a:t>
            </a:r>
            <a:r>
              <a:rPr lang="en-US" dirty="0"/>
              <a:t>As educational psychologist, Michael Pressley (2000) puts it:</a:t>
            </a:r>
          </a:p>
          <a:p>
            <a:pPr algn="just"/>
            <a:endParaRPr lang="en-US" dirty="0"/>
          </a:p>
          <a:p>
            <a:pPr algn="just"/>
            <a:r>
              <a:rPr lang="en-US" b="1" dirty="0"/>
              <a:t>Read slide.</a:t>
            </a:r>
          </a:p>
        </p:txBody>
      </p:sp>
      <p:sp>
        <p:nvSpPr>
          <p:cNvPr id="4" name="Slide Number Placeholder 2"/>
          <p:cNvSpPr>
            <a:spLocks noGrp="1"/>
          </p:cNvSpPr>
          <p:nvPr>
            <p:ph type="sldNum" sz="quarter" idx="5"/>
          </p:nvPr>
        </p:nvSpPr>
        <p:spPr>
          <a:xfrm>
            <a:off x="3970436" y="8830627"/>
            <a:ext cx="3038372" cy="464185"/>
          </a:xfrm>
          <a:prstGeom prst="rect">
            <a:avLst/>
          </a:prstGeom>
        </p:spPr>
        <p:txBody>
          <a:bodyPr vert="horz" lIns="91649" tIns="45824" rIns="91649" bIns="45824" rtlCol="0" anchor="b"/>
          <a:lstStyle>
            <a:lvl1pPr algn="r">
              <a:defRPr sz="1200"/>
            </a:lvl1pPr>
          </a:lstStyle>
          <a:p>
            <a:fld id="{67C69A79-60F3-4739-AEDA-A5F910C1D0A4}" type="slidenum">
              <a:rPr lang="en-US" smtClean="0"/>
              <a:pPr/>
              <a:t>22</a:t>
            </a:fld>
            <a:endParaRPr lang="en-US"/>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a:t>Kindergarten – Grade 2</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p:cNvSpPr>
          <p:nvPr>
            <p:ph type="sldImg"/>
          </p:nvPr>
        </p:nvSpPr>
        <p:spPr bwMode="auto">
          <a:xfrm>
            <a:off x="1181100" y="698500"/>
            <a:ext cx="4648200" cy="3486150"/>
          </a:xfrm>
          <a:prstGeom prst="rect">
            <a:avLst/>
          </a:prstGeom>
          <a:noFill/>
          <a:ln w="12700">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smtClean="0"/>
              <a:t>Say:</a:t>
            </a:r>
            <a:r>
              <a:rPr lang="en-US" b="1" baseline="0" dirty="0" smtClean="0"/>
              <a:t> </a:t>
            </a:r>
            <a:r>
              <a:rPr lang="en-US" b="0" baseline="0" dirty="0" smtClean="0"/>
              <a:t> In this quote, authors Stephanie Harvey and Anne </a:t>
            </a:r>
            <a:r>
              <a:rPr lang="en-US" b="0" baseline="0" dirty="0" err="1" smtClean="0"/>
              <a:t>Goudvis</a:t>
            </a:r>
            <a:r>
              <a:rPr lang="en-US" b="0" baseline="0" dirty="0" smtClean="0"/>
              <a:t> (2000) describes some of the ways we acquire background knowledge. Take a moment to read this slide and think about all the ways to build your background knowledge.</a:t>
            </a:r>
          </a:p>
          <a:p>
            <a:pPr eaLnBrk="1" hangingPunct="1"/>
            <a:endParaRPr lang="en-US" b="1" dirty="0" smtClean="0"/>
          </a:p>
        </p:txBody>
      </p:sp>
      <p:sp>
        <p:nvSpPr>
          <p:cNvPr id="4" name="Slide Number Placeholder 2"/>
          <p:cNvSpPr>
            <a:spLocks noGrp="1"/>
          </p:cNvSpPr>
          <p:nvPr>
            <p:ph type="sldNum" sz="quarter" idx="5"/>
          </p:nvPr>
        </p:nvSpPr>
        <p:spPr>
          <a:xfrm>
            <a:off x="3970436" y="8830627"/>
            <a:ext cx="3038372" cy="464185"/>
          </a:xfrm>
          <a:prstGeom prst="rect">
            <a:avLst/>
          </a:prstGeom>
        </p:spPr>
        <p:txBody>
          <a:bodyPr vert="horz" lIns="91649" tIns="45824" rIns="91649" bIns="45824" rtlCol="0" anchor="b"/>
          <a:lstStyle>
            <a:lvl1pPr algn="r">
              <a:defRPr sz="1200"/>
            </a:lvl1pPr>
          </a:lstStyle>
          <a:p>
            <a:fld id="{67C69A79-60F3-4739-AEDA-A5F910C1D0A4}" type="slidenum">
              <a:rPr lang="en-US" smtClean="0"/>
              <a:pPr/>
              <a:t>23</a:t>
            </a:fld>
            <a:endParaRPr lang="en-US"/>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a:t>Kindergarten – Grade 2</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440238" cy="3328988"/>
          </a:xfrm>
        </p:spPr>
      </p:sp>
      <p:sp>
        <p:nvSpPr>
          <p:cNvPr id="3" name="Notes Placeholder 2"/>
          <p:cNvSpPr>
            <a:spLocks noGrp="1"/>
          </p:cNvSpPr>
          <p:nvPr>
            <p:ph type="body" idx="1"/>
          </p:nvPr>
        </p:nvSpPr>
        <p:spPr/>
        <p:txBody>
          <a:bodyPr>
            <a:normAutofit fontScale="92500" lnSpcReduction="20000"/>
          </a:bodyPr>
          <a:lstStyle/>
          <a:p>
            <a:pPr defTabSz="931706">
              <a:defRPr/>
            </a:pPr>
            <a:r>
              <a:rPr lang="en-US" b="1" baseline="0" dirty="0" smtClean="0"/>
              <a:t>Say: </a:t>
            </a:r>
            <a:r>
              <a:rPr lang="en-US" b="0" baseline="0" dirty="0" smtClean="0"/>
              <a:t>Let’s consider an example of how background knowledge makes a difference in comprehension: </a:t>
            </a:r>
          </a:p>
          <a:p>
            <a:pPr defTabSz="931706">
              <a:defRPr/>
            </a:pPr>
            <a:endParaRPr lang="en-US" b="0" baseline="0" dirty="0" smtClean="0"/>
          </a:p>
          <a:p>
            <a:pPr defTabSz="931706">
              <a:defRPr/>
            </a:pPr>
            <a:r>
              <a:rPr lang="en-US" b="0" baseline="0" dirty="0" err="1" smtClean="0"/>
              <a:t>Recht</a:t>
            </a:r>
            <a:r>
              <a:rPr lang="en-US" b="0" baseline="0" dirty="0" smtClean="0"/>
              <a:t> and Leslie (1988) conducted a study to research the effects of background knowledge on reading comprehension.  They tested two groups of students – good readers and poor readers.  They also tested the students’ knowledge of baseball.  </a:t>
            </a:r>
          </a:p>
          <a:p>
            <a:pPr defTabSz="931706">
              <a:defRPr/>
            </a:pPr>
            <a:endParaRPr lang="en-US" b="0" baseline="0" dirty="0" smtClean="0"/>
          </a:p>
          <a:p>
            <a:pPr defTabSz="931706">
              <a:defRPr/>
            </a:pPr>
            <a:r>
              <a:rPr lang="en-US" b="1" baseline="0" dirty="0" smtClean="0"/>
              <a:t>Click to animate.  </a:t>
            </a:r>
            <a:r>
              <a:rPr lang="en-US" b="0" baseline="0" dirty="0" smtClean="0"/>
              <a:t>There were good readers who had little knowledge of baseball. </a:t>
            </a:r>
          </a:p>
          <a:p>
            <a:pPr defTabSz="931706">
              <a:defRPr/>
            </a:pPr>
            <a:endParaRPr lang="en-US" b="0" baseline="0" dirty="0" smtClean="0"/>
          </a:p>
          <a:p>
            <a:pPr defTabSz="931706">
              <a:defRPr/>
            </a:pPr>
            <a:r>
              <a:rPr lang="en-US" b="1" baseline="0" dirty="0" smtClean="0"/>
              <a:t>Click to animate.  </a:t>
            </a:r>
            <a:r>
              <a:rPr lang="en-US" b="0" baseline="0" dirty="0" smtClean="0"/>
              <a:t>There were good readers who knew a lot about baseball.</a:t>
            </a:r>
          </a:p>
          <a:p>
            <a:pPr defTabSz="931706">
              <a:defRPr/>
            </a:pPr>
            <a:endParaRPr lang="en-US" b="0" baseline="0" dirty="0" smtClean="0"/>
          </a:p>
          <a:p>
            <a:pPr defTabSz="931706">
              <a:defRPr/>
            </a:pPr>
            <a:r>
              <a:rPr lang="en-US" b="1" baseline="0" dirty="0" smtClean="0"/>
              <a:t>Click to animate.  </a:t>
            </a:r>
            <a:r>
              <a:rPr lang="en-US" b="0" baseline="0" dirty="0" smtClean="0"/>
              <a:t>There were struggling readers who had little knowledge of baseball.</a:t>
            </a:r>
          </a:p>
          <a:p>
            <a:pPr defTabSz="931706">
              <a:defRPr/>
            </a:pPr>
            <a:endParaRPr lang="en-US" b="0" baseline="0" dirty="0" smtClean="0"/>
          </a:p>
          <a:p>
            <a:pPr defTabSz="931706">
              <a:defRPr/>
            </a:pPr>
            <a:r>
              <a:rPr lang="en-US" b="1" baseline="0" dirty="0" smtClean="0"/>
              <a:t>Click to animate.  </a:t>
            </a:r>
            <a:r>
              <a:rPr lang="en-US" b="0" baseline="0" dirty="0" smtClean="0"/>
              <a:t>There were struggling readers who knew a lot about baseball.</a:t>
            </a:r>
          </a:p>
          <a:p>
            <a:pPr defTabSz="931706">
              <a:defRPr/>
            </a:pPr>
            <a:endParaRPr lang="en-US" b="0" baseline="0" dirty="0" smtClean="0"/>
          </a:p>
          <a:p>
            <a:pPr defTabSz="931706">
              <a:defRPr/>
            </a:pPr>
            <a:r>
              <a:rPr lang="en-US" b="1" baseline="0" dirty="0" smtClean="0"/>
              <a:t>Say: </a:t>
            </a:r>
            <a:r>
              <a:rPr lang="en-US" b="0" baseline="0" dirty="0" smtClean="0"/>
              <a:t>The students’ were then asked to read a passage about a baseball game and were tested on comprehension.  </a:t>
            </a:r>
          </a:p>
          <a:p>
            <a:pPr defTabSz="931706">
              <a:defRPr/>
            </a:pPr>
            <a:endParaRPr lang="en-US" b="0" baseline="0" dirty="0" smtClean="0"/>
          </a:p>
          <a:p>
            <a:pPr defTabSz="931706">
              <a:defRPr/>
            </a:pPr>
            <a:r>
              <a:rPr lang="en-US" b="1" baseline="0" dirty="0" smtClean="0"/>
              <a:t>Click to animate.  Struggling reader  with baseball cap will rise to equal good readers.  </a:t>
            </a:r>
          </a:p>
          <a:p>
            <a:pPr defTabSz="931706">
              <a:defRPr/>
            </a:pPr>
            <a:endParaRPr lang="en-US" b="1" baseline="0" dirty="0" smtClean="0"/>
          </a:p>
          <a:p>
            <a:pPr defTabSz="931706">
              <a:defRPr/>
            </a:pPr>
            <a:r>
              <a:rPr lang="en-US" b="1" baseline="0" dirty="0" smtClean="0"/>
              <a:t>Say: </a:t>
            </a:r>
            <a:r>
              <a:rPr lang="en-US" b="0" baseline="0" dirty="0" smtClean="0"/>
              <a:t>The researchers found that poor readers who knew more about baseball had comprehension almost equal to good readers who knew about baseball.</a:t>
            </a:r>
          </a:p>
          <a:p>
            <a:pPr defTabSz="931706">
              <a:defRPr/>
            </a:pPr>
            <a:endParaRPr lang="en-US" b="0" baseline="0" dirty="0" smtClean="0"/>
          </a:p>
          <a:p>
            <a:pPr defTabSz="931706">
              <a:defRPr/>
            </a:pPr>
            <a:r>
              <a:rPr lang="en-US" b="1" baseline="0" dirty="0" smtClean="0"/>
              <a:t>Click to animate.  Good reader without baseball cap will sink to equal struggling reader.  </a:t>
            </a:r>
            <a:r>
              <a:rPr lang="en-US" b="0" baseline="0" dirty="0" smtClean="0"/>
              <a:t>The good readers who didn’t know much about baseball struggled to comprehend the passage.  Their comprehension wasn’t much higher than the struggling readers who didn’t know much about baseball.</a:t>
            </a:r>
          </a:p>
          <a:p>
            <a:pPr defTabSz="931706">
              <a:defRPr/>
            </a:pPr>
            <a:endParaRPr lang="en-US" b="0" baseline="0" dirty="0" smtClean="0"/>
          </a:p>
          <a:p>
            <a:pPr defTabSz="931706">
              <a:defRPr/>
            </a:pPr>
            <a:r>
              <a:rPr lang="en-US" b="0" baseline="0" dirty="0" smtClean="0"/>
              <a:t>In other words, we can better understand a text that’s about something familiar than we can a text that’s unfamiliar – even if we’re struggling readers.</a:t>
            </a:r>
          </a:p>
          <a:p>
            <a:pPr defTabSz="931706">
              <a:defRPr/>
            </a:pPr>
            <a:endParaRPr lang="en-US" b="0" baseline="0" dirty="0" smtClean="0"/>
          </a:p>
          <a:p>
            <a:pPr defTabSz="931706">
              <a:defRPr/>
            </a:pPr>
            <a:endParaRPr lang="en-US" b="0" baseline="0" dirty="0" smtClean="0"/>
          </a:p>
          <a:p>
            <a:endParaRPr lang="en-US" dirty="0"/>
          </a:p>
        </p:txBody>
      </p:sp>
      <p:sp>
        <p:nvSpPr>
          <p:cNvPr id="4" name="Slide Number Placeholder 2"/>
          <p:cNvSpPr>
            <a:spLocks noGrp="1"/>
          </p:cNvSpPr>
          <p:nvPr>
            <p:ph type="sldNum" sz="quarter" idx="5"/>
          </p:nvPr>
        </p:nvSpPr>
        <p:spPr>
          <a:xfrm>
            <a:off x="3970436" y="8830627"/>
            <a:ext cx="3038372" cy="464185"/>
          </a:xfrm>
          <a:prstGeom prst="rect">
            <a:avLst/>
          </a:prstGeom>
        </p:spPr>
        <p:txBody>
          <a:bodyPr vert="horz" lIns="91649" tIns="45824" rIns="91649" bIns="45824" rtlCol="0" anchor="b"/>
          <a:lstStyle>
            <a:lvl1pPr algn="r">
              <a:defRPr sz="1200"/>
            </a:lvl1pPr>
          </a:lstStyle>
          <a:p>
            <a:fld id="{67C69A79-60F3-4739-AEDA-A5F910C1D0A4}" type="slidenum">
              <a:rPr lang="en-US" smtClean="0"/>
              <a:pPr/>
              <a:t>24</a:t>
            </a:fld>
            <a:endParaRPr lang="en-US"/>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a:t>Kindergarten – Grade 2</a:t>
            </a: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Say: </a:t>
            </a:r>
            <a:r>
              <a:rPr lang="en-US" b="0" dirty="0" smtClean="0"/>
              <a:t>Occasionally, we may</a:t>
            </a:r>
            <a:r>
              <a:rPr lang="en-US" b="0" baseline="0" dirty="0" smtClean="0"/>
              <a:t> hear a teacher say, “My students don’t have background knowledge.”  ALL students, however, have background knowledge built on their life experiences.  Some background knowledge is academic in nature and relates to things they will learn in school.  A student who has been allowed to shop at the neighborhood store, for example, will have background knowledge for money and its uses.  This knowledge will help the student during math lessons.  A student who has never had such experiences may need to build the background knowledge from the ground up, and will find it more difficult.</a:t>
            </a:r>
          </a:p>
          <a:p>
            <a:endParaRPr lang="en-US" b="0" baseline="0" dirty="0" smtClean="0"/>
          </a:p>
          <a:p>
            <a:r>
              <a:rPr lang="en-US" b="0" baseline="0" dirty="0" smtClean="0"/>
              <a:t>Some background knowledge relates to non-academic concepts.  For example, a student might have well-developed background knowledge about soccer.  This may have some usefulness in school, but will be less-generally useful than background knowledge for using money.</a:t>
            </a:r>
            <a:endParaRPr lang="en-US" b="1" dirty="0" smtClean="0"/>
          </a:p>
          <a:p>
            <a:endParaRPr lang="en-US" b="0" dirty="0" smtClean="0"/>
          </a:p>
          <a:p>
            <a:pPr defTabSz="931706">
              <a:defRPr/>
            </a:pPr>
            <a:r>
              <a:rPr lang="en-US" dirty="0"/>
              <a:t>We need to get to know our students well so that we can understand what they have developed background knowledge of. Once we have this knowledge, will need to do two things to make our comprehension instruction work: we will need to either build NEW background knowledge or activate EXISTING background knowledge.</a:t>
            </a:r>
          </a:p>
          <a:p>
            <a:endParaRPr lang="en-US" b="1" dirty="0" smtClean="0"/>
          </a:p>
        </p:txBody>
      </p:sp>
      <p:sp>
        <p:nvSpPr>
          <p:cNvPr id="4" name="Slide Number Placeholder 2"/>
          <p:cNvSpPr>
            <a:spLocks noGrp="1"/>
          </p:cNvSpPr>
          <p:nvPr>
            <p:ph type="sldNum" sz="quarter" idx="5"/>
          </p:nvPr>
        </p:nvSpPr>
        <p:spPr>
          <a:xfrm>
            <a:off x="3970436" y="8830627"/>
            <a:ext cx="3038372" cy="464185"/>
          </a:xfrm>
          <a:prstGeom prst="rect">
            <a:avLst/>
          </a:prstGeom>
        </p:spPr>
        <p:txBody>
          <a:bodyPr vert="horz" lIns="91649" tIns="45824" rIns="91649" bIns="45824" rtlCol="0" anchor="b"/>
          <a:lstStyle>
            <a:lvl1pPr algn="r">
              <a:defRPr sz="1200"/>
            </a:lvl1pPr>
          </a:lstStyle>
          <a:p>
            <a:fld id="{67C69A79-60F3-4739-AEDA-A5F910C1D0A4}" type="slidenum">
              <a:rPr lang="en-US" smtClean="0"/>
              <a:pPr/>
              <a:t>25</a:t>
            </a:fld>
            <a:endParaRPr lang="en-US"/>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a:t>Kindergarten – Grade 2</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smtClean="0"/>
              <a:t>Say: </a:t>
            </a:r>
            <a:r>
              <a:rPr lang="en-US" b="0" dirty="0" smtClean="0"/>
              <a:t>What is the difference between building background knowledge and activating existing knowledge?</a:t>
            </a:r>
          </a:p>
          <a:p>
            <a:endParaRPr lang="en-US" b="0" dirty="0" smtClean="0"/>
          </a:p>
          <a:p>
            <a:r>
              <a:rPr lang="en-US" b="1" dirty="0" smtClean="0"/>
              <a:t>Click.</a:t>
            </a:r>
            <a:r>
              <a:rPr lang="en-US" b="1" baseline="0" dirty="0" smtClean="0"/>
              <a:t>  Say: </a:t>
            </a:r>
            <a:r>
              <a:rPr lang="en-US" b="0" baseline="0" dirty="0" smtClean="0"/>
              <a:t>We build background knowledge when our students have little knowledge of the topic of a story.  </a:t>
            </a:r>
          </a:p>
          <a:p>
            <a:endParaRPr lang="en-US" b="0" baseline="0" dirty="0" smtClean="0"/>
          </a:p>
          <a:p>
            <a:r>
              <a:rPr lang="en-US" b="1" baseline="0" dirty="0" smtClean="0"/>
              <a:t>Click.  Say: </a:t>
            </a:r>
            <a:r>
              <a:rPr lang="en-US" b="0" baseline="0" dirty="0" smtClean="0"/>
              <a:t>When our students have some knowledge of a topic, and we simply want to help them remember, we activate background knowledge.</a:t>
            </a:r>
          </a:p>
          <a:p>
            <a:endParaRPr lang="en-US" b="0" baseline="0" dirty="0" smtClean="0"/>
          </a:p>
          <a:p>
            <a:r>
              <a:rPr lang="en-US" b="1" baseline="0" dirty="0" smtClean="0"/>
              <a:t>Click.  Say: </a:t>
            </a:r>
            <a:r>
              <a:rPr lang="en-US" b="0" baseline="0" dirty="0" smtClean="0"/>
              <a:t>Building new background knowledge takes time.  Therefore, we must plan ahead.  We will begin one or two weeks before reading the selection.</a:t>
            </a:r>
          </a:p>
          <a:p>
            <a:endParaRPr lang="en-US" b="0" baseline="0" dirty="0" smtClean="0"/>
          </a:p>
          <a:p>
            <a:r>
              <a:rPr lang="en-US" b="1" baseline="0" dirty="0" smtClean="0"/>
              <a:t>Click.  Say: </a:t>
            </a:r>
            <a:r>
              <a:rPr lang="en-US" b="0" baseline="0" dirty="0" smtClean="0"/>
              <a:t>Activating background knowledge can take place just a few moments before we read.</a:t>
            </a:r>
          </a:p>
          <a:p>
            <a:endParaRPr lang="en-US" b="0" baseline="0" dirty="0" smtClean="0"/>
          </a:p>
          <a:p>
            <a:r>
              <a:rPr lang="en-US" b="1" baseline="0" dirty="0" smtClean="0"/>
              <a:t>Click.  Say: </a:t>
            </a:r>
            <a:r>
              <a:rPr lang="en-US" b="0" baseline="0" dirty="0" smtClean="0"/>
              <a:t>When building new background knowledge we must remember that a single exposure is not enough.  It takes 3-4 exposures to new information, no more than two days apart.</a:t>
            </a:r>
          </a:p>
          <a:p>
            <a:endParaRPr lang="en-US" b="0" baseline="0" dirty="0" smtClean="0"/>
          </a:p>
          <a:p>
            <a:r>
              <a:rPr lang="en-US" b="1" baseline="0" dirty="0" smtClean="0"/>
              <a:t>Click.  Say: </a:t>
            </a:r>
            <a:r>
              <a:rPr lang="en-US" b="0" baseline="0" dirty="0" smtClean="0"/>
              <a:t>Activating background knowledge should take only 2-10 minutes.  We don’t want to tell our students everything that will be in the story – we must leave some problem-solving for them.  Instead, we want to activate what is crucial to understanding.</a:t>
            </a:r>
          </a:p>
          <a:p>
            <a:endParaRPr lang="en-US" b="0" baseline="0" dirty="0" smtClean="0"/>
          </a:p>
          <a:p>
            <a:r>
              <a:rPr lang="en-US" b="0" baseline="0" dirty="0" smtClean="0"/>
              <a:t>Now we will look at each of these techniques separately.</a:t>
            </a:r>
            <a:endParaRPr lang="en-US" b="1" dirty="0"/>
          </a:p>
        </p:txBody>
      </p:sp>
      <p:sp>
        <p:nvSpPr>
          <p:cNvPr id="4" name="Slide Number Placeholder 2"/>
          <p:cNvSpPr>
            <a:spLocks noGrp="1"/>
          </p:cNvSpPr>
          <p:nvPr>
            <p:ph type="sldNum" sz="quarter" idx="5"/>
          </p:nvPr>
        </p:nvSpPr>
        <p:spPr>
          <a:xfrm>
            <a:off x="3970436" y="8830627"/>
            <a:ext cx="3038372" cy="464185"/>
          </a:xfrm>
          <a:prstGeom prst="rect">
            <a:avLst/>
          </a:prstGeom>
        </p:spPr>
        <p:txBody>
          <a:bodyPr vert="horz" lIns="91649" tIns="45824" rIns="91649" bIns="45824" rtlCol="0" anchor="b"/>
          <a:lstStyle>
            <a:lvl1pPr algn="r">
              <a:defRPr sz="1200"/>
            </a:lvl1pPr>
          </a:lstStyle>
          <a:p>
            <a:fld id="{67C69A79-60F3-4739-AEDA-A5F910C1D0A4}" type="slidenum">
              <a:rPr lang="en-US" smtClean="0"/>
              <a:pPr/>
              <a:t>26</a:t>
            </a:fld>
            <a:endParaRPr lang="en-US"/>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a:t>Kindergarten – Grade 2</a:t>
            </a: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b="1" baseline="0" dirty="0" smtClean="0"/>
              <a:t> </a:t>
            </a:r>
            <a:r>
              <a:rPr lang="en-US" b="0" baseline="0" dirty="0" smtClean="0"/>
              <a:t>Let’s begin by discussing why we should teach this strategy to students.</a:t>
            </a:r>
          </a:p>
          <a:p>
            <a:r>
              <a:rPr lang="en-US" b="0" baseline="0" dirty="0" smtClean="0"/>
              <a:t/>
            </a:r>
            <a:br>
              <a:rPr lang="en-US" b="0" baseline="0" dirty="0" smtClean="0"/>
            </a:br>
            <a:endParaRPr lang="en-US" dirty="0"/>
          </a:p>
        </p:txBody>
      </p:sp>
      <p:sp>
        <p:nvSpPr>
          <p:cNvPr id="4" name="Slide Number Placeholder 2"/>
          <p:cNvSpPr>
            <a:spLocks noGrp="1"/>
          </p:cNvSpPr>
          <p:nvPr>
            <p:ph type="sldNum" sz="quarter" idx="5"/>
          </p:nvPr>
        </p:nvSpPr>
        <p:spPr>
          <a:xfrm>
            <a:off x="3970436" y="8830627"/>
            <a:ext cx="3038372" cy="464185"/>
          </a:xfrm>
          <a:prstGeom prst="rect">
            <a:avLst/>
          </a:prstGeom>
        </p:spPr>
        <p:txBody>
          <a:bodyPr vert="horz" lIns="91649" tIns="45824" rIns="91649" bIns="45824" rtlCol="0" anchor="b"/>
          <a:lstStyle>
            <a:lvl1pPr algn="r">
              <a:defRPr sz="1200"/>
            </a:lvl1pPr>
          </a:lstStyle>
          <a:p>
            <a:fld id="{67C69A79-60F3-4739-AEDA-A5F910C1D0A4}" type="slidenum">
              <a:rPr lang="en-US" smtClean="0"/>
              <a:pPr/>
              <a:t>27</a:t>
            </a:fld>
            <a:endParaRPr lang="en-US"/>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a:t>Kindergarten – Grade 2</a:t>
            </a:r>
          </a:p>
          <a:p>
            <a:endParaRPr lang="en-US" dirty="0"/>
          </a:p>
        </p:txBody>
      </p:sp>
    </p:spTree>
    <p:extLst>
      <p:ext uri="{BB962C8B-B14F-4D97-AF65-F5344CB8AC3E}">
        <p14:creationId xmlns="" xmlns:p14="http://schemas.microsoft.com/office/powerpoint/2010/main" val="15497406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smtClean="0"/>
              <a:t>Say:</a:t>
            </a:r>
            <a:r>
              <a:rPr lang="en-US" b="1" baseline="0" dirty="0" smtClean="0"/>
              <a:t> </a:t>
            </a:r>
            <a:r>
              <a:rPr lang="en-US" b="0" baseline="0" dirty="0" smtClean="0"/>
              <a:t>As discussed, </a:t>
            </a:r>
            <a:r>
              <a:rPr lang="en-US" b="0" i="0" baseline="0" dirty="0" smtClean="0"/>
              <a:t>accessing background knowledge increases our ability to retain new information (e.g. </a:t>
            </a:r>
            <a:r>
              <a:rPr lang="en-US" b="0" i="0" baseline="0" dirty="0" err="1" smtClean="0"/>
              <a:t>Recht</a:t>
            </a:r>
            <a:r>
              <a:rPr lang="en-US" b="0" i="0" baseline="0" dirty="0" smtClean="0"/>
              <a:t> and Leslie, 1988) and understand challenging text because it provides something for text information to “stick” to.  New learning is incorporated into our background knowledge. </a:t>
            </a:r>
            <a:endParaRPr lang="en-US" b="0" baseline="0" dirty="0" smtClean="0"/>
          </a:p>
          <a:p>
            <a:pPr eaLnBrk="1" hangingPunct="1"/>
            <a:r>
              <a:rPr lang="en-US" b="0" i="0" baseline="0" dirty="0" smtClean="0"/>
              <a:t>Now let’s think about how good readers use background knowledge to make connections while reading. </a:t>
            </a:r>
            <a:r>
              <a:rPr lang="en-US" b="0" baseline="0" dirty="0" smtClean="0"/>
              <a:t>Using background knowledge to make connections to the text helps enrich our understanding of the text.  </a:t>
            </a:r>
          </a:p>
          <a:p>
            <a:endParaRPr lang="en-US" b="0" baseline="0" dirty="0" smtClean="0"/>
          </a:p>
          <a:p>
            <a:pPr defTabSz="931706">
              <a:defRPr/>
            </a:pPr>
            <a:r>
              <a:rPr lang="en-US" b="0" baseline="0" dirty="0" smtClean="0"/>
              <a:t>Understanding more deeply impacts us in many ways. It gives us insight  into the world and empathy for others, it creates within us a desire to read and re-read, and helps us to see how the world works (Keene, 2008).      </a:t>
            </a:r>
          </a:p>
          <a:p>
            <a:endParaRPr lang="en-US" b="0" baseline="0" dirty="0" smtClean="0"/>
          </a:p>
          <a:p>
            <a:pPr defTabSz="931706">
              <a:defRPr/>
            </a:pPr>
            <a:r>
              <a:rPr lang="en-US" b="0" baseline="0" dirty="0" smtClean="0"/>
              <a:t>We teach Making Connections because it helps us to bring enjoyment to reading. </a:t>
            </a:r>
          </a:p>
          <a:p>
            <a:endParaRPr lang="en-US" b="0" baseline="0" dirty="0" smtClean="0"/>
          </a:p>
          <a:p>
            <a:r>
              <a:rPr lang="en-US" b="0" baseline="0" dirty="0" err="1" smtClean="0"/>
              <a:t>Cris</a:t>
            </a:r>
            <a:r>
              <a:rPr lang="en-US" b="0" baseline="0" dirty="0" smtClean="0"/>
              <a:t> </a:t>
            </a:r>
            <a:r>
              <a:rPr lang="en-US" b="0" baseline="0" dirty="0" err="1" smtClean="0"/>
              <a:t>Tovani</a:t>
            </a:r>
            <a:r>
              <a:rPr lang="en-US" b="0" baseline="0" dirty="0" smtClean="0"/>
              <a:t> (2000) lists several ways Making Connections increases our interest and enjoyment in reading.</a:t>
            </a:r>
          </a:p>
          <a:p>
            <a:endParaRPr lang="en-US" b="0" baseline="0" dirty="0" smtClean="0"/>
          </a:p>
          <a:p>
            <a:pPr defTabSz="931706">
              <a:defRPr/>
            </a:pPr>
            <a:r>
              <a:rPr lang="en-US" b="1" baseline="0" dirty="0" smtClean="0"/>
              <a:t>Read slide.</a:t>
            </a:r>
          </a:p>
          <a:p>
            <a:endParaRPr lang="en-US" b="1" baseline="0" dirty="0" smtClean="0"/>
          </a:p>
        </p:txBody>
      </p:sp>
      <p:sp>
        <p:nvSpPr>
          <p:cNvPr id="4" name="Slide Number Placeholder 2"/>
          <p:cNvSpPr>
            <a:spLocks noGrp="1"/>
          </p:cNvSpPr>
          <p:nvPr>
            <p:ph type="sldNum" sz="quarter" idx="5"/>
          </p:nvPr>
        </p:nvSpPr>
        <p:spPr>
          <a:xfrm>
            <a:off x="3970436" y="8830627"/>
            <a:ext cx="3038372" cy="464185"/>
          </a:xfrm>
          <a:prstGeom prst="rect">
            <a:avLst/>
          </a:prstGeom>
        </p:spPr>
        <p:txBody>
          <a:bodyPr vert="horz" lIns="91649" tIns="45824" rIns="91649" bIns="45824" rtlCol="0" anchor="b"/>
          <a:lstStyle>
            <a:lvl1pPr algn="r">
              <a:defRPr sz="1200"/>
            </a:lvl1pPr>
          </a:lstStyle>
          <a:p>
            <a:fld id="{67C69A79-60F3-4739-AEDA-A5F910C1D0A4}" type="slidenum">
              <a:rPr lang="en-US" smtClean="0"/>
              <a:pPr/>
              <a:t>28</a:t>
            </a:fld>
            <a:endParaRPr lang="en-US"/>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a:t>Kindergarten – Grade 2</a:t>
            </a:r>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06">
              <a:defRPr/>
            </a:pPr>
            <a:r>
              <a:rPr lang="en-US" b="1" dirty="0" smtClean="0"/>
              <a:t>Say:</a:t>
            </a:r>
            <a:r>
              <a:rPr lang="en-US" b="1" baseline="0" dirty="0" smtClean="0"/>
              <a:t> </a:t>
            </a:r>
            <a:r>
              <a:rPr lang="en-US" b="0" baseline="0" dirty="0" smtClean="0"/>
              <a:t>We’ve looked at many reasons why it is important to teach the cognitive strategy Making Connections.  Many of you teach this strategy to students, today however, we want to take about ways to make this instruction even more effective.</a:t>
            </a:r>
            <a:endParaRPr lang="en-US" b="1" dirty="0" smtClean="0"/>
          </a:p>
          <a:p>
            <a:endParaRPr lang="en-US" dirty="0"/>
          </a:p>
        </p:txBody>
      </p:sp>
      <p:sp>
        <p:nvSpPr>
          <p:cNvPr id="4" name="Slide Number Placeholder 2"/>
          <p:cNvSpPr>
            <a:spLocks noGrp="1"/>
          </p:cNvSpPr>
          <p:nvPr>
            <p:ph type="sldNum" sz="quarter" idx="5"/>
          </p:nvPr>
        </p:nvSpPr>
        <p:spPr>
          <a:xfrm>
            <a:off x="3970436" y="8830627"/>
            <a:ext cx="3038372" cy="464185"/>
          </a:xfrm>
          <a:prstGeom prst="rect">
            <a:avLst/>
          </a:prstGeom>
        </p:spPr>
        <p:txBody>
          <a:bodyPr vert="horz" lIns="91649" tIns="45824" rIns="91649" bIns="45824" rtlCol="0" anchor="b"/>
          <a:lstStyle>
            <a:lvl1pPr algn="r">
              <a:defRPr sz="1200"/>
            </a:lvl1pPr>
          </a:lstStyle>
          <a:p>
            <a:fld id="{67C69A79-60F3-4739-AEDA-A5F910C1D0A4}" type="slidenum">
              <a:rPr lang="en-US" smtClean="0"/>
              <a:pPr/>
              <a:t>29</a:t>
            </a:fld>
            <a:endParaRPr lang="en-US"/>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a:t>Kindergarten – Grade 2</a:t>
            </a:r>
          </a:p>
          <a:p>
            <a:endParaRPr lang="en-US" dirty="0"/>
          </a:p>
        </p:txBody>
      </p:sp>
    </p:spTree>
    <p:extLst>
      <p:ext uri="{BB962C8B-B14F-4D97-AF65-F5344CB8AC3E}">
        <p14:creationId xmlns="" xmlns:p14="http://schemas.microsoft.com/office/powerpoint/2010/main" val="114189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735138" y="695325"/>
            <a:ext cx="3660775" cy="27447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3971" name="Notes Placeholder 2"/>
          <p:cNvSpPr>
            <a:spLocks noGrp="1"/>
          </p:cNvSpPr>
          <p:nvPr>
            <p:ph type="body" idx="1"/>
          </p:nvPr>
        </p:nvSpPr>
        <p:spPr bwMode="auto">
          <a:xfrm>
            <a:off x="701040" y="3950970"/>
            <a:ext cx="5608320" cy="418338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b="0" dirty="0" smtClean="0"/>
              <a:t>Let’s</a:t>
            </a:r>
            <a:r>
              <a:rPr lang="en-US" b="0" baseline="0" dirty="0" smtClean="0"/>
              <a:t> consider our goals for this training. </a:t>
            </a:r>
          </a:p>
          <a:p>
            <a:endParaRPr lang="en-US" b="0" baseline="0" dirty="0" smtClean="0"/>
          </a:p>
          <a:p>
            <a:r>
              <a:rPr lang="en-US" b="1" dirty="0" smtClean="0"/>
              <a:t>Read first two bullets.</a:t>
            </a:r>
            <a:endParaRPr lang="en-US" dirty="0" smtClean="0"/>
          </a:p>
          <a:p>
            <a:r>
              <a:rPr lang="en-US" b="1" dirty="0" smtClean="0"/>
              <a:t> </a:t>
            </a:r>
            <a:endParaRPr lang="en-US" dirty="0" smtClean="0"/>
          </a:p>
          <a:p>
            <a:r>
              <a:rPr lang="en-US" b="1" dirty="0" smtClean="0"/>
              <a:t>Say: </a:t>
            </a:r>
            <a:r>
              <a:rPr lang="en-US" dirty="0" smtClean="0"/>
              <a:t>We will complete an activity today to guide us to be aware of the cognitive strategies we use to comprehend.  </a:t>
            </a:r>
          </a:p>
          <a:p>
            <a:r>
              <a:rPr lang="en-US" dirty="0" smtClean="0"/>
              <a:t> </a:t>
            </a:r>
          </a:p>
          <a:p>
            <a:r>
              <a:rPr lang="en-US" b="1" dirty="0" smtClean="0"/>
              <a:t>Read third bullet.</a:t>
            </a:r>
            <a:endParaRPr lang="en-US" dirty="0" smtClean="0"/>
          </a:p>
          <a:p>
            <a:r>
              <a:rPr lang="en-US" b="1" dirty="0" smtClean="0"/>
              <a:t> </a:t>
            </a:r>
            <a:endParaRPr lang="en-US" dirty="0" smtClean="0"/>
          </a:p>
          <a:p>
            <a:r>
              <a:rPr lang="en-US" b="1" dirty="0" smtClean="0"/>
              <a:t>Say:  </a:t>
            </a:r>
            <a:r>
              <a:rPr lang="en-US" dirty="0" smtClean="0"/>
              <a:t>The strategies that each of us use to comprehend while reading are the same cognitive strategies that we will explicitly teach our students. Instruction in comprehension should occur every day.  During this P.D. we will explore a routine, outlined as a specific series of steps, that we can use to enhance our comprehension</a:t>
            </a:r>
            <a:r>
              <a:rPr lang="en-US" baseline="0" dirty="0" smtClean="0"/>
              <a:t> </a:t>
            </a:r>
            <a:r>
              <a:rPr lang="en-US" dirty="0" smtClean="0"/>
              <a:t>instruction.</a:t>
            </a:r>
          </a:p>
          <a:p>
            <a:r>
              <a:rPr lang="en-US" dirty="0" smtClean="0"/>
              <a:t> </a:t>
            </a:r>
          </a:p>
          <a:p>
            <a:pPr eaLnBrk="1" hangingPunct="1"/>
            <a:endParaRPr lang="en-US" b="1" dirty="0" smtClean="0"/>
          </a:p>
        </p:txBody>
      </p:sp>
      <p:sp>
        <p:nvSpPr>
          <p:cNvPr id="4" name="Slide Number Placeholder 3"/>
          <p:cNvSpPr>
            <a:spLocks noGrp="1"/>
          </p:cNvSpPr>
          <p:nvPr>
            <p:ph type="sldNum" sz="quarter" idx="5"/>
          </p:nvPr>
        </p:nvSpPr>
        <p:spPr/>
        <p:txBody>
          <a:bodyPr/>
          <a:lstStyle/>
          <a:p>
            <a:pPr>
              <a:defRPr/>
            </a:pPr>
            <a:fld id="{BDCD0CDD-938E-4A42-B29C-A3DD871DF904}"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Say:</a:t>
            </a:r>
            <a:r>
              <a:rPr lang="en-US" b="1" baseline="0" dirty="0" smtClean="0"/>
              <a:t> </a:t>
            </a:r>
            <a:r>
              <a:rPr lang="en-US" b="0" baseline="0" dirty="0" smtClean="0"/>
              <a:t>When we introduce a new cognitive strategy to our students, we must do so in a way that is direct, systematic and most of all, explicit.  Students should understand what the strategy is and how it helps them understand.  “… instruction should use modeling, thinking aloud, questioning, and other techniques to promote active construction of meaning” (Moats, 2005).</a:t>
            </a:r>
          </a:p>
          <a:p>
            <a:endParaRPr lang="en-US" b="0" baseline="0" dirty="0" smtClean="0"/>
          </a:p>
          <a:p>
            <a:r>
              <a:rPr lang="en-US" b="0" baseline="0" dirty="0" smtClean="0"/>
              <a:t>We have developed a routine to introduce and practice cognitive strategies. </a:t>
            </a:r>
            <a:r>
              <a:rPr lang="en-US" dirty="0"/>
              <a:t>This routine is an 8 step process for directly and explicitly teaching strategies to students.  Let’s review the steps now.  Please take out your blue and white </a:t>
            </a:r>
            <a:r>
              <a:rPr lang="en-US" dirty="0" smtClean="0"/>
              <a:t>Cognitive Strategy Routine card </a:t>
            </a:r>
            <a:r>
              <a:rPr lang="en-US" dirty="0"/>
              <a:t>and take a moment to read the 8 steps.</a:t>
            </a:r>
          </a:p>
          <a:p>
            <a:endParaRPr lang="en-US" dirty="0"/>
          </a:p>
          <a:p>
            <a:r>
              <a:rPr lang="en-US" b="1" dirty="0"/>
              <a:t>Allow participants one minute to review the steps on the card.</a:t>
            </a:r>
          </a:p>
          <a:p>
            <a:endParaRPr lang="en-US" b="1" dirty="0"/>
          </a:p>
          <a:p>
            <a:r>
              <a:rPr lang="en-US" b="1" dirty="0"/>
              <a:t>Say: </a:t>
            </a:r>
            <a:r>
              <a:rPr lang="en-US" dirty="0"/>
              <a:t> You will also need the orange Cognitive Strategy </a:t>
            </a:r>
            <a:r>
              <a:rPr lang="en-US" dirty="0" smtClean="0"/>
              <a:t>Lesson </a:t>
            </a:r>
            <a:r>
              <a:rPr lang="en-US" dirty="0"/>
              <a:t>Planning Card and a vis-à-vis for this part of the session.</a:t>
            </a:r>
            <a:endParaRPr lang="en-US" b="1" dirty="0"/>
          </a:p>
        </p:txBody>
      </p:sp>
      <p:sp>
        <p:nvSpPr>
          <p:cNvPr id="4" name="Slide Number Placeholder 2"/>
          <p:cNvSpPr>
            <a:spLocks noGrp="1"/>
          </p:cNvSpPr>
          <p:nvPr>
            <p:ph type="sldNum" sz="quarter" idx="5"/>
          </p:nvPr>
        </p:nvSpPr>
        <p:spPr>
          <a:xfrm>
            <a:off x="3970436" y="8830627"/>
            <a:ext cx="3038372" cy="464185"/>
          </a:xfrm>
          <a:prstGeom prst="rect">
            <a:avLst/>
          </a:prstGeom>
        </p:spPr>
        <p:txBody>
          <a:bodyPr vert="horz" lIns="91649" tIns="45824" rIns="91649" bIns="45824" rtlCol="0" anchor="b"/>
          <a:lstStyle>
            <a:lvl1pPr algn="r">
              <a:defRPr sz="1200"/>
            </a:lvl1pPr>
          </a:lstStyle>
          <a:p>
            <a:fld id="{67C69A79-60F3-4739-AEDA-A5F910C1D0A4}" type="slidenum">
              <a:rPr lang="en-US" smtClean="0"/>
              <a:pPr/>
              <a:t>30</a:t>
            </a:fld>
            <a:endParaRPr lang="en-US"/>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a:t>Kindergarten – Grade 2</a:t>
            </a:r>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06">
              <a:defRPr/>
            </a:pPr>
            <a:r>
              <a:rPr lang="en-US" b="1" baseline="0" dirty="0" smtClean="0"/>
              <a:t>Say: </a:t>
            </a:r>
            <a:r>
              <a:rPr lang="en-US" b="0" baseline="0" dirty="0" smtClean="0"/>
              <a:t>As you recall, step 1 in our cognitive strategy routine is introducing the strategy with an anchor lesson. An anchor lesson is a simple stand-alone lesson that we can refer to when we discuss making connections in future lessons. This lesson should take approximately 20-30 minutes and should be done the day before you want to introduce the strategy with a piece of text.  An anchor lesson does not typically involve text, it should be a memorable activity that demonstrates the strategy.</a:t>
            </a:r>
          </a:p>
          <a:p>
            <a:endParaRPr lang="en-US" b="1" dirty="0" smtClean="0"/>
          </a:p>
          <a:p>
            <a:r>
              <a:rPr lang="en-US" b="1" dirty="0" smtClean="0"/>
              <a:t>Read slide.</a:t>
            </a:r>
            <a:endParaRPr lang="en-US" b="1" dirty="0"/>
          </a:p>
        </p:txBody>
      </p:sp>
      <p:sp>
        <p:nvSpPr>
          <p:cNvPr id="4" name="Slide Number Placeholder 2"/>
          <p:cNvSpPr>
            <a:spLocks noGrp="1"/>
          </p:cNvSpPr>
          <p:nvPr>
            <p:ph type="sldNum" sz="quarter" idx="5"/>
          </p:nvPr>
        </p:nvSpPr>
        <p:spPr>
          <a:xfrm>
            <a:off x="3970436" y="8830627"/>
            <a:ext cx="3038372" cy="464185"/>
          </a:xfrm>
          <a:prstGeom prst="rect">
            <a:avLst/>
          </a:prstGeom>
        </p:spPr>
        <p:txBody>
          <a:bodyPr vert="horz" lIns="91649" tIns="45824" rIns="91649" bIns="45824" rtlCol="0" anchor="b"/>
          <a:lstStyle>
            <a:lvl1pPr algn="r">
              <a:defRPr sz="1200"/>
            </a:lvl1pPr>
          </a:lstStyle>
          <a:p>
            <a:fld id="{67C69A79-60F3-4739-AEDA-A5F910C1D0A4}" type="slidenum">
              <a:rPr lang="en-US" smtClean="0"/>
              <a:pPr/>
              <a:t>31</a:t>
            </a:fld>
            <a:endParaRPr lang="en-US"/>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a:t>Kindergarten – Grade 2</a:t>
            </a:r>
          </a:p>
          <a:p>
            <a:endParaRPr lang="en-US" dirty="0"/>
          </a:p>
        </p:txBody>
      </p:sp>
    </p:spTree>
    <p:extLst>
      <p:ext uri="{BB962C8B-B14F-4D97-AF65-F5344CB8AC3E}">
        <p14:creationId xmlns="" xmlns:p14="http://schemas.microsoft.com/office/powerpoint/2010/main" val="21366505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b="0" dirty="0" smtClean="0"/>
              <a:t>Look at this picture of a dog. I think that you all have some background knowledge about dogs. What do you know about dogs? Think for a moment (model hand</a:t>
            </a:r>
            <a:r>
              <a:rPr lang="en-US" b="0" baseline="0" dirty="0" smtClean="0"/>
              <a:t> signal)</a:t>
            </a:r>
            <a:r>
              <a:rPr lang="en-US" b="0" dirty="0" smtClean="0"/>
              <a:t>.  Turn and tell your partner everything you know about dogs (model hand signals). </a:t>
            </a:r>
          </a:p>
          <a:p>
            <a:r>
              <a:rPr lang="en-US" b="1" dirty="0" smtClean="0"/>
              <a:t> </a:t>
            </a:r>
            <a:endParaRPr lang="en-US" dirty="0" smtClean="0"/>
          </a:p>
          <a:p>
            <a:r>
              <a:rPr lang="en-US" b="1" dirty="0" smtClean="0"/>
              <a:t>Provide time for partners to talk. Select 3-4 people to share what they know about dogs. Record the information on a blank piece of chart paper as it is shared.  Ask participants to explain</a:t>
            </a:r>
            <a:r>
              <a:rPr lang="en-US" b="1" baseline="0" dirty="0" smtClean="0"/>
              <a:t> why they know what they do about dogs. Reinforce that they know what they know because it’s part of their background knowledge.</a:t>
            </a:r>
            <a:endParaRPr lang="en-US" b="1" dirty="0" smtClean="0"/>
          </a:p>
          <a:p>
            <a:r>
              <a:rPr lang="en-US" dirty="0" smtClean="0"/>
              <a:t> </a:t>
            </a:r>
          </a:p>
          <a:p>
            <a:r>
              <a:rPr lang="en-US" dirty="0" smtClean="0"/>
              <a:t> </a:t>
            </a:r>
            <a:r>
              <a:rPr lang="en-US" b="1" dirty="0" smtClean="0"/>
              <a:t>Say: </a:t>
            </a:r>
            <a:r>
              <a:rPr lang="en-US" b="0" dirty="0" smtClean="0"/>
              <a:t>I noticed that some of you have lots of background knowledge about dogs perhaps because you have a dog.  Some of you might not have ever had a dog, but you still know</a:t>
            </a:r>
            <a:r>
              <a:rPr lang="en-US" b="0" baseline="0" dirty="0" smtClean="0"/>
              <a:t> </a:t>
            </a:r>
            <a:r>
              <a:rPr lang="en-US" b="0" dirty="0" smtClean="0"/>
              <a:t>about dogs. Everyone has his or her </a:t>
            </a:r>
            <a:r>
              <a:rPr lang="en-US" b="0" i="1" dirty="0" smtClean="0"/>
              <a:t>own</a:t>
            </a:r>
            <a:r>
              <a:rPr lang="en-US" b="0" dirty="0" smtClean="0"/>
              <a:t> background knowledge. We</a:t>
            </a:r>
            <a:r>
              <a:rPr lang="en-US" b="0" baseline="0" dirty="0" smtClean="0"/>
              <a:t> use our background knowledge to make connections to new things we hear, see, or read. When we make connections, it helps us to understand and remember things. Background knowledge is like </a:t>
            </a:r>
            <a:r>
              <a:rPr lang="en-US" b="0" baseline="0" dirty="0" err="1" smtClean="0"/>
              <a:t>velcro</a:t>
            </a:r>
            <a:r>
              <a:rPr lang="en-US" b="0" baseline="0" dirty="0" smtClean="0"/>
              <a:t> in our brains. Connecting new information to what we already knows helps the new information stick in our brains. </a:t>
            </a:r>
          </a:p>
          <a:p>
            <a:endParaRPr lang="en-US" b="0" baseline="0" dirty="0" smtClean="0"/>
          </a:p>
          <a:p>
            <a:r>
              <a:rPr lang="en-US" b="1" baseline="0" dirty="0" smtClean="0"/>
              <a:t>Note to Presenter: </a:t>
            </a:r>
          </a:p>
          <a:p>
            <a:r>
              <a:rPr lang="en-US" b="1" baseline="0" dirty="0" smtClean="0"/>
              <a:t>You might choose to model how a piece of Velcro works as you explain this to students.</a:t>
            </a:r>
            <a:endParaRPr lang="en-US" dirty="0"/>
          </a:p>
        </p:txBody>
      </p:sp>
      <p:sp>
        <p:nvSpPr>
          <p:cNvPr id="4" name="Slide Number Placeholder 2"/>
          <p:cNvSpPr>
            <a:spLocks noGrp="1"/>
          </p:cNvSpPr>
          <p:nvPr>
            <p:ph type="sldNum" sz="quarter" idx="5"/>
          </p:nvPr>
        </p:nvSpPr>
        <p:spPr>
          <a:xfrm>
            <a:off x="3970436" y="8830627"/>
            <a:ext cx="3038372" cy="464185"/>
          </a:xfrm>
          <a:prstGeom prst="rect">
            <a:avLst/>
          </a:prstGeom>
        </p:spPr>
        <p:txBody>
          <a:bodyPr vert="horz" lIns="91649" tIns="45824" rIns="91649" bIns="45824" rtlCol="0" anchor="b"/>
          <a:lstStyle>
            <a:lvl1pPr algn="r">
              <a:defRPr sz="1200"/>
            </a:lvl1pPr>
          </a:lstStyle>
          <a:p>
            <a:fld id="{67C69A79-60F3-4739-AEDA-A5F910C1D0A4}" type="slidenum">
              <a:rPr lang="en-US" smtClean="0"/>
              <a:pPr/>
              <a:t>32</a:t>
            </a:fld>
            <a:endParaRPr lang="en-US"/>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a:t>Kindergarten – Grade 2</a:t>
            </a:r>
          </a:p>
          <a:p>
            <a:endParaRPr lang="en-US" dirty="0"/>
          </a:p>
        </p:txBody>
      </p:sp>
    </p:spTree>
    <p:extLst>
      <p:ext uri="{BB962C8B-B14F-4D97-AF65-F5344CB8AC3E}">
        <p14:creationId xmlns="" xmlns:p14="http://schemas.microsoft.com/office/powerpoint/2010/main" val="28102336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b="1" baseline="0" dirty="0" smtClean="0"/>
              <a:t> </a:t>
            </a:r>
            <a:r>
              <a:rPr lang="en-US" b="0" baseline="0" dirty="0" smtClean="0"/>
              <a:t>We all have background knowledge.  What do you know a lot about?  I know a lot about …</a:t>
            </a:r>
          </a:p>
          <a:p>
            <a:endParaRPr lang="en-US" b="0" baseline="0" dirty="0" smtClean="0"/>
          </a:p>
          <a:p>
            <a:r>
              <a:rPr lang="en-US" b="1" baseline="0" dirty="0" smtClean="0"/>
              <a:t>On the slide, add pictures of things you know about.  Be prepared to explain why/how the things you show are part if your background knowledge.</a:t>
            </a:r>
          </a:p>
          <a:p>
            <a:endParaRPr lang="en-US" b="1" baseline="0" dirty="0" smtClean="0"/>
          </a:p>
          <a:p>
            <a:r>
              <a:rPr lang="en-US" b="1" baseline="0" dirty="0" smtClean="0"/>
              <a:t>Say: </a:t>
            </a:r>
            <a:r>
              <a:rPr lang="en-US" b="0" baseline="0" dirty="0" smtClean="0"/>
              <a:t> In class, I would invite my students to create their own background knowledge poster or to represent their background knowledge in some other way.  For example, I might have students create a head shape (bust) out of clay. I would then have them write about what they know on thought clouds and have them tape the thought clouds to toothpicks so that they can stick them into their clay heads. As students share their work, you can reinforce both the uniqueness of their background knowledge and how their background knowledge connects to other students’ background knowledge.</a:t>
            </a:r>
            <a:endParaRPr lang="en-US" b="1" baseline="0" dirty="0" smtClean="0"/>
          </a:p>
          <a:p>
            <a:endParaRPr lang="en-US" b="1" dirty="0" smtClean="0"/>
          </a:p>
          <a:p>
            <a:r>
              <a:rPr lang="en-US" b="0" dirty="0" smtClean="0"/>
              <a:t>This</a:t>
            </a:r>
            <a:r>
              <a:rPr lang="en-US" b="0" baseline="0" dirty="0" smtClean="0"/>
              <a:t> would be our anchor lesson for Making Connections.  In the future, I could remind students, “Remember when we made our background knowledge posters, and you demonstrated some of the things you know a lot about? We use our background knowledge to make connections.”</a:t>
            </a:r>
          </a:p>
          <a:p>
            <a:endParaRPr lang="en-US" b="0" baseline="0" dirty="0" smtClean="0"/>
          </a:p>
          <a:p>
            <a:r>
              <a:rPr lang="en-US" b="0" baseline="0" dirty="0" smtClean="0"/>
              <a:t>This activity becomes an anchor that we can constantly refer to.</a:t>
            </a:r>
            <a:endParaRPr lang="en-US" b="0" dirty="0" smtClean="0"/>
          </a:p>
        </p:txBody>
      </p:sp>
      <p:sp>
        <p:nvSpPr>
          <p:cNvPr id="4" name="Slide Number Placeholder 2"/>
          <p:cNvSpPr>
            <a:spLocks noGrp="1"/>
          </p:cNvSpPr>
          <p:nvPr>
            <p:ph type="sldNum" sz="quarter" idx="5"/>
          </p:nvPr>
        </p:nvSpPr>
        <p:spPr>
          <a:xfrm>
            <a:off x="3970436" y="8830627"/>
            <a:ext cx="3038372" cy="464185"/>
          </a:xfrm>
          <a:prstGeom prst="rect">
            <a:avLst/>
          </a:prstGeom>
        </p:spPr>
        <p:txBody>
          <a:bodyPr vert="horz" lIns="91649" tIns="45824" rIns="91649" bIns="45824" rtlCol="0" anchor="b"/>
          <a:lstStyle>
            <a:lvl1pPr algn="r">
              <a:defRPr sz="1200"/>
            </a:lvl1pPr>
          </a:lstStyle>
          <a:p>
            <a:fld id="{67C69A79-60F3-4739-AEDA-A5F910C1D0A4}" type="slidenum">
              <a:rPr lang="en-US" smtClean="0"/>
              <a:pPr/>
              <a:t>33</a:t>
            </a:fld>
            <a:endParaRPr lang="en-US"/>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a:t>Kindergarten – Grade 2</a:t>
            </a:r>
          </a:p>
          <a:p>
            <a:endParaRPr lang="en-US" dirty="0"/>
          </a:p>
        </p:txBody>
      </p:sp>
    </p:spTree>
    <p:extLst>
      <p:ext uri="{BB962C8B-B14F-4D97-AF65-F5344CB8AC3E}">
        <p14:creationId xmlns="" xmlns:p14="http://schemas.microsoft.com/office/powerpoint/2010/main" val="24138040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Say: </a:t>
            </a:r>
            <a:r>
              <a:rPr lang="en-US" b="0" dirty="0" smtClean="0"/>
              <a:t> </a:t>
            </a:r>
            <a:r>
              <a:rPr lang="en-US" dirty="0" smtClean="0"/>
              <a:t>Now it is your turn to think about Step 1. How will you introduce Making Connections to your students? </a:t>
            </a:r>
            <a:r>
              <a:rPr lang="en-US" b="0" dirty="0" smtClean="0"/>
              <a:t>Using a Vis-à-vis</a:t>
            </a:r>
            <a:r>
              <a:rPr lang="en-US" b="0" baseline="0" dirty="0" smtClean="0"/>
              <a:t> marker, p</a:t>
            </a:r>
            <a:r>
              <a:rPr lang="en-US" b="0" dirty="0" smtClean="0"/>
              <a:t>lease take a moment now to record on your orange </a:t>
            </a:r>
            <a:r>
              <a:rPr lang="en-US" b="0" baseline="0" dirty="0" smtClean="0"/>
              <a:t>Cognitive Strategy Lesson planning card what you will do for an anchor lesson.  You might choose to do the same anchor lesson I modeled, or you might have a different idea of how to provide a real-world example to help your students understand the concept of Making Connections. Regardless, take a moment now to record what you will do for your anchor lesson in the space provided for Step 1.  </a:t>
            </a:r>
          </a:p>
          <a:p>
            <a:pPr eaLnBrk="1" hangingPunct="1">
              <a:spcBef>
                <a:spcPct val="0"/>
              </a:spcBef>
            </a:pPr>
            <a:endParaRPr lang="en-US" b="0" dirty="0" smtClean="0"/>
          </a:p>
          <a:p>
            <a:pPr eaLnBrk="1" hangingPunct="1">
              <a:spcBef>
                <a:spcPct val="0"/>
              </a:spcBef>
            </a:pPr>
            <a:r>
              <a:rPr lang="en-US" b="1" dirty="0" smtClean="0"/>
              <a:t>Provide</a:t>
            </a:r>
            <a:r>
              <a:rPr lang="en-US" b="1" baseline="0" dirty="0" smtClean="0"/>
              <a:t> time for participants to compete Step 1 on their orange Cognitive Strategy Lesson planning card.</a:t>
            </a:r>
            <a:endParaRPr lang="en-US" b="1" dirty="0" smtClean="0"/>
          </a:p>
        </p:txBody>
      </p:sp>
      <p:sp>
        <p:nvSpPr>
          <p:cNvPr id="4" name="Slide Number Placeholder 2"/>
          <p:cNvSpPr>
            <a:spLocks noGrp="1"/>
          </p:cNvSpPr>
          <p:nvPr>
            <p:ph type="sldNum" sz="quarter" idx="5"/>
          </p:nvPr>
        </p:nvSpPr>
        <p:spPr>
          <a:xfrm>
            <a:off x="3970436" y="8830627"/>
            <a:ext cx="3038372" cy="464185"/>
          </a:xfrm>
          <a:prstGeom prst="rect">
            <a:avLst/>
          </a:prstGeom>
        </p:spPr>
        <p:txBody>
          <a:bodyPr vert="horz" lIns="91649" tIns="45824" rIns="91649" bIns="45824" rtlCol="0" anchor="b"/>
          <a:lstStyle>
            <a:lvl1pPr algn="r">
              <a:defRPr sz="1200"/>
            </a:lvl1pPr>
          </a:lstStyle>
          <a:p>
            <a:fld id="{67C69A79-60F3-4739-AEDA-A5F910C1D0A4}" type="slidenum">
              <a:rPr lang="en-US" smtClean="0"/>
              <a:pPr/>
              <a:t>34</a:t>
            </a:fld>
            <a:endParaRPr lang="en-US"/>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a:t>Kindergarten – Grade 2</a:t>
            </a:r>
          </a:p>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6493">
              <a:defRPr/>
            </a:pPr>
            <a:r>
              <a:rPr lang="en-US" b="1" dirty="0" smtClean="0"/>
              <a:t>Say: </a:t>
            </a:r>
            <a:r>
              <a:rPr lang="en-US" dirty="0" smtClean="0"/>
              <a:t>An anchor lesson is our introduction to the strategy. Steps 2-7 are how we teach the strategy.  These next three steps do not change. We will repeat what we plan to say and do for the next three steps EVERY time we teach this strategy. We do these three steps before every think-aloud</a:t>
            </a:r>
            <a:r>
              <a:rPr lang="en-US" baseline="0" dirty="0" smtClean="0"/>
              <a:t> or shared opportunity to use the strategy while reading.</a:t>
            </a:r>
            <a:endParaRPr lang="en-US" b="1" dirty="0" smtClean="0"/>
          </a:p>
        </p:txBody>
      </p:sp>
      <p:sp>
        <p:nvSpPr>
          <p:cNvPr id="4" name="Slide Number Placeholder 2"/>
          <p:cNvSpPr>
            <a:spLocks noGrp="1"/>
          </p:cNvSpPr>
          <p:nvPr>
            <p:ph type="sldNum" sz="quarter" idx="5"/>
          </p:nvPr>
        </p:nvSpPr>
        <p:spPr>
          <a:xfrm>
            <a:off x="3970436" y="8830627"/>
            <a:ext cx="3038372" cy="464185"/>
          </a:xfrm>
          <a:prstGeom prst="rect">
            <a:avLst/>
          </a:prstGeom>
        </p:spPr>
        <p:txBody>
          <a:bodyPr vert="horz" lIns="91649" tIns="45824" rIns="91649" bIns="45824" rtlCol="0" anchor="b"/>
          <a:lstStyle>
            <a:lvl1pPr algn="r">
              <a:defRPr sz="1200"/>
            </a:lvl1pPr>
          </a:lstStyle>
          <a:p>
            <a:fld id="{67C69A79-60F3-4739-AEDA-A5F910C1D0A4}" type="slidenum">
              <a:rPr lang="en-US" smtClean="0"/>
              <a:pPr/>
              <a:t>35</a:t>
            </a:fld>
            <a:endParaRPr lang="en-US"/>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a:t>Kindergarten – Grade 2</a:t>
            </a:r>
          </a:p>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dirty="0" smtClean="0"/>
              <a:t>Step 2 is, “Give the strategy a name.” We want to use clear and consistent language when referring to the cognitive strategies. Our comprehension strategy instruction is stronger if everyone in the school, from kindergarten to twelfth grade, uses the same vocabulary to refer to the strategies we are teaching. In fact, developing a common academic</a:t>
            </a:r>
            <a:r>
              <a:rPr lang="en-US" baseline="0" dirty="0" smtClean="0"/>
              <a:t> vocabulary is so important, that it’s even listed as an Action Step in Standards-based Instruction in the TSLP. </a:t>
            </a:r>
          </a:p>
          <a:p>
            <a:endParaRPr lang="en-US" dirty="0"/>
          </a:p>
          <a:p>
            <a:r>
              <a:rPr lang="en-US" dirty="0"/>
              <a:t>SB5: Develop and implement a school-wide, systematic approach to incorporate academic vocabulary (words that influence achievement) across all content areas. </a:t>
            </a:r>
            <a:endParaRPr lang="en-US" dirty="0" smtClean="0"/>
          </a:p>
          <a:p>
            <a:r>
              <a:rPr lang="en-US" dirty="0" smtClean="0"/>
              <a:t> </a:t>
            </a:r>
          </a:p>
          <a:p>
            <a:endParaRPr lang="en-US" b="1" dirty="0" smtClean="0"/>
          </a:p>
        </p:txBody>
      </p:sp>
      <p:sp>
        <p:nvSpPr>
          <p:cNvPr id="4" name="Slide Number Placeholder 2"/>
          <p:cNvSpPr>
            <a:spLocks noGrp="1"/>
          </p:cNvSpPr>
          <p:nvPr>
            <p:ph type="sldNum" sz="quarter" idx="5"/>
          </p:nvPr>
        </p:nvSpPr>
        <p:spPr>
          <a:xfrm>
            <a:off x="3970436" y="8830627"/>
            <a:ext cx="3038372" cy="464185"/>
          </a:xfrm>
          <a:prstGeom prst="rect">
            <a:avLst/>
          </a:prstGeom>
        </p:spPr>
        <p:txBody>
          <a:bodyPr vert="horz" lIns="91649" tIns="45824" rIns="91649" bIns="45824" rtlCol="0" anchor="b"/>
          <a:lstStyle>
            <a:lvl1pPr algn="r">
              <a:defRPr sz="1200"/>
            </a:lvl1pPr>
          </a:lstStyle>
          <a:p>
            <a:fld id="{67C69A79-60F3-4739-AEDA-A5F910C1D0A4}" type="slidenum">
              <a:rPr lang="en-US" smtClean="0"/>
              <a:pPr/>
              <a:t>36</a:t>
            </a:fld>
            <a:endParaRPr lang="en-US"/>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a:t>Kindergarten – Grade 2</a:t>
            </a:r>
          </a:p>
          <a:p>
            <a:endParaRPr lang="en-US" dirty="0"/>
          </a:p>
        </p:txBody>
      </p:sp>
    </p:spTree>
    <p:extLst>
      <p:ext uri="{BB962C8B-B14F-4D97-AF65-F5344CB8AC3E}">
        <p14:creationId xmlns="" xmlns:p14="http://schemas.microsoft.com/office/powerpoint/2010/main" val="38376483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red text and the bottom part of the slide.</a:t>
            </a:r>
          </a:p>
          <a:p>
            <a:endParaRPr lang="en-US" b="1" dirty="0" smtClean="0"/>
          </a:p>
          <a:p>
            <a:pPr defTabSz="916493">
              <a:defRPr/>
            </a:pPr>
            <a:r>
              <a:rPr lang="en-US" b="1" dirty="0" smtClean="0"/>
              <a:t>Provide</a:t>
            </a:r>
            <a:r>
              <a:rPr lang="en-US" b="1" baseline="0" dirty="0" smtClean="0"/>
              <a:t> time for participants to compete Step 2 on their orange Cognitive Strategy Lesson planning card.</a:t>
            </a:r>
            <a:endParaRPr lang="en-US" b="1" dirty="0" smtClean="0"/>
          </a:p>
          <a:p>
            <a:endParaRPr lang="en-US" b="1" dirty="0" smtClean="0"/>
          </a:p>
        </p:txBody>
      </p:sp>
      <p:sp>
        <p:nvSpPr>
          <p:cNvPr id="4" name="Slide Number Placeholder 2"/>
          <p:cNvSpPr>
            <a:spLocks noGrp="1"/>
          </p:cNvSpPr>
          <p:nvPr>
            <p:ph type="sldNum" sz="quarter" idx="5"/>
          </p:nvPr>
        </p:nvSpPr>
        <p:spPr>
          <a:xfrm>
            <a:off x="3970436" y="8830627"/>
            <a:ext cx="3038372" cy="464185"/>
          </a:xfrm>
          <a:prstGeom prst="rect">
            <a:avLst/>
          </a:prstGeom>
        </p:spPr>
        <p:txBody>
          <a:bodyPr vert="horz" lIns="91649" tIns="45824" rIns="91649" bIns="45824" rtlCol="0" anchor="b"/>
          <a:lstStyle>
            <a:lvl1pPr algn="r">
              <a:defRPr sz="1200"/>
            </a:lvl1pPr>
          </a:lstStyle>
          <a:p>
            <a:fld id="{67C69A79-60F3-4739-AEDA-A5F910C1D0A4}" type="slidenum">
              <a:rPr lang="en-US" smtClean="0"/>
              <a:pPr/>
              <a:t>37</a:t>
            </a:fld>
            <a:endParaRPr lang="en-US"/>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a:t>Kindergarten – Grade 2</a:t>
            </a:r>
          </a:p>
          <a:p>
            <a:endParaRPr lang="en-US" dirty="0"/>
          </a:p>
        </p:txBody>
      </p:sp>
    </p:spTree>
    <p:extLst>
      <p:ext uri="{BB962C8B-B14F-4D97-AF65-F5344CB8AC3E}">
        <p14:creationId xmlns="" xmlns:p14="http://schemas.microsoft.com/office/powerpoint/2010/main" val="38376483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06">
              <a:defRPr/>
            </a:pPr>
            <a:r>
              <a:rPr lang="en-US" b="1" dirty="0" smtClean="0"/>
              <a:t>Say: </a:t>
            </a:r>
            <a:r>
              <a:rPr lang="en-US" b="0" dirty="0" smtClean="0"/>
              <a:t>Step</a:t>
            </a:r>
            <a:r>
              <a:rPr lang="en-US" b="0" baseline="0" dirty="0" smtClean="0"/>
              <a:t> 3, is where we tell why and how the strategy is used. This type of explicit instruction is critically important. </a:t>
            </a:r>
            <a:r>
              <a:rPr lang="en-US" dirty="0">
                <a:latin typeface="Calibri" pitchFamily="34" charset="0"/>
              </a:rPr>
              <a:t>When  teachers explain concepts and skills through concrete, visible examples; provide clear, consistent routines; and maintain high expectations that are communicated to students, levels of both teaching and learning increase (Vaughn Gross Center for Reading and Language Arts, 2012).</a:t>
            </a:r>
          </a:p>
          <a:p>
            <a:pPr defTabSz="931706">
              <a:defRPr/>
            </a:pPr>
            <a:endParaRPr lang="en-US" b="0" baseline="0" dirty="0" smtClean="0"/>
          </a:p>
          <a:p>
            <a:pPr defTabSz="931706">
              <a:defRPr/>
            </a:pPr>
            <a:r>
              <a:rPr lang="en-US" b="0" baseline="0" dirty="0" smtClean="0"/>
              <a:t>To explicitly explain Making Connections to my students, I might say something like this, “</a:t>
            </a:r>
            <a:r>
              <a:rPr lang="en-US" dirty="0" smtClean="0"/>
              <a:t>Yesterday we explored background knowledge.  We discovered that you each know a lot about many things and have lots of background knowledge.  Today, we are going to learn how to use our background knowledge to help us understand what we are reading. When something in the text reminds us of something we know, something</a:t>
            </a:r>
            <a:r>
              <a:rPr lang="en-US" baseline="0" dirty="0" smtClean="0"/>
              <a:t> in our background knowledge, </a:t>
            </a:r>
            <a:r>
              <a:rPr lang="en-US" dirty="0" smtClean="0"/>
              <a:t>we call that making connections. When we make connections while reading, it helps us understand and remember the text better.”</a:t>
            </a:r>
          </a:p>
          <a:p>
            <a:endParaRPr lang="en-US" b="1" dirty="0"/>
          </a:p>
        </p:txBody>
      </p:sp>
      <p:sp>
        <p:nvSpPr>
          <p:cNvPr id="4" name="Slide Number Placeholder 2"/>
          <p:cNvSpPr>
            <a:spLocks noGrp="1"/>
          </p:cNvSpPr>
          <p:nvPr>
            <p:ph type="sldNum" sz="quarter" idx="5"/>
          </p:nvPr>
        </p:nvSpPr>
        <p:spPr>
          <a:xfrm>
            <a:off x="3970436" y="8830627"/>
            <a:ext cx="3038372" cy="464185"/>
          </a:xfrm>
          <a:prstGeom prst="rect">
            <a:avLst/>
          </a:prstGeom>
        </p:spPr>
        <p:txBody>
          <a:bodyPr vert="horz" lIns="91649" tIns="45824" rIns="91649" bIns="45824" rtlCol="0" anchor="b"/>
          <a:lstStyle>
            <a:lvl1pPr algn="r">
              <a:defRPr sz="1200"/>
            </a:lvl1pPr>
          </a:lstStyle>
          <a:p>
            <a:fld id="{67C69A79-60F3-4739-AEDA-A5F910C1D0A4}" type="slidenum">
              <a:rPr lang="en-US" smtClean="0"/>
              <a:pPr/>
              <a:t>38</a:t>
            </a:fld>
            <a:endParaRPr lang="en-US"/>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a:t>Kindergarten – Grade 2</a:t>
            </a:r>
          </a:p>
          <a:p>
            <a:endParaRPr lang="en-US" dirty="0"/>
          </a:p>
        </p:txBody>
      </p:sp>
    </p:spTree>
    <p:extLst>
      <p:ext uri="{BB962C8B-B14F-4D97-AF65-F5344CB8AC3E}">
        <p14:creationId xmlns="" xmlns:p14="http://schemas.microsoft.com/office/powerpoint/2010/main" val="28116729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6493">
              <a:spcBef>
                <a:spcPct val="0"/>
              </a:spcBef>
              <a:defRPr/>
            </a:pPr>
            <a:r>
              <a:rPr lang="en-US" b="1" dirty="0" smtClean="0"/>
              <a:t>Read slide.</a:t>
            </a:r>
          </a:p>
          <a:p>
            <a:pPr eaLnBrk="1" hangingPunct="1">
              <a:spcBef>
                <a:spcPct val="0"/>
              </a:spcBef>
            </a:pPr>
            <a:endParaRPr lang="en-US" b="1" dirty="0" smtClean="0"/>
          </a:p>
          <a:p>
            <a:pPr defTabSz="916493">
              <a:spcBef>
                <a:spcPct val="0"/>
              </a:spcBef>
              <a:defRPr/>
            </a:pPr>
            <a:r>
              <a:rPr lang="en-US" b="1" dirty="0" smtClean="0"/>
              <a:t>Provide</a:t>
            </a:r>
            <a:r>
              <a:rPr lang="en-US" b="1" baseline="0" dirty="0" smtClean="0"/>
              <a:t> time for participants to compete Step 3 on their orange Cognitive Strategy Lesson planning card.</a:t>
            </a:r>
            <a:endParaRPr lang="en-US" b="1" dirty="0" smtClean="0"/>
          </a:p>
          <a:p>
            <a:pPr eaLnBrk="1" hangingPunct="1">
              <a:spcBef>
                <a:spcPct val="0"/>
              </a:spcBef>
            </a:pPr>
            <a:endParaRPr lang="en-US" b="1" dirty="0" smtClean="0"/>
          </a:p>
        </p:txBody>
      </p:sp>
      <p:sp>
        <p:nvSpPr>
          <p:cNvPr id="4" name="Slide Number Placeholder 2"/>
          <p:cNvSpPr>
            <a:spLocks noGrp="1"/>
          </p:cNvSpPr>
          <p:nvPr>
            <p:ph type="sldNum" sz="quarter" idx="5"/>
          </p:nvPr>
        </p:nvSpPr>
        <p:spPr>
          <a:xfrm>
            <a:off x="3970436" y="8830627"/>
            <a:ext cx="3038372" cy="464185"/>
          </a:xfrm>
          <a:prstGeom prst="rect">
            <a:avLst/>
          </a:prstGeom>
        </p:spPr>
        <p:txBody>
          <a:bodyPr vert="horz" lIns="91649" tIns="45824" rIns="91649" bIns="45824" rtlCol="0" anchor="b"/>
          <a:lstStyle>
            <a:lvl1pPr algn="r">
              <a:defRPr sz="1200"/>
            </a:lvl1pPr>
          </a:lstStyle>
          <a:p>
            <a:fld id="{67C69A79-60F3-4739-AEDA-A5F910C1D0A4}" type="slidenum">
              <a:rPr lang="en-US" smtClean="0"/>
              <a:pPr/>
              <a:t>39</a:t>
            </a:fld>
            <a:endParaRPr lang="en-US"/>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a:t>Kindergarten – Grade 2</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dirty="0" smtClean="0"/>
              <a:t>So now let’s take a look at some reasons which support the systematic, explicit instruction of comprehension strategies.</a:t>
            </a:r>
            <a:endParaRPr lang="en-US" b="1" dirty="0" smtClean="0"/>
          </a:p>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4</a:t>
            </a:fld>
            <a:endParaRPr lang="en-US"/>
          </a:p>
        </p:txBody>
      </p:sp>
    </p:spTree>
    <p:extLst>
      <p:ext uri="{BB962C8B-B14F-4D97-AF65-F5344CB8AC3E}">
        <p14:creationId xmlns="" xmlns:p14="http://schemas.microsoft.com/office/powerpoint/2010/main" val="35653067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b="0" dirty="0" smtClean="0"/>
              <a:t>When a new strategy is introduced, we provide</a:t>
            </a:r>
            <a:r>
              <a:rPr lang="en-US" b="0" baseline="0" dirty="0" smtClean="0"/>
              <a:t> a kinesthetic hand motion that helps our students remember the strategy, and provides one way they can signal to us that they are using the strategy as they read.  </a:t>
            </a:r>
          </a:p>
          <a:p>
            <a:endParaRPr lang="en-US" b="0" baseline="0" dirty="0" smtClean="0"/>
          </a:p>
          <a:p>
            <a:r>
              <a:rPr lang="en-US" b="1" baseline="0" dirty="0" smtClean="0"/>
              <a:t>Model hand motion; fingers begin as a peace sign and then come together side-by-side on one hand to indicate they are connected.</a:t>
            </a:r>
          </a:p>
          <a:p>
            <a:endParaRPr lang="en-US" b="0" baseline="0" dirty="0" smtClean="0"/>
          </a:p>
          <a:p>
            <a:r>
              <a:rPr lang="en-US" b="1" baseline="0" dirty="0" smtClean="0"/>
              <a:t>Say: </a:t>
            </a:r>
            <a:r>
              <a:rPr lang="en-US" b="0" baseline="0" dirty="0" smtClean="0"/>
              <a:t>I would explain to my students that this hand signal represents two things (fingers) connecting.  When I make connections in a think-aloud, I will use the hand signal so my more visual learners will see the strategy in action.  My more kinesthetic children may do the signal along with me.  All students may use the signals when they make connections in their own reading.</a:t>
            </a:r>
            <a:endParaRPr lang="en-US" b="1" baseline="0" dirty="0" smtClean="0"/>
          </a:p>
          <a:p>
            <a:endParaRPr lang="en-US" b="0" baseline="0" dirty="0" smtClean="0"/>
          </a:p>
          <a:p>
            <a:r>
              <a:rPr lang="en-US" b="0" baseline="0" dirty="0" smtClean="0"/>
              <a:t>We also display a poster in the classroom that contains key words students will want to use and an icon of a chain link that represents connections.  The hand signal, visual icon, and the anchor lesson remind students what the strategy is and why the it is helpful to use while reading.</a:t>
            </a:r>
            <a:endParaRPr lang="en-US" b="1" dirty="0" smtClean="0"/>
          </a:p>
          <a:p>
            <a:endParaRPr lang="en-US" dirty="0"/>
          </a:p>
        </p:txBody>
      </p:sp>
      <p:sp>
        <p:nvSpPr>
          <p:cNvPr id="4" name="Slide Number Placeholder 2"/>
          <p:cNvSpPr>
            <a:spLocks noGrp="1"/>
          </p:cNvSpPr>
          <p:nvPr>
            <p:ph type="sldNum" sz="quarter" idx="5"/>
          </p:nvPr>
        </p:nvSpPr>
        <p:spPr>
          <a:xfrm>
            <a:off x="3970436" y="8830627"/>
            <a:ext cx="3038372" cy="464185"/>
          </a:xfrm>
          <a:prstGeom prst="rect">
            <a:avLst/>
          </a:prstGeom>
        </p:spPr>
        <p:txBody>
          <a:bodyPr vert="horz" lIns="91649" tIns="45824" rIns="91649" bIns="45824" rtlCol="0" anchor="b"/>
          <a:lstStyle>
            <a:lvl1pPr algn="r">
              <a:defRPr sz="1200"/>
            </a:lvl1pPr>
          </a:lstStyle>
          <a:p>
            <a:fld id="{67C69A79-60F3-4739-AEDA-A5F910C1D0A4}" type="slidenum">
              <a:rPr lang="en-US" smtClean="0"/>
              <a:pPr/>
              <a:t>40</a:t>
            </a:fld>
            <a:endParaRPr lang="en-US"/>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a:t>Kindergarten – Grade 2</a:t>
            </a:r>
          </a:p>
          <a:p>
            <a:endParaRPr lang="en-US" dirty="0"/>
          </a:p>
        </p:txBody>
      </p:sp>
    </p:spTree>
    <p:extLst>
      <p:ext uri="{BB962C8B-B14F-4D97-AF65-F5344CB8AC3E}">
        <p14:creationId xmlns="" xmlns:p14="http://schemas.microsoft.com/office/powerpoint/2010/main" val="336664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Say: </a:t>
            </a:r>
            <a:r>
              <a:rPr lang="en-US" b="0" dirty="0" smtClean="0"/>
              <a:t>I might explain the touchstones to my students like this.</a:t>
            </a:r>
          </a:p>
          <a:p>
            <a:pPr eaLnBrk="1" hangingPunct="1">
              <a:spcBef>
                <a:spcPct val="0"/>
              </a:spcBef>
            </a:pPr>
            <a:endParaRPr lang="en-US" b="0" dirty="0" smtClean="0"/>
          </a:p>
          <a:p>
            <a:pPr eaLnBrk="1" hangingPunct="1">
              <a:spcBef>
                <a:spcPct val="0"/>
              </a:spcBef>
            </a:pPr>
            <a:r>
              <a:rPr lang="en-US" b="1" dirty="0" smtClean="0"/>
              <a:t>Read slide.</a:t>
            </a:r>
          </a:p>
        </p:txBody>
      </p:sp>
      <p:sp>
        <p:nvSpPr>
          <p:cNvPr id="4" name="Slide Number Placeholder 2"/>
          <p:cNvSpPr>
            <a:spLocks noGrp="1"/>
          </p:cNvSpPr>
          <p:nvPr>
            <p:ph type="sldNum" sz="quarter" idx="5"/>
          </p:nvPr>
        </p:nvSpPr>
        <p:spPr>
          <a:xfrm>
            <a:off x="3970436" y="8830627"/>
            <a:ext cx="3038372" cy="464185"/>
          </a:xfrm>
          <a:prstGeom prst="rect">
            <a:avLst/>
          </a:prstGeom>
        </p:spPr>
        <p:txBody>
          <a:bodyPr vert="horz" lIns="91649" tIns="45824" rIns="91649" bIns="45824" rtlCol="0" anchor="b"/>
          <a:lstStyle>
            <a:lvl1pPr algn="r">
              <a:defRPr sz="1200"/>
            </a:lvl1pPr>
          </a:lstStyle>
          <a:p>
            <a:fld id="{67C69A79-60F3-4739-AEDA-A5F910C1D0A4}" type="slidenum">
              <a:rPr lang="en-US" smtClean="0"/>
              <a:pPr/>
              <a:t>41</a:t>
            </a:fld>
            <a:endParaRPr lang="en-US"/>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a:t>Kindergarten – Grade 2</a:t>
            </a:r>
          </a:p>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Say: </a:t>
            </a:r>
            <a:r>
              <a:rPr lang="en-US" dirty="0" smtClean="0"/>
              <a:t>Work with others at your table.  How will you explain the touchstones to your students?</a:t>
            </a:r>
            <a:r>
              <a:rPr lang="en-US" baseline="0" dirty="0" smtClean="0"/>
              <a:t> </a:t>
            </a:r>
            <a:endParaRPr lang="en-US" dirty="0" smtClean="0"/>
          </a:p>
          <a:p>
            <a:endParaRPr lang="en-US" dirty="0" smtClean="0"/>
          </a:p>
          <a:p>
            <a:r>
              <a:rPr lang="en-US" b="1" dirty="0" smtClean="0"/>
              <a:t>Read slide.</a:t>
            </a:r>
          </a:p>
          <a:p>
            <a:endParaRPr lang="en-US" dirty="0" smtClean="0"/>
          </a:p>
          <a:p>
            <a:pPr defTabSz="916493">
              <a:defRPr/>
            </a:pPr>
            <a:r>
              <a:rPr lang="en-US" b="1" dirty="0" smtClean="0"/>
              <a:t>Provide</a:t>
            </a:r>
            <a:r>
              <a:rPr lang="en-US" b="1" baseline="0" dirty="0" smtClean="0"/>
              <a:t> time for participants to compete Step 4 on their orange Cognitive Strategy Lesson planning card.</a:t>
            </a:r>
            <a:endParaRPr lang="en-US" b="1" dirty="0" smtClean="0"/>
          </a:p>
          <a:p>
            <a:endParaRPr lang="en-US" dirty="0" smtClean="0"/>
          </a:p>
        </p:txBody>
      </p:sp>
      <p:sp>
        <p:nvSpPr>
          <p:cNvPr id="4" name="Slide Number Placeholder 2"/>
          <p:cNvSpPr>
            <a:spLocks noGrp="1"/>
          </p:cNvSpPr>
          <p:nvPr>
            <p:ph type="sldNum" sz="quarter" idx="5"/>
          </p:nvPr>
        </p:nvSpPr>
        <p:spPr>
          <a:xfrm>
            <a:off x="3970436" y="8830627"/>
            <a:ext cx="3038372" cy="464185"/>
          </a:xfrm>
          <a:prstGeom prst="rect">
            <a:avLst/>
          </a:prstGeom>
        </p:spPr>
        <p:txBody>
          <a:bodyPr vert="horz" lIns="91649" tIns="45824" rIns="91649" bIns="45824" rtlCol="0" anchor="b"/>
          <a:lstStyle>
            <a:lvl1pPr algn="r">
              <a:defRPr sz="1200"/>
            </a:lvl1pPr>
          </a:lstStyle>
          <a:p>
            <a:fld id="{67C69A79-60F3-4739-AEDA-A5F910C1D0A4}" type="slidenum">
              <a:rPr lang="en-US" smtClean="0"/>
              <a:pPr/>
              <a:t>42</a:t>
            </a:fld>
            <a:endParaRPr lang="en-US"/>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a:t>Kindergarten – Grade 2</a:t>
            </a:r>
          </a:p>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6493">
              <a:defRPr/>
            </a:pPr>
            <a:r>
              <a:rPr lang="en-US" b="1" dirty="0" smtClean="0"/>
              <a:t>Say: </a:t>
            </a:r>
            <a:r>
              <a:rPr lang="en-US" dirty="0" smtClean="0"/>
              <a:t>After I have introduced the strategy’s definition and given my students touchstones to aid memory, I think aloud to model how the strategy helps me comprehend while reading.  Think-</a:t>
            </a:r>
            <a:r>
              <a:rPr lang="en-US" dirty="0" err="1" smtClean="0"/>
              <a:t>alouds</a:t>
            </a:r>
            <a:r>
              <a:rPr lang="en-US" dirty="0" smtClean="0"/>
              <a:t> bring invisible thought processes to students’ attention, and increase students’ ability to read strategically (Duffy, et. al, 1987).</a:t>
            </a:r>
          </a:p>
          <a:p>
            <a:endParaRPr lang="en-US" b="1" dirty="0" smtClean="0"/>
          </a:p>
          <a:p>
            <a:r>
              <a:rPr lang="en-US" b="1" dirty="0" smtClean="0"/>
              <a:t>Read slide.</a:t>
            </a:r>
          </a:p>
        </p:txBody>
      </p:sp>
      <p:sp>
        <p:nvSpPr>
          <p:cNvPr id="4" name="Slide Number Placeholder 2"/>
          <p:cNvSpPr>
            <a:spLocks noGrp="1"/>
          </p:cNvSpPr>
          <p:nvPr>
            <p:ph type="sldNum" sz="quarter" idx="5"/>
          </p:nvPr>
        </p:nvSpPr>
        <p:spPr>
          <a:xfrm>
            <a:off x="3970436" y="8830627"/>
            <a:ext cx="3038372" cy="464185"/>
          </a:xfrm>
          <a:prstGeom prst="rect">
            <a:avLst/>
          </a:prstGeom>
        </p:spPr>
        <p:txBody>
          <a:bodyPr vert="horz" lIns="91649" tIns="45824" rIns="91649" bIns="45824" rtlCol="0" anchor="b"/>
          <a:lstStyle>
            <a:lvl1pPr algn="r">
              <a:defRPr sz="1200"/>
            </a:lvl1pPr>
          </a:lstStyle>
          <a:p>
            <a:fld id="{67C69A79-60F3-4739-AEDA-A5F910C1D0A4}" type="slidenum">
              <a:rPr lang="en-US" smtClean="0"/>
              <a:pPr/>
              <a:t>43</a:t>
            </a:fld>
            <a:endParaRPr lang="en-US"/>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a:t>Kindergarten – Grade 2</a:t>
            </a:r>
          </a:p>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Say: </a:t>
            </a:r>
            <a:r>
              <a:rPr lang="en-US" dirty="0" smtClean="0"/>
              <a:t>Eventually, we will model with a variety of genres and text types.  When introducing</a:t>
            </a:r>
            <a:r>
              <a:rPr lang="en-US" baseline="0" dirty="0" smtClean="0"/>
              <a:t> </a:t>
            </a:r>
            <a:r>
              <a:rPr lang="en-US" dirty="0" smtClean="0"/>
              <a:t>a new strategy, however, it is important to choose texts which are well-suited to the particular strategy (Duke &amp; Pearson, 2002). </a:t>
            </a:r>
          </a:p>
          <a:p>
            <a:endParaRPr lang="en-US" dirty="0" smtClean="0"/>
          </a:p>
          <a:p>
            <a:r>
              <a:rPr lang="en-US" dirty="0" smtClean="0"/>
              <a:t>Stories by Kevin </a:t>
            </a:r>
            <a:r>
              <a:rPr lang="en-US" dirty="0" err="1" smtClean="0"/>
              <a:t>Henkes</a:t>
            </a:r>
            <a:r>
              <a:rPr lang="en-US" dirty="0" smtClean="0"/>
              <a:t> typically make excellent</a:t>
            </a:r>
            <a:r>
              <a:rPr lang="en-US" baseline="0" dirty="0" smtClean="0"/>
              <a:t> choices for Making Connections. Look for themes that you know students will be able to relate to. For example, at the beginning of the year, you might choose to read stories about coming to school for the first time or about trying something new. </a:t>
            </a:r>
          </a:p>
          <a:p>
            <a:endParaRPr lang="en-US" baseline="0" dirty="0" smtClean="0"/>
          </a:p>
          <a:p>
            <a:r>
              <a:rPr lang="en-US" baseline="0" dirty="0" smtClean="0"/>
              <a:t>Now, let me take a few minutes to model a short think-aloud for you. I will show you how I would think-aloud making connections in first grade using the familiar book, </a:t>
            </a:r>
            <a:r>
              <a:rPr lang="en-US" i="1" baseline="0" dirty="0" smtClean="0"/>
              <a:t>Owen</a:t>
            </a:r>
            <a:r>
              <a:rPr lang="en-US" baseline="0" dirty="0" smtClean="0"/>
              <a:t> by Kevin </a:t>
            </a:r>
            <a:r>
              <a:rPr lang="en-US" baseline="0" dirty="0" err="1" smtClean="0"/>
              <a:t>Henkes</a:t>
            </a:r>
            <a:r>
              <a:rPr lang="en-US" baseline="0" dirty="0" smtClean="0"/>
              <a:t>. </a:t>
            </a:r>
          </a:p>
          <a:p>
            <a:endParaRPr lang="en-US" baseline="0" dirty="0" smtClean="0"/>
          </a:p>
          <a:p>
            <a:endParaRPr lang="en-US" b="1" baseline="0" dirty="0" smtClean="0"/>
          </a:p>
          <a:p>
            <a:endParaRPr lang="en-US" b="1" baseline="0" dirty="0" smtClean="0"/>
          </a:p>
          <a:p>
            <a:endParaRPr lang="en-US" b="1" baseline="0" dirty="0" smtClean="0"/>
          </a:p>
          <a:p>
            <a:endParaRPr lang="en-US" b="0" i="1" dirty="0"/>
          </a:p>
        </p:txBody>
      </p:sp>
      <p:sp>
        <p:nvSpPr>
          <p:cNvPr id="4" name="Slide Number Placeholder 2"/>
          <p:cNvSpPr>
            <a:spLocks noGrp="1"/>
          </p:cNvSpPr>
          <p:nvPr>
            <p:ph type="sldNum" sz="quarter" idx="5"/>
          </p:nvPr>
        </p:nvSpPr>
        <p:spPr>
          <a:xfrm>
            <a:off x="3970436" y="8830627"/>
            <a:ext cx="3038372" cy="464185"/>
          </a:xfrm>
          <a:prstGeom prst="rect">
            <a:avLst/>
          </a:prstGeom>
        </p:spPr>
        <p:txBody>
          <a:bodyPr vert="horz" lIns="91649" tIns="45824" rIns="91649" bIns="45824" rtlCol="0" anchor="b"/>
          <a:lstStyle>
            <a:lvl1pPr algn="r">
              <a:defRPr sz="1200"/>
            </a:lvl1pPr>
          </a:lstStyle>
          <a:p>
            <a:fld id="{67C69A79-60F3-4739-AEDA-A5F910C1D0A4}" type="slidenum">
              <a:rPr lang="en-US" smtClean="0"/>
              <a:pPr/>
              <a:t>44</a:t>
            </a:fld>
            <a:endParaRPr lang="en-US"/>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a:t>Kindergarten – Grade 2</a:t>
            </a:r>
          </a:p>
          <a:p>
            <a:endParaRPr lang="en-US" dirty="0"/>
          </a:p>
        </p:txBody>
      </p:sp>
    </p:spTree>
    <p:extLst>
      <p:ext uri="{BB962C8B-B14F-4D97-AF65-F5344CB8AC3E}">
        <p14:creationId xmlns="" xmlns:p14="http://schemas.microsoft.com/office/powerpoint/2010/main" val="17095070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dirty="0" smtClean="0"/>
              <a:t>In Step 6 of the Cognitive Strategy Routine, students and teacher share responsibility for using the strategy.  Though we continue to model some of the connections we have, we also ask students to share their connections with the class. We use the Think-Turn-Talk routine as a way to</a:t>
            </a:r>
            <a:r>
              <a:rPr lang="en-US" baseline="0" dirty="0" smtClean="0"/>
              <a:t> keep all students engaged and accountable for the learning. For example, you may have decided to plan an opportunity for Think-Turn-Talk in the story you just read. </a:t>
            </a:r>
          </a:p>
          <a:p>
            <a:endParaRPr lang="en-US" baseline="0" dirty="0" smtClean="0"/>
          </a:p>
          <a:p>
            <a:r>
              <a:rPr lang="en-US" b="1" baseline="0" dirty="0" smtClean="0"/>
              <a:t>Read the text in red on the slide. </a:t>
            </a:r>
            <a:endParaRPr lang="en-US" b="1" dirty="0" smtClean="0"/>
          </a:p>
          <a:p>
            <a:r>
              <a:rPr lang="en-US" dirty="0" smtClean="0"/>
              <a:t> </a:t>
            </a:r>
          </a:p>
        </p:txBody>
      </p:sp>
      <p:sp>
        <p:nvSpPr>
          <p:cNvPr id="4" name="Slide Number Placeholder 2"/>
          <p:cNvSpPr>
            <a:spLocks noGrp="1"/>
          </p:cNvSpPr>
          <p:nvPr>
            <p:ph type="sldNum" sz="quarter" idx="5"/>
          </p:nvPr>
        </p:nvSpPr>
        <p:spPr>
          <a:xfrm>
            <a:off x="3970436" y="8830627"/>
            <a:ext cx="3038372" cy="464185"/>
          </a:xfrm>
          <a:prstGeom prst="rect">
            <a:avLst/>
          </a:prstGeom>
        </p:spPr>
        <p:txBody>
          <a:bodyPr vert="horz" lIns="91649" tIns="45824" rIns="91649" bIns="45824" rtlCol="0" anchor="b"/>
          <a:lstStyle>
            <a:lvl1pPr algn="r">
              <a:defRPr sz="1200"/>
            </a:lvl1pPr>
          </a:lstStyle>
          <a:p>
            <a:fld id="{67C69A79-60F3-4739-AEDA-A5F910C1D0A4}" type="slidenum">
              <a:rPr lang="en-US" smtClean="0"/>
              <a:pPr/>
              <a:t>45</a:t>
            </a:fld>
            <a:endParaRPr lang="en-US"/>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a:t>Kindergarten – Grade 2</a:t>
            </a:r>
          </a:p>
          <a:p>
            <a:endParaRPr lang="en-US" dirty="0"/>
          </a:p>
        </p:txBody>
      </p:sp>
    </p:spTree>
    <p:extLst>
      <p:ext uri="{BB962C8B-B14F-4D97-AF65-F5344CB8AC3E}">
        <p14:creationId xmlns="" xmlns:p14="http://schemas.microsoft.com/office/powerpoint/2010/main" val="23672043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Say:</a:t>
            </a:r>
            <a:r>
              <a:rPr lang="en-US" b="1" baseline="0" dirty="0" smtClean="0"/>
              <a:t> </a:t>
            </a:r>
            <a:r>
              <a:rPr lang="en-US" b="0" baseline="0" dirty="0" smtClean="0"/>
              <a:t>How can we help our student make connections?</a:t>
            </a:r>
            <a:endParaRPr lang="en-US" b="1" baseline="0" dirty="0" smtClean="0"/>
          </a:p>
          <a:p>
            <a:endParaRPr lang="en-US" b="1" baseline="0" dirty="0" smtClean="0"/>
          </a:p>
          <a:p>
            <a:r>
              <a:rPr lang="en-US" b="1" dirty="0" smtClean="0"/>
              <a:t>Read</a:t>
            </a:r>
            <a:r>
              <a:rPr lang="en-US" b="1" baseline="0" dirty="0" smtClean="0"/>
              <a:t> first bullet.</a:t>
            </a:r>
          </a:p>
          <a:p>
            <a:endParaRPr lang="en-US" b="1" baseline="0" dirty="0" smtClean="0"/>
          </a:p>
          <a:p>
            <a:r>
              <a:rPr lang="en-US" b="1" baseline="0" dirty="0" smtClean="0"/>
              <a:t>Say: </a:t>
            </a:r>
            <a:r>
              <a:rPr lang="en-US" b="0" baseline="0" dirty="0" smtClean="0"/>
              <a:t>As we’ve already mentioned, although in the future we want our students to be able to relate to many different texts, in the beginning texts “… should be chosen to be particularly well-suited to application of the specific strategy being learned” (Duke &amp; Pearson, 2002).  For example, we might choose books in which characters have emotions or experiences that students will find familiar.  As they become more proficient at the strategy, we broaden the scope of texts to which they apply the strategy, or in other words, we </a:t>
            </a:r>
            <a:r>
              <a:rPr lang="en-US" dirty="0"/>
              <a:t>“… move from close to home to more global issues or cultures and places further removed from most children’s lives.” (Harvey &amp; </a:t>
            </a:r>
            <a:r>
              <a:rPr lang="en-US" dirty="0" err="1"/>
              <a:t>Goudvis</a:t>
            </a:r>
            <a:r>
              <a:rPr lang="en-US" dirty="0"/>
              <a:t>, 2007).</a:t>
            </a:r>
            <a:endParaRPr lang="en-US" b="0" baseline="0" dirty="0" smtClean="0"/>
          </a:p>
          <a:p>
            <a:endParaRPr lang="en-US" b="0" baseline="0" dirty="0" smtClean="0"/>
          </a:p>
          <a:p>
            <a:r>
              <a:rPr lang="en-US" b="1" baseline="0" dirty="0" smtClean="0"/>
              <a:t>Read next two bullets.</a:t>
            </a:r>
          </a:p>
        </p:txBody>
      </p:sp>
      <p:sp>
        <p:nvSpPr>
          <p:cNvPr id="4" name="Slide Number Placeholder 2"/>
          <p:cNvSpPr>
            <a:spLocks noGrp="1"/>
          </p:cNvSpPr>
          <p:nvPr>
            <p:ph type="sldNum" sz="quarter" idx="5"/>
          </p:nvPr>
        </p:nvSpPr>
        <p:spPr>
          <a:xfrm>
            <a:off x="3970436" y="8830627"/>
            <a:ext cx="3038372" cy="464185"/>
          </a:xfrm>
          <a:prstGeom prst="rect">
            <a:avLst/>
          </a:prstGeom>
        </p:spPr>
        <p:txBody>
          <a:bodyPr vert="horz" lIns="91649" tIns="45824" rIns="91649" bIns="45824" rtlCol="0" anchor="b"/>
          <a:lstStyle>
            <a:lvl1pPr algn="r">
              <a:defRPr sz="1200"/>
            </a:lvl1pPr>
          </a:lstStyle>
          <a:p>
            <a:fld id="{67C69A79-60F3-4739-AEDA-A5F910C1D0A4}" type="slidenum">
              <a:rPr lang="en-US" smtClean="0"/>
              <a:pPr/>
              <a:t>46</a:t>
            </a:fld>
            <a:endParaRPr lang="en-US"/>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a:t>Kindergarten – Grade 2</a:t>
            </a:r>
          </a:p>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3">
              <a:defRPr/>
            </a:pPr>
            <a:r>
              <a:rPr lang="en-US" b="1" baseline="0" dirty="0" smtClean="0"/>
              <a:t>Say: </a:t>
            </a:r>
            <a:r>
              <a:rPr lang="en-US" b="0" baseline="0" dirty="0" smtClean="0"/>
              <a:t>If students aren’t able to tell us how their connections helped them to understand we can reinforce good connections by articulating for students how their connection helped them.  Let’s look at this example.  The teacher’s talk is in the green speech bubble and the student’s response is in the yellow speech bubble.</a:t>
            </a:r>
          </a:p>
          <a:p>
            <a:pPr defTabSz="916493">
              <a:defRPr/>
            </a:pPr>
            <a:endParaRPr lang="en-US" b="0" baseline="0" dirty="0" smtClean="0"/>
          </a:p>
          <a:p>
            <a:pPr defTabSz="916493">
              <a:defRPr/>
            </a:pPr>
            <a:r>
              <a:rPr lang="en-US" b="1" baseline="0" dirty="0" smtClean="0"/>
              <a:t>Read slide.</a:t>
            </a:r>
          </a:p>
          <a:p>
            <a:pPr defTabSz="916493">
              <a:defRPr/>
            </a:pPr>
            <a:endParaRPr lang="en-US" b="1" baseline="0" dirty="0" smtClean="0"/>
          </a:p>
          <a:p>
            <a:pPr defTabSz="916493">
              <a:defRPr/>
            </a:pPr>
            <a:r>
              <a:rPr lang="en-US" b="1" dirty="0"/>
              <a:t>Say: </a:t>
            </a:r>
            <a:r>
              <a:rPr lang="en-US" dirty="0"/>
              <a:t>As we gradually release responsibility of the strategy to our students, we provide supports, or scaffolds, which will promote application by helping students to bring the strategy to a conscious level.  “Learners can temporarily rely on these hints and suggestions until they create their own internal structures” (</a:t>
            </a:r>
            <a:r>
              <a:rPr lang="en-US" dirty="0" err="1"/>
              <a:t>Scardamalia</a:t>
            </a:r>
            <a:r>
              <a:rPr lang="en-US" dirty="0"/>
              <a:t> &amp; </a:t>
            </a:r>
            <a:r>
              <a:rPr lang="en-US" dirty="0" err="1"/>
              <a:t>Bereiter</a:t>
            </a:r>
            <a:r>
              <a:rPr lang="en-US" dirty="0"/>
              <a:t>, 1985  as cited in </a:t>
            </a:r>
            <a:r>
              <a:rPr lang="en-US" dirty="0" err="1"/>
              <a:t>Rosenshine</a:t>
            </a:r>
            <a:r>
              <a:rPr lang="en-US" dirty="0"/>
              <a:t>, Meister and </a:t>
            </a:r>
            <a:r>
              <a:rPr lang="en-US" dirty="0" err="1"/>
              <a:t>Chpaman</a:t>
            </a:r>
            <a:r>
              <a:rPr lang="en-US" dirty="0"/>
              <a:t>, 1996).  Once readers have internalized the strategy, they no longer need to rely on these scaffolds.</a:t>
            </a:r>
          </a:p>
          <a:p>
            <a:endParaRPr lang="en-US" dirty="0" smtClean="0"/>
          </a:p>
        </p:txBody>
      </p:sp>
      <p:sp>
        <p:nvSpPr>
          <p:cNvPr id="4" name="Slide Number Placeholder 2"/>
          <p:cNvSpPr>
            <a:spLocks noGrp="1"/>
          </p:cNvSpPr>
          <p:nvPr>
            <p:ph type="sldNum" sz="quarter" idx="5"/>
          </p:nvPr>
        </p:nvSpPr>
        <p:spPr>
          <a:xfrm>
            <a:off x="3970436" y="8830627"/>
            <a:ext cx="3038372" cy="464185"/>
          </a:xfrm>
          <a:prstGeom prst="rect">
            <a:avLst/>
          </a:prstGeom>
        </p:spPr>
        <p:txBody>
          <a:bodyPr vert="horz" lIns="91649" tIns="45824" rIns="91649" bIns="45824" rtlCol="0" anchor="b"/>
          <a:lstStyle>
            <a:lvl1pPr algn="r">
              <a:defRPr sz="1200"/>
            </a:lvl1pPr>
          </a:lstStyle>
          <a:p>
            <a:fld id="{67C69A79-60F3-4739-AEDA-A5F910C1D0A4}" type="slidenum">
              <a:rPr lang="en-US" smtClean="0"/>
              <a:pPr/>
              <a:t>47</a:t>
            </a:fld>
            <a:endParaRPr lang="en-US"/>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a:t>Kindergarten – Grade 2</a:t>
            </a:r>
          </a:p>
          <a:p>
            <a:endParaRPr lang="en-US" dirty="0"/>
          </a:p>
        </p:txBody>
      </p:sp>
    </p:spTree>
    <p:extLst>
      <p:ext uri="{BB962C8B-B14F-4D97-AF65-F5344CB8AC3E}">
        <p14:creationId xmlns="" xmlns:p14="http://schemas.microsoft.com/office/powerpoint/2010/main" val="23672043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3">
              <a:defRPr/>
            </a:pPr>
            <a:r>
              <a:rPr lang="en-US" b="1" dirty="0"/>
              <a:t>Say: </a:t>
            </a:r>
            <a:r>
              <a:rPr lang="en-US" dirty="0"/>
              <a:t> Step 7 of the Cognitive Strategy Routine, is </a:t>
            </a:r>
            <a:r>
              <a:rPr lang="en-US" dirty="0" err="1"/>
              <a:t>scaffolded</a:t>
            </a:r>
            <a:r>
              <a:rPr lang="en-US" dirty="0"/>
              <a:t> practice with support.</a:t>
            </a:r>
          </a:p>
          <a:p>
            <a:pPr defTabSz="916493">
              <a:defRPr/>
            </a:pPr>
            <a:endParaRPr lang="en-US" dirty="0"/>
          </a:p>
          <a:p>
            <a:pPr defTabSz="916493">
              <a:defRPr/>
            </a:pPr>
            <a:r>
              <a:rPr lang="en-US" b="1" dirty="0"/>
              <a:t>Read the black text on the slide. </a:t>
            </a:r>
          </a:p>
          <a:p>
            <a:pPr defTabSz="916493">
              <a:defRPr/>
            </a:pPr>
            <a:endParaRPr lang="en-US" b="1" dirty="0"/>
          </a:p>
          <a:p>
            <a:pPr defTabSz="916493">
              <a:defRPr/>
            </a:pPr>
            <a:r>
              <a:rPr lang="en-US" b="1" dirty="0"/>
              <a:t>Say:</a:t>
            </a:r>
            <a:r>
              <a:rPr lang="en-US" dirty="0"/>
              <a:t> In grades K-2, we might choose to model and practice application of the strategy during whole class read-</a:t>
            </a:r>
            <a:r>
              <a:rPr lang="en-US" dirty="0" err="1"/>
              <a:t>alouds</a:t>
            </a:r>
            <a:r>
              <a:rPr lang="en-US" dirty="0"/>
              <a:t> and shared reading. This type of instruction is not sufficient however. I also would be conducting small group reading instruction during part of the reading block, where I would have students in groups of 4-6 reading a book at an appropriate instructional level for the group. During small group instruction, I will encourage students to be aware of the connections they make while reading.</a:t>
            </a:r>
          </a:p>
          <a:p>
            <a:pPr defTabSz="916493">
              <a:defRPr/>
            </a:pPr>
            <a:endParaRPr lang="en-US" b="1" dirty="0"/>
          </a:p>
          <a:p>
            <a:pPr defTabSz="916493">
              <a:defRPr/>
            </a:pPr>
            <a:r>
              <a:rPr lang="en-US" dirty="0"/>
              <a:t>Let’s hear from one teacher about how step 7 works in her classroom. </a:t>
            </a:r>
            <a:endParaRPr lang="en-US" b="0" baseline="0" dirty="0" smtClean="0"/>
          </a:p>
          <a:p>
            <a:endParaRPr lang="en-US" b="1" dirty="0"/>
          </a:p>
        </p:txBody>
      </p:sp>
      <p:sp>
        <p:nvSpPr>
          <p:cNvPr id="4" name="Slide Number Placeholder 2"/>
          <p:cNvSpPr>
            <a:spLocks noGrp="1"/>
          </p:cNvSpPr>
          <p:nvPr>
            <p:ph type="sldNum" sz="quarter" idx="5"/>
          </p:nvPr>
        </p:nvSpPr>
        <p:spPr>
          <a:xfrm>
            <a:off x="3970436" y="8830627"/>
            <a:ext cx="3038372" cy="464185"/>
          </a:xfrm>
          <a:prstGeom prst="rect">
            <a:avLst/>
          </a:prstGeom>
        </p:spPr>
        <p:txBody>
          <a:bodyPr vert="horz" lIns="91649" tIns="45824" rIns="91649" bIns="45824" rtlCol="0" anchor="b"/>
          <a:lstStyle>
            <a:lvl1pPr algn="r">
              <a:defRPr sz="1200"/>
            </a:lvl1pPr>
          </a:lstStyle>
          <a:p>
            <a:fld id="{67C69A79-60F3-4739-AEDA-A5F910C1D0A4}" type="slidenum">
              <a:rPr lang="en-US" smtClean="0"/>
              <a:pPr/>
              <a:t>48</a:t>
            </a:fld>
            <a:endParaRPr lang="en-US"/>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a:t>Kindergarten – Grade 2</a:t>
            </a:r>
          </a:p>
          <a:p>
            <a:endParaRPr lang="en-US" dirty="0"/>
          </a:p>
        </p:txBody>
      </p:sp>
    </p:spTree>
    <p:extLst>
      <p:ext uri="{BB962C8B-B14F-4D97-AF65-F5344CB8AC3E}">
        <p14:creationId xmlns="" xmlns:p14="http://schemas.microsoft.com/office/powerpoint/2010/main" val="41520147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a:t>
            </a:r>
            <a:r>
              <a:rPr lang="en-US" b="1" baseline="0" dirty="0" smtClean="0"/>
              <a:t>slide.</a:t>
            </a:r>
          </a:p>
          <a:p>
            <a:endParaRPr lang="en-US" b="1" baseline="0" dirty="0" smtClean="0"/>
          </a:p>
        </p:txBody>
      </p:sp>
      <p:sp>
        <p:nvSpPr>
          <p:cNvPr id="4" name="Slide Number Placeholder 2"/>
          <p:cNvSpPr>
            <a:spLocks noGrp="1"/>
          </p:cNvSpPr>
          <p:nvPr>
            <p:ph type="sldNum" sz="quarter" idx="5"/>
          </p:nvPr>
        </p:nvSpPr>
        <p:spPr>
          <a:xfrm>
            <a:off x="3970436" y="8830627"/>
            <a:ext cx="3038372" cy="464185"/>
          </a:xfrm>
          <a:prstGeom prst="rect">
            <a:avLst/>
          </a:prstGeom>
        </p:spPr>
        <p:txBody>
          <a:bodyPr vert="horz" lIns="91649" tIns="45824" rIns="91649" bIns="45824" rtlCol="0" anchor="b"/>
          <a:lstStyle>
            <a:lvl1pPr algn="r">
              <a:defRPr sz="1200"/>
            </a:lvl1pPr>
          </a:lstStyle>
          <a:p>
            <a:fld id="{67C69A79-60F3-4739-AEDA-A5F910C1D0A4}" type="slidenum">
              <a:rPr lang="en-US" smtClean="0"/>
              <a:pPr/>
              <a:t>49</a:t>
            </a:fld>
            <a:endParaRPr lang="en-US"/>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a:t>Kindergarten – Grade 2</a:t>
            </a:r>
          </a:p>
          <a:p>
            <a:endParaRPr lang="en-US" dirty="0"/>
          </a:p>
        </p:txBody>
      </p:sp>
    </p:spTree>
    <p:extLst>
      <p:ext uri="{BB962C8B-B14F-4D97-AF65-F5344CB8AC3E}">
        <p14:creationId xmlns="" xmlns:p14="http://schemas.microsoft.com/office/powerpoint/2010/main" val="4152014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735138" y="695325"/>
            <a:ext cx="3660775" cy="27447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6019" name="Notes Placeholder 2"/>
          <p:cNvSpPr>
            <a:spLocks noGrp="1"/>
          </p:cNvSpPr>
          <p:nvPr>
            <p:ph type="body" idx="1"/>
          </p:nvPr>
        </p:nvSpPr>
        <p:spPr bwMode="auto">
          <a:xfrm>
            <a:off x="701040" y="3873500"/>
            <a:ext cx="5608320" cy="418338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Read slide.  Encourage participants</a:t>
            </a:r>
            <a:r>
              <a:rPr lang="en-US" b="1" baseline="0" dirty="0" smtClean="0"/>
              <a:t> to popcorn out their thoughts.</a:t>
            </a:r>
          </a:p>
          <a:p>
            <a:endParaRPr lang="en-US" b="1" baseline="0" dirty="0" smtClean="0"/>
          </a:p>
          <a:p>
            <a:r>
              <a:rPr lang="en-US" b="1" dirty="0" smtClean="0"/>
              <a:t>Say:  </a:t>
            </a:r>
            <a:r>
              <a:rPr lang="en-US" b="0" baseline="0" dirty="0" smtClean="0"/>
              <a:t>Regardless, of what data we look at, TPRI, Tejas LEE, </a:t>
            </a:r>
            <a:r>
              <a:rPr lang="en-US" b="0" baseline="0" dirty="0" err="1" smtClean="0"/>
              <a:t>iStation</a:t>
            </a:r>
            <a:r>
              <a:rPr lang="en-US" b="0" baseline="0" dirty="0" smtClean="0"/>
              <a:t>, or DIBELS, we likely can </a:t>
            </a:r>
            <a:r>
              <a:rPr lang="en-US" dirty="0" smtClean="0"/>
              <a:t>agree that we would desire that all of our students be developed and experiencing</a:t>
            </a:r>
            <a:r>
              <a:rPr lang="en-US" baseline="0" dirty="0" smtClean="0"/>
              <a:t> success </a:t>
            </a:r>
            <a:r>
              <a:rPr lang="en-US" dirty="0" smtClean="0"/>
              <a:t>in the areas of listening and reading comprehension.  In fact, we likely feel a sense of urgency in helping students to improve their</a:t>
            </a:r>
            <a:r>
              <a:rPr lang="en-US" baseline="0" dirty="0" smtClean="0"/>
              <a:t> comprehension. We know that a</a:t>
            </a:r>
            <a:r>
              <a:rPr lang="en-US" dirty="0" smtClean="0"/>
              <a:t>s text becomes more and more complex, it becomes more</a:t>
            </a:r>
            <a:r>
              <a:rPr lang="en-US" baseline="0" dirty="0" smtClean="0"/>
              <a:t> difficult to comprehend. It</a:t>
            </a:r>
            <a:r>
              <a:rPr lang="en-US" dirty="0" smtClean="0"/>
              <a:t> is critical that our students have specific strategies and routines to support their comprehension.   </a:t>
            </a:r>
          </a:p>
          <a:p>
            <a:endParaRPr lang="en-US" dirty="0" smtClean="0"/>
          </a:p>
          <a:p>
            <a:r>
              <a:rPr lang="en-US" dirty="0" smtClean="0"/>
              <a:t>Today, we will examine a specific eight-step routine that can be used across grade levels to support and increase comprehension for our students.     </a:t>
            </a:r>
          </a:p>
        </p:txBody>
      </p:sp>
      <p:sp>
        <p:nvSpPr>
          <p:cNvPr id="25604" name="Slide Number Placeholder 3"/>
          <p:cNvSpPr>
            <a:spLocks noGrp="1"/>
          </p:cNvSpPr>
          <p:nvPr>
            <p:ph type="sldNum" sz="quarter" idx="5"/>
          </p:nvPr>
        </p:nvSpPr>
        <p:spPr/>
        <p:txBody>
          <a:bodyPr/>
          <a:lstStyle/>
          <a:p>
            <a:pPr>
              <a:defRPr/>
            </a:pPr>
            <a:fld id="{53F819EB-DFED-4CE5-942F-4BE16ECABB6A}" type="slidenum">
              <a:rPr lang="en-US" smtClean="0">
                <a:ea typeface="ＭＳ Ｐゴシック" pitchFamily="-76" charset="-128"/>
              </a:rPr>
              <a:pPr>
                <a:defRPr/>
              </a:pPr>
              <a:t>5</a:t>
            </a:fld>
            <a:endParaRPr lang="en-US" smtClean="0">
              <a:ea typeface="ＭＳ Ｐゴシック" pitchFamily="-76"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dirty="0" smtClean="0"/>
              <a:t>In Step 8 of the Cognitive Strategy Routine, we ask students to continue using the strategy in their independent work.  We also assess how they use the strategy and whether we will need to return to earlier stages of the routine.</a:t>
            </a:r>
          </a:p>
          <a:p>
            <a:r>
              <a:rPr lang="en-US" dirty="0" smtClean="0"/>
              <a:t> </a:t>
            </a:r>
          </a:p>
          <a:p>
            <a:r>
              <a:rPr lang="en-US" b="1" dirty="0" smtClean="0"/>
              <a:t>Read the red text on the slide.</a:t>
            </a:r>
          </a:p>
          <a:p>
            <a:endParaRPr lang="en-US" b="1" dirty="0" smtClean="0"/>
          </a:p>
          <a:p>
            <a:r>
              <a:rPr lang="en-US" b="1" baseline="0" dirty="0" smtClean="0"/>
              <a:t>Say: </a:t>
            </a:r>
            <a:r>
              <a:rPr lang="en-US" b="0" baseline="0" dirty="0" smtClean="0"/>
              <a:t>Sometimes teachers use a guideline of 80% of the time reading, 20% of independent reading time responding.  </a:t>
            </a:r>
          </a:p>
          <a:p>
            <a:endParaRPr lang="en-US" b="0" baseline="0" dirty="0" smtClean="0"/>
          </a:p>
          <a:p>
            <a:endParaRPr lang="en-US" dirty="0"/>
          </a:p>
        </p:txBody>
      </p:sp>
      <p:sp>
        <p:nvSpPr>
          <p:cNvPr id="4" name="Slide Number Placeholder 2"/>
          <p:cNvSpPr>
            <a:spLocks noGrp="1"/>
          </p:cNvSpPr>
          <p:nvPr>
            <p:ph type="sldNum" sz="quarter" idx="5"/>
          </p:nvPr>
        </p:nvSpPr>
        <p:spPr>
          <a:xfrm>
            <a:off x="3970436" y="8830627"/>
            <a:ext cx="3038372" cy="464185"/>
          </a:xfrm>
          <a:prstGeom prst="rect">
            <a:avLst/>
          </a:prstGeom>
        </p:spPr>
        <p:txBody>
          <a:bodyPr vert="horz" lIns="91649" tIns="45824" rIns="91649" bIns="45824" rtlCol="0" anchor="b"/>
          <a:lstStyle>
            <a:lvl1pPr algn="r">
              <a:defRPr sz="1200"/>
            </a:lvl1pPr>
          </a:lstStyle>
          <a:p>
            <a:fld id="{67C69A79-60F3-4739-AEDA-A5F910C1D0A4}" type="slidenum">
              <a:rPr lang="en-US" smtClean="0"/>
              <a:pPr/>
              <a:t>50</a:t>
            </a:fld>
            <a:endParaRPr lang="en-US"/>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a:t>Kindergarten – Grade 2</a:t>
            </a:r>
          </a:p>
          <a:p>
            <a:endParaRPr lang="en-US" dirty="0"/>
          </a:p>
        </p:txBody>
      </p:sp>
    </p:spTree>
    <p:extLst>
      <p:ext uri="{BB962C8B-B14F-4D97-AF65-F5344CB8AC3E}">
        <p14:creationId xmlns="" xmlns:p14="http://schemas.microsoft.com/office/powerpoint/2010/main" val="3741792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b="1" baseline="0" dirty="0" smtClean="0"/>
              <a:t> </a:t>
            </a:r>
            <a:r>
              <a:rPr lang="en-US" b="0" baseline="0" dirty="0" smtClean="0"/>
              <a:t> Here is an example of a quick-write a student wrote in her reading reflection journal. </a:t>
            </a:r>
          </a:p>
          <a:p>
            <a:endParaRPr lang="en-US" b="0" baseline="0" dirty="0" smtClean="0"/>
          </a:p>
          <a:p>
            <a:r>
              <a:rPr lang="en-US" b="1" baseline="0" dirty="0" smtClean="0"/>
              <a:t>Read example on the slide.</a:t>
            </a:r>
            <a:endParaRPr lang="en-US" b="1" dirty="0"/>
          </a:p>
        </p:txBody>
      </p:sp>
      <p:sp>
        <p:nvSpPr>
          <p:cNvPr id="4" name="Slide Number Placeholder 2"/>
          <p:cNvSpPr>
            <a:spLocks noGrp="1"/>
          </p:cNvSpPr>
          <p:nvPr>
            <p:ph type="sldNum" sz="quarter" idx="5"/>
          </p:nvPr>
        </p:nvSpPr>
        <p:spPr>
          <a:xfrm>
            <a:off x="3970436" y="8830627"/>
            <a:ext cx="3038372" cy="464185"/>
          </a:xfrm>
          <a:prstGeom prst="rect">
            <a:avLst/>
          </a:prstGeom>
        </p:spPr>
        <p:txBody>
          <a:bodyPr vert="horz" lIns="91649" tIns="45824" rIns="91649" bIns="45824" rtlCol="0" anchor="b"/>
          <a:lstStyle>
            <a:lvl1pPr algn="r">
              <a:defRPr sz="1200"/>
            </a:lvl1pPr>
          </a:lstStyle>
          <a:p>
            <a:fld id="{67C69A79-60F3-4739-AEDA-A5F910C1D0A4}" type="slidenum">
              <a:rPr lang="en-US" smtClean="0"/>
              <a:pPr/>
              <a:t>51</a:t>
            </a:fld>
            <a:endParaRPr lang="en-US"/>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a:t>Kindergarten – Grade 2</a:t>
            </a:r>
          </a:p>
          <a:p>
            <a:endParaRPr lang="en-US" dirty="0"/>
          </a:p>
        </p:txBody>
      </p:sp>
    </p:spTree>
    <p:extLst>
      <p:ext uri="{BB962C8B-B14F-4D97-AF65-F5344CB8AC3E}">
        <p14:creationId xmlns="" xmlns:p14="http://schemas.microsoft.com/office/powerpoint/2010/main" val="10097029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b="0" dirty="0" smtClean="0"/>
              <a:t>Now that</a:t>
            </a:r>
            <a:r>
              <a:rPr lang="en-US" b="0" baseline="0" dirty="0" smtClean="0"/>
              <a:t> we’ve experienced how we would teach Making Connections following the Cognitive Strategy Routine, let’s think about other aspects of teaching Making Connections that we should be sure to consider. </a:t>
            </a:r>
            <a:endParaRPr lang="en-US" b="1" dirty="0"/>
          </a:p>
        </p:txBody>
      </p:sp>
      <p:sp>
        <p:nvSpPr>
          <p:cNvPr id="4" name="Slide Number Placeholder 2"/>
          <p:cNvSpPr>
            <a:spLocks noGrp="1"/>
          </p:cNvSpPr>
          <p:nvPr>
            <p:ph type="sldNum" sz="quarter" idx="5"/>
          </p:nvPr>
        </p:nvSpPr>
        <p:spPr>
          <a:xfrm>
            <a:off x="3970436" y="8830627"/>
            <a:ext cx="3038372" cy="464185"/>
          </a:xfrm>
          <a:prstGeom prst="rect">
            <a:avLst/>
          </a:prstGeom>
        </p:spPr>
        <p:txBody>
          <a:bodyPr vert="horz" lIns="91649" tIns="45824" rIns="91649" bIns="45824" rtlCol="0" anchor="b"/>
          <a:lstStyle>
            <a:lvl1pPr algn="r">
              <a:defRPr sz="1200"/>
            </a:lvl1pPr>
          </a:lstStyle>
          <a:p>
            <a:fld id="{67C69A79-60F3-4739-AEDA-A5F910C1D0A4}" type="slidenum">
              <a:rPr lang="en-US" smtClean="0"/>
              <a:pPr/>
              <a:t>52</a:t>
            </a:fld>
            <a:endParaRPr lang="en-US"/>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a:t>Kindergarten – Grade 2</a:t>
            </a:r>
          </a:p>
          <a:p>
            <a:endParaRPr lang="en-US" dirty="0"/>
          </a:p>
        </p:txBody>
      </p:sp>
    </p:spTree>
    <p:extLst>
      <p:ext uri="{BB962C8B-B14F-4D97-AF65-F5344CB8AC3E}">
        <p14:creationId xmlns="" xmlns:p14="http://schemas.microsoft.com/office/powerpoint/2010/main" val="1360242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indent="-465853"/>
            <a:r>
              <a:rPr lang="en-US" b="1" dirty="0" smtClean="0"/>
              <a:t>Say: </a:t>
            </a:r>
            <a:r>
              <a:rPr lang="en-US" b="0" dirty="0" smtClean="0"/>
              <a:t>When teaching</a:t>
            </a:r>
            <a:r>
              <a:rPr lang="en-US" b="0" baseline="0" dirty="0" smtClean="0"/>
              <a:t> Making Connections, we should be aware that t</a:t>
            </a:r>
            <a:r>
              <a:rPr lang="en-US" b="0" dirty="0" smtClean="0"/>
              <a:t>here</a:t>
            </a:r>
            <a:r>
              <a:rPr lang="en-US" b="0" baseline="0" dirty="0" smtClean="0"/>
              <a:t> are three types of connections readers make to text.</a:t>
            </a:r>
          </a:p>
          <a:p>
            <a:pPr lvl="1" indent="-465853"/>
            <a:endParaRPr lang="en-US" b="0" baseline="0" dirty="0" smtClean="0"/>
          </a:p>
          <a:p>
            <a:pPr lvl="1" indent="-465853"/>
            <a:r>
              <a:rPr lang="en-US" b="1" baseline="0" dirty="0" smtClean="0"/>
              <a:t>Read slide.</a:t>
            </a:r>
          </a:p>
          <a:p>
            <a:pPr lvl="1" indent="-465853"/>
            <a:endParaRPr lang="en-US" b="1" baseline="0" dirty="0" smtClean="0"/>
          </a:p>
          <a:p>
            <a:pPr lvl="1" indent="-465853"/>
            <a:r>
              <a:rPr lang="en-US" b="1" baseline="0" dirty="0" smtClean="0"/>
              <a:t>Say: </a:t>
            </a:r>
            <a:r>
              <a:rPr lang="en-US" b="0" baseline="0" dirty="0" smtClean="0"/>
              <a:t>Let’s take a brief moment to understand these types of connections and how this understanding might impact our instruction.</a:t>
            </a:r>
            <a:endParaRPr lang="en-US" b="1" dirty="0" smtClean="0"/>
          </a:p>
        </p:txBody>
      </p:sp>
      <p:sp>
        <p:nvSpPr>
          <p:cNvPr id="4" name="Slide Number Placeholder 2"/>
          <p:cNvSpPr>
            <a:spLocks noGrp="1"/>
          </p:cNvSpPr>
          <p:nvPr>
            <p:ph type="sldNum" sz="quarter" idx="5"/>
          </p:nvPr>
        </p:nvSpPr>
        <p:spPr>
          <a:xfrm>
            <a:off x="3970436" y="8830627"/>
            <a:ext cx="3038372" cy="464185"/>
          </a:xfrm>
          <a:prstGeom prst="rect">
            <a:avLst/>
          </a:prstGeom>
        </p:spPr>
        <p:txBody>
          <a:bodyPr vert="horz" lIns="91649" tIns="45824" rIns="91649" bIns="45824" rtlCol="0" anchor="b"/>
          <a:lstStyle>
            <a:lvl1pPr algn="r">
              <a:defRPr sz="1200"/>
            </a:lvl1pPr>
          </a:lstStyle>
          <a:p>
            <a:fld id="{67C69A79-60F3-4739-AEDA-A5F910C1D0A4}" type="slidenum">
              <a:rPr lang="en-US" smtClean="0"/>
              <a:pPr/>
              <a:t>53</a:t>
            </a:fld>
            <a:endParaRPr lang="en-US"/>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a:t>Kindergarten – Grade 2</a:t>
            </a:r>
          </a:p>
          <a:p>
            <a:endParaRPr lang="en-US" dirty="0"/>
          </a:p>
        </p:txBody>
      </p:sp>
    </p:spTree>
    <p:extLst>
      <p:ext uri="{BB962C8B-B14F-4D97-AF65-F5344CB8AC3E}">
        <p14:creationId xmlns="" xmlns:p14="http://schemas.microsoft.com/office/powerpoint/2010/main" val="2809678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b="1" dirty="0" smtClean="0"/>
              <a:t>Read slide.</a:t>
            </a:r>
          </a:p>
        </p:txBody>
      </p:sp>
      <p:sp>
        <p:nvSpPr>
          <p:cNvPr id="4" name="Slide Number Placeholder 2"/>
          <p:cNvSpPr>
            <a:spLocks noGrp="1"/>
          </p:cNvSpPr>
          <p:nvPr>
            <p:ph type="sldNum" sz="quarter" idx="5"/>
          </p:nvPr>
        </p:nvSpPr>
        <p:spPr>
          <a:xfrm>
            <a:off x="3970436" y="8830627"/>
            <a:ext cx="3038372" cy="464185"/>
          </a:xfrm>
          <a:prstGeom prst="rect">
            <a:avLst/>
          </a:prstGeom>
        </p:spPr>
        <p:txBody>
          <a:bodyPr vert="horz" lIns="91649" tIns="45824" rIns="91649" bIns="45824" rtlCol="0" anchor="b"/>
          <a:lstStyle>
            <a:lvl1pPr algn="r">
              <a:defRPr sz="1200"/>
            </a:lvl1pPr>
          </a:lstStyle>
          <a:p>
            <a:fld id="{67C69A79-60F3-4739-AEDA-A5F910C1D0A4}" type="slidenum">
              <a:rPr lang="en-US" smtClean="0"/>
              <a:pPr/>
              <a:t>54</a:t>
            </a:fld>
            <a:endParaRPr lang="en-US"/>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a:t>Kindergarten – Grade 2</a:t>
            </a:r>
          </a:p>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3">
              <a:defRPr/>
            </a:pPr>
            <a:r>
              <a:rPr lang="en-US" b="1" dirty="0" smtClean="0"/>
              <a:t>Read slide.</a:t>
            </a:r>
          </a:p>
          <a:p>
            <a:pPr defTabSz="916493">
              <a:defRPr/>
            </a:pPr>
            <a:endParaRPr lang="en-US" b="1" dirty="0" smtClean="0"/>
          </a:p>
          <a:p>
            <a:pPr defTabSz="916493">
              <a:defRPr/>
            </a:pPr>
            <a:r>
              <a:rPr lang="en-US" b="1" dirty="0" smtClean="0"/>
              <a:t>Say:</a:t>
            </a:r>
            <a:r>
              <a:rPr lang="en-US" b="1" baseline="0" dirty="0" smtClean="0"/>
              <a:t> </a:t>
            </a:r>
            <a:r>
              <a:rPr lang="en-US" dirty="0" smtClean="0"/>
              <a:t>Once students have a strong foundation in Making Connections, we can feel confident in moving on to teaching them to use other strategies</a:t>
            </a:r>
            <a:r>
              <a:rPr lang="en-US" baseline="0" dirty="0" smtClean="0"/>
              <a:t> in conjunction with Making Connections.</a:t>
            </a:r>
            <a:endParaRPr lang="en-US" dirty="0" smtClean="0"/>
          </a:p>
          <a:p>
            <a:endParaRPr lang="en-US" dirty="0"/>
          </a:p>
        </p:txBody>
      </p:sp>
      <p:sp>
        <p:nvSpPr>
          <p:cNvPr id="4" name="Slide Number Placeholder 2"/>
          <p:cNvSpPr>
            <a:spLocks noGrp="1"/>
          </p:cNvSpPr>
          <p:nvPr>
            <p:ph type="sldNum" sz="quarter" idx="5"/>
          </p:nvPr>
        </p:nvSpPr>
        <p:spPr>
          <a:xfrm>
            <a:off x="3970436" y="8830627"/>
            <a:ext cx="3038372" cy="464185"/>
          </a:xfrm>
          <a:prstGeom prst="rect">
            <a:avLst/>
          </a:prstGeom>
        </p:spPr>
        <p:txBody>
          <a:bodyPr vert="horz" lIns="91649" tIns="45824" rIns="91649" bIns="45824" rtlCol="0" anchor="b"/>
          <a:lstStyle>
            <a:lvl1pPr algn="r">
              <a:defRPr sz="1200"/>
            </a:lvl1pPr>
          </a:lstStyle>
          <a:p>
            <a:fld id="{67C69A79-60F3-4739-AEDA-A5F910C1D0A4}" type="slidenum">
              <a:rPr lang="en-US" smtClean="0"/>
              <a:pPr/>
              <a:t>55</a:t>
            </a:fld>
            <a:endParaRPr lang="en-US"/>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a:t>Kindergarten – Grade 2</a:t>
            </a:r>
          </a:p>
          <a:p>
            <a:endParaRPr lang="en-US" dirty="0"/>
          </a:p>
        </p:txBody>
      </p:sp>
    </p:spTree>
    <p:extLst>
      <p:ext uri="{BB962C8B-B14F-4D97-AF65-F5344CB8AC3E}">
        <p14:creationId xmlns="" xmlns:p14="http://schemas.microsoft.com/office/powerpoint/2010/main" val="30395288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Say: </a:t>
            </a:r>
            <a:r>
              <a:rPr lang="en-US" dirty="0"/>
              <a:t>Let’s review the three Big Ideas we hope you will take away from the training today.</a:t>
            </a:r>
          </a:p>
          <a:p>
            <a:endParaRPr lang="en-US" dirty="0"/>
          </a:p>
          <a:p>
            <a:pPr defTabSz="916493">
              <a:defRPr/>
            </a:pPr>
            <a:r>
              <a:rPr lang="en-US" dirty="0"/>
              <a:t>The first Big Idea was “Activate/build background knowledge.” Remember, good readers access their background knowledge when reading. Sometimes we just need to help students activate their background knowledge and sometimes our students may not have sufficient background knowledge about a subject. In which case, we’ll need to help students to build background knowledge. </a:t>
            </a:r>
          </a:p>
          <a:p>
            <a:pPr defTabSz="916493">
              <a:defRPr/>
            </a:pPr>
            <a:endParaRPr lang="en-US" dirty="0"/>
          </a:p>
          <a:p>
            <a:pPr defTabSz="916493">
              <a:defRPr/>
            </a:pPr>
            <a:r>
              <a:rPr lang="en-US" dirty="0"/>
              <a:t>The second Big Idea was “Making connections=foundational strategy.” Making Connections is really a foundational strategy because a reader often needs to use background knowledge when applying the other strategies.</a:t>
            </a:r>
          </a:p>
          <a:p>
            <a:endParaRPr lang="en-US" dirty="0"/>
          </a:p>
          <a:p>
            <a:pPr defTabSz="916493">
              <a:defRPr/>
            </a:pPr>
            <a:r>
              <a:rPr lang="en-US" dirty="0"/>
              <a:t>Finally, the last Big Idea “Beware of distracting connections.” Remember, good readers understand when their connections distract them and take them away from understanding the text. We model for students how to be aware of when this happens and we reinforce that we want them to think about how their connections help them to understand.</a:t>
            </a:r>
          </a:p>
          <a:p>
            <a:pPr defTabSz="916493">
              <a:defRPr/>
            </a:pPr>
            <a:endParaRPr lang="en-US" dirty="0"/>
          </a:p>
          <a:p>
            <a:r>
              <a:rPr lang="en-US" dirty="0"/>
              <a:t>We hope that remembering these Big Ideas will help you when you are teaching your students to make connections while listening or reading.</a:t>
            </a:r>
            <a:endParaRPr lang="en-US" dirty="0" smtClean="0"/>
          </a:p>
          <a:p>
            <a:endParaRPr lang="en-US" dirty="0"/>
          </a:p>
          <a:p>
            <a:endParaRPr lang="en-US" b="1"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56</a:t>
            </a:fld>
            <a:endParaRPr lang="en-US" dirty="0"/>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a:t>Kindergarten – Grade 2</a:t>
            </a:r>
          </a:p>
          <a:p>
            <a:endParaRPr lang="en-US" dirty="0"/>
          </a:p>
        </p:txBody>
      </p:sp>
    </p:spTree>
    <p:extLst>
      <p:ext uri="{BB962C8B-B14F-4D97-AF65-F5344CB8AC3E}">
        <p14:creationId xmlns="" xmlns:p14="http://schemas.microsoft.com/office/powerpoint/2010/main" val="34811329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3">
              <a:defRPr/>
            </a:pPr>
            <a:r>
              <a:rPr lang="en-US" b="1" dirty="0" smtClean="0"/>
              <a:t>Say: </a:t>
            </a:r>
            <a:r>
              <a:rPr lang="en-US" b="0" dirty="0" smtClean="0"/>
              <a:t>Thank you for attending this session. Please feel free to ask any questions.</a:t>
            </a:r>
            <a:endParaRPr lang="en-US" b="1" dirty="0" smtClean="0"/>
          </a:p>
          <a:p>
            <a:endParaRPr lang="en-US" dirty="0"/>
          </a:p>
        </p:txBody>
      </p:sp>
      <p:sp>
        <p:nvSpPr>
          <p:cNvPr id="4" name="Slide Number Placeholder 2"/>
          <p:cNvSpPr>
            <a:spLocks noGrp="1"/>
          </p:cNvSpPr>
          <p:nvPr>
            <p:ph type="sldNum" sz="quarter" idx="5"/>
          </p:nvPr>
        </p:nvSpPr>
        <p:spPr>
          <a:xfrm>
            <a:off x="3970436" y="8830627"/>
            <a:ext cx="3038372" cy="464185"/>
          </a:xfrm>
          <a:prstGeom prst="rect">
            <a:avLst/>
          </a:prstGeom>
        </p:spPr>
        <p:txBody>
          <a:bodyPr vert="horz" lIns="91649" tIns="45824" rIns="91649" bIns="45824" rtlCol="0" anchor="b"/>
          <a:lstStyle>
            <a:lvl1pPr algn="r">
              <a:defRPr sz="1200"/>
            </a:lvl1pPr>
          </a:lstStyle>
          <a:p>
            <a:fld id="{67C69A79-60F3-4739-AEDA-A5F910C1D0A4}" type="slidenum">
              <a:rPr lang="en-US" smtClean="0"/>
              <a:pPr/>
              <a:t>57</a:t>
            </a:fld>
            <a:endParaRPr lang="en-US"/>
          </a:p>
        </p:txBody>
      </p:sp>
      <p:sp>
        <p:nvSpPr>
          <p:cNvPr id="5" name="Date Placeholder 6"/>
          <p:cNvSpPr>
            <a:spLocks noGrp="1"/>
          </p:cNvSpPr>
          <p:nvPr>
            <p:ph type="dt" idx="1"/>
          </p:nvPr>
        </p:nvSpPr>
        <p:spPr>
          <a:xfrm>
            <a:off x="3970436" y="0"/>
            <a:ext cx="3038372" cy="464185"/>
          </a:xfrm>
          <a:prstGeom prst="rect">
            <a:avLst/>
          </a:prstGeom>
        </p:spPr>
        <p:txBody>
          <a:bodyPr vert="horz" lIns="91649" tIns="45824" rIns="91649" bIns="45824" rtlCol="0"/>
          <a:lstStyle>
            <a:lvl1pPr algn="r">
              <a:defRPr sz="1200"/>
            </a:lvl1pPr>
          </a:lstStyle>
          <a:p>
            <a:r>
              <a:rPr lang="en-US" dirty="0" smtClean="0"/>
              <a:t>Making Connections</a:t>
            </a:r>
          </a:p>
          <a:p>
            <a:r>
              <a:rPr lang="en-US" dirty="0"/>
              <a:t>Kindergarten – Grade 2</a:t>
            </a:r>
          </a:p>
          <a:p>
            <a:endParaRPr lang="en-US" dirty="0"/>
          </a:p>
        </p:txBody>
      </p:sp>
    </p:spTree>
    <p:extLst>
      <p:ext uri="{BB962C8B-B14F-4D97-AF65-F5344CB8AC3E}">
        <p14:creationId xmlns="" xmlns:p14="http://schemas.microsoft.com/office/powerpoint/2010/main" val="762576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p>
            <a:pPr>
              <a:defRPr/>
            </a:pPr>
            <a:fld id="{1C563424-229F-4016-B1A0-39D01741A834}" type="slidenum">
              <a:rPr lang="en-US" smtClean="0">
                <a:ea typeface="ＭＳ Ｐゴシック" pitchFamily="-76" charset="-128"/>
              </a:rPr>
              <a:pPr>
                <a:defRPr/>
              </a:pPr>
              <a:t>6</a:t>
            </a:fld>
            <a:endParaRPr lang="en-US" smtClean="0">
              <a:ea typeface="ＭＳ Ｐゴシック" pitchFamily="-76" charset="-128"/>
            </a:endParaRPr>
          </a:p>
        </p:txBody>
      </p:sp>
      <p:sp>
        <p:nvSpPr>
          <p:cNvPr id="87043" name="Rectangle 2"/>
          <p:cNvSpPr>
            <a:spLocks noGrp="1" noRot="1" noChangeAspect="1" noChangeArrowheads="1" noTextEdit="1"/>
          </p:cNvSpPr>
          <p:nvPr>
            <p:ph type="sldImg"/>
          </p:nvPr>
        </p:nvSpPr>
        <p:spPr bwMode="auto">
          <a:xfrm>
            <a:off x="1735138" y="695325"/>
            <a:ext cx="3660775" cy="27447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580" name="Rectangle 3"/>
          <p:cNvSpPr>
            <a:spLocks noGrp="1" noChangeArrowheads="1"/>
          </p:cNvSpPr>
          <p:nvPr>
            <p:ph type="body" idx="1"/>
          </p:nvPr>
        </p:nvSpPr>
        <p:spPr>
          <a:xfrm>
            <a:off x="701040" y="3873500"/>
            <a:ext cx="5608320" cy="4183380"/>
          </a:xfrm>
          <a:ln/>
        </p:spPr>
        <p:txBody>
          <a:bodyPr/>
          <a:lstStyle/>
          <a:p>
            <a:pPr eaLnBrk="1" hangingPunct="1">
              <a:defRPr/>
            </a:pPr>
            <a:r>
              <a:rPr lang="en-US" b="1" dirty="0" smtClean="0"/>
              <a:t>Say: </a:t>
            </a:r>
            <a:r>
              <a:rPr lang="en-US" dirty="0" smtClean="0"/>
              <a:t>We have discussed the urgency of continuing a focus on comprehension instruction. This focus will require time. Yet research shows that, often, time is one of our challenges.</a:t>
            </a:r>
          </a:p>
          <a:p>
            <a:pPr eaLnBrk="1" hangingPunct="1">
              <a:defRPr/>
            </a:pPr>
            <a:r>
              <a:rPr lang="en-US" dirty="0" smtClean="0"/>
              <a:t> </a:t>
            </a:r>
          </a:p>
          <a:p>
            <a:pPr eaLnBrk="1" hangingPunct="1">
              <a:defRPr/>
            </a:pPr>
            <a:r>
              <a:rPr lang="en-US" dirty="0" smtClean="0"/>
              <a:t>Let’s look at this graph. What does this information tell us? </a:t>
            </a:r>
            <a:r>
              <a:rPr lang="en-US" b="1" dirty="0" smtClean="0"/>
              <a:t>(Pause)</a:t>
            </a:r>
            <a:endParaRPr lang="en-US" dirty="0" smtClean="0"/>
          </a:p>
          <a:p>
            <a:pPr eaLnBrk="1" hangingPunct="1">
              <a:defRPr/>
            </a:pPr>
            <a:r>
              <a:rPr lang="en-US" dirty="0" smtClean="0"/>
              <a:t> </a:t>
            </a:r>
          </a:p>
          <a:p>
            <a:pPr eaLnBrk="1" hangingPunct="1">
              <a:defRPr/>
            </a:pPr>
            <a:r>
              <a:rPr lang="en-US" dirty="0" smtClean="0"/>
              <a:t>In the late 1970s, research by Delores Durkin revealed that of the 4,469 minutes of reading instruction she and her colleagues observed, only 28 minutes — less than 1% instructional time — was dedicated to comprehension instruction (Durkin, 1978-79). Keep in mind that other comprehension activities might have been taking place, such as asking students assessment questions, but that would not be considered instruction. </a:t>
            </a:r>
          </a:p>
          <a:p>
            <a:pPr eaLnBrk="1" hangingPunct="1">
              <a:defRPr/>
            </a:pPr>
            <a:r>
              <a:rPr lang="en-US" dirty="0" smtClean="0"/>
              <a:t> </a:t>
            </a:r>
          </a:p>
          <a:p>
            <a:pPr eaLnBrk="1" hangingPunct="1">
              <a:defRPr/>
            </a:pPr>
            <a:r>
              <a:rPr lang="en-US" dirty="0" smtClean="0"/>
              <a:t>More recent research studies suggest that not much has changed; explicit comprehension instruction is still not adequate. </a:t>
            </a:r>
          </a:p>
          <a:p>
            <a:pPr eaLnBrk="1" hangingPunct="1">
              <a:defRPr/>
            </a:pPr>
            <a:endParaRPr lang="en-US" b="1" dirty="0" smtClean="0"/>
          </a:p>
          <a:p>
            <a:pPr eaLnBrk="1" hangingPunct="1">
              <a:defRPr/>
            </a:pPr>
            <a:r>
              <a:rPr lang="en-US" b="1" dirty="0" smtClean="0"/>
              <a:t>(RAND Reading Study Group, 2002; Taylor, Pearson, Clark &amp; Walpole, 1999; Taylor, Peterson, Pearson &amp; Rodriguez, 2002).</a:t>
            </a:r>
          </a:p>
          <a:p>
            <a:pPr lvl="1">
              <a:lnSpc>
                <a:spcPct val="80000"/>
              </a:lnSpc>
              <a:spcBef>
                <a:spcPct val="0"/>
              </a:spcBef>
              <a:defRPr/>
            </a:pPr>
            <a:endParaRPr lang="en-US" sz="1800" dirty="0">
              <a:ea typeface="ＭＳ Ｐゴシック" pitchFamily="-76" charset="-128"/>
            </a:endParaRPr>
          </a:p>
          <a:p>
            <a:pPr lvl="1" eaLnBrk="1" hangingPunct="1">
              <a:lnSpc>
                <a:spcPct val="80000"/>
              </a:lnSpc>
              <a:defRPr/>
            </a:pPr>
            <a:endParaRPr lang="en-US" sz="2000" dirty="0">
              <a:ea typeface="ＭＳ Ｐゴシック" pitchFamily="-76" charset="-128"/>
            </a:endParaRPr>
          </a:p>
          <a:p>
            <a:pPr eaLnBrk="1" hangingPunct="1">
              <a:lnSpc>
                <a:spcPct val="90000"/>
              </a:lnSpc>
              <a:spcBef>
                <a:spcPct val="0"/>
              </a:spcBef>
              <a:defRPr/>
            </a:pPr>
            <a:endParaRPr lang="en-US" sz="1600" dirty="0">
              <a:ea typeface="ＭＳ Ｐゴシック" pitchFamily="-76" charset="-128"/>
            </a:endParaRPr>
          </a:p>
          <a:p>
            <a:pPr lvl="1" eaLnBrk="1" hangingPunct="1">
              <a:lnSpc>
                <a:spcPct val="80000"/>
              </a:lnSpc>
              <a:defRPr/>
            </a:pPr>
            <a:endParaRPr lang="en-US" sz="2000" dirty="0">
              <a:ea typeface="ＭＳ Ｐゴシック" pitchFamily="-76" charset="-128"/>
            </a:endParaRPr>
          </a:p>
          <a:p>
            <a:pPr eaLnBrk="1" hangingPunct="1">
              <a:lnSpc>
                <a:spcPct val="90000"/>
              </a:lnSpc>
              <a:defRPr/>
            </a:pPr>
            <a:endParaRPr lang="en-US" b="1" dirty="0" smtClean="0">
              <a:ea typeface="ＭＳ Ｐゴシック" pitchFamily="-76" charset="-128"/>
            </a:endParaRPr>
          </a:p>
          <a:p>
            <a:pPr eaLnBrk="1" hangingPunct="1">
              <a:lnSpc>
                <a:spcPct val="90000"/>
              </a:lnSpc>
              <a:defRPr/>
            </a:pPr>
            <a:endParaRPr lang="en-US" dirty="0" smtClean="0">
              <a:ea typeface="ＭＳ Ｐゴシック" pitchFamily="-76" charset="-128"/>
            </a:endParaRPr>
          </a:p>
          <a:p>
            <a:pPr eaLnBrk="1" hangingPunct="1">
              <a:lnSpc>
                <a:spcPct val="90000"/>
              </a:lnSpc>
              <a:defRPr/>
            </a:pPr>
            <a:endParaRPr lang="en-US" dirty="0" smtClean="0">
              <a:ea typeface="ＭＳ Ｐゴシック" pitchFamily="-76"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5E1B4E-22DC-49EA-8AAD-D661C4194C0F}" type="slidenum">
              <a:rPr lang="en-US"/>
              <a:pPr fontAlgn="base">
                <a:spcBef>
                  <a:spcPct val="0"/>
                </a:spcBef>
                <a:spcAft>
                  <a:spcPct val="0"/>
                </a:spcAft>
                <a:defRPr/>
              </a:pPr>
              <a:t>7</a:t>
            </a:fld>
            <a:endParaRPr lang="en-US"/>
          </a:p>
        </p:txBody>
      </p:sp>
      <p:sp>
        <p:nvSpPr>
          <p:cNvPr id="88067" name="Rectangle 2"/>
          <p:cNvSpPr>
            <a:spLocks noGrp="1" noRot="1" noChangeAspect="1" noChangeArrowheads="1" noTextEdit="1"/>
          </p:cNvSpPr>
          <p:nvPr>
            <p:ph type="sldImg"/>
          </p:nvPr>
        </p:nvSpPr>
        <p:spPr bwMode="auto">
          <a:xfrm>
            <a:off x="1735138" y="695325"/>
            <a:ext cx="3660775" cy="27447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xfrm>
            <a:off x="623147" y="3796030"/>
            <a:ext cx="5997787" cy="304715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Read cartoon.</a:t>
            </a:r>
          </a:p>
          <a:p>
            <a:pPr eaLnBrk="1" hangingPunct="1">
              <a:spcBef>
                <a:spcPct val="0"/>
              </a:spcBef>
            </a:pPr>
            <a:r>
              <a:rPr lang="en-US" dirty="0" smtClean="0"/>
              <a:t> </a:t>
            </a:r>
          </a:p>
          <a:p>
            <a:pPr eaLnBrk="1" hangingPunct="1">
              <a:spcBef>
                <a:spcPct val="0"/>
              </a:spcBef>
            </a:pPr>
            <a:r>
              <a:rPr lang="en-US" b="1" dirty="0" smtClean="0"/>
              <a:t>Say</a:t>
            </a:r>
            <a:r>
              <a:rPr lang="en-US" dirty="0" smtClean="0"/>
              <a:t>: Why is this cartoon funny?</a:t>
            </a:r>
          </a:p>
          <a:p>
            <a:pPr eaLnBrk="1" hangingPunct="1">
              <a:spcBef>
                <a:spcPct val="0"/>
              </a:spcBef>
            </a:pPr>
            <a:r>
              <a:rPr lang="en-US" dirty="0" smtClean="0"/>
              <a:t> </a:t>
            </a:r>
          </a:p>
          <a:p>
            <a:pPr eaLnBrk="1" hangingPunct="1">
              <a:spcBef>
                <a:spcPct val="0"/>
              </a:spcBef>
            </a:pPr>
            <a:r>
              <a:rPr lang="en-US" b="1" dirty="0" smtClean="0"/>
              <a:t>Ask a participant to explain.</a:t>
            </a:r>
          </a:p>
          <a:p>
            <a:pPr eaLnBrk="1" hangingPunct="1">
              <a:spcBef>
                <a:spcPct val="0"/>
              </a:spcBef>
            </a:pPr>
            <a:r>
              <a:rPr lang="en-US" dirty="0" smtClean="0"/>
              <a:t> </a:t>
            </a:r>
          </a:p>
          <a:p>
            <a:pPr eaLnBrk="1" hangingPunct="1">
              <a:spcBef>
                <a:spcPct val="0"/>
              </a:spcBef>
            </a:pPr>
            <a:r>
              <a:rPr lang="en-US" b="1" dirty="0" smtClean="0"/>
              <a:t>Say</a:t>
            </a:r>
            <a:r>
              <a:rPr lang="en-US" dirty="0" smtClean="0"/>
              <a:t>: Right, this little girl is so used to answering questions after reading that it has become an expectation for her. Historically this is how we’ve taught comprehension.  Students read or listen to an assigned piece, and we ask questions at the end to assess how well they comprehend.  We may even follow up this task by placing a number in our grade books. </a:t>
            </a:r>
          </a:p>
          <a:p>
            <a:pPr eaLnBrk="1" hangingPunct="1">
              <a:spcBef>
                <a:spcPct val="0"/>
              </a:spcBef>
            </a:pPr>
            <a:r>
              <a:rPr lang="en-US" dirty="0" smtClean="0"/>
              <a:t> </a:t>
            </a:r>
          </a:p>
          <a:p>
            <a:pPr eaLnBrk="1" hangingPunct="1">
              <a:spcBef>
                <a:spcPct val="0"/>
              </a:spcBef>
            </a:pPr>
            <a:r>
              <a:rPr lang="en-US" dirty="0" smtClean="0"/>
              <a:t>Without direct, explicit, systematic comprehension instruction, this picture will not change. High quality instruction has the most potential for changing student outcomes (Durkin, 1978-79; NRP, 2000 as cited in VGCRLA, 2008).</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b="0" dirty="0" smtClean="0"/>
              <a:t>Reading comprehension is also an area of difficulty for English Language Learners. We can help ELLs learn strategies that enable them to comprehend what they read.</a:t>
            </a:r>
          </a:p>
          <a:p>
            <a:endParaRPr lang="en-US" b="0" dirty="0" smtClean="0"/>
          </a:p>
          <a:p>
            <a:r>
              <a:rPr lang="en-US" b="1" dirty="0" smtClean="0"/>
              <a:t>Read slide.</a:t>
            </a:r>
            <a:endParaRPr lang="en-US" b="1"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8</a:t>
            </a:fld>
            <a:endParaRPr lang="en-US" dirty="0"/>
          </a:p>
        </p:txBody>
      </p:sp>
    </p:spTree>
    <p:extLst>
      <p:ext uri="{BB962C8B-B14F-4D97-AF65-F5344CB8AC3E}">
        <p14:creationId xmlns="" xmlns:p14="http://schemas.microsoft.com/office/powerpoint/2010/main" val="1056232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slide.</a:t>
            </a:r>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9</a:t>
            </a:fld>
            <a:endParaRPr lang="en-US" dirty="0"/>
          </a:p>
        </p:txBody>
      </p:sp>
    </p:spTree>
    <p:extLst>
      <p:ext uri="{BB962C8B-B14F-4D97-AF65-F5344CB8AC3E}">
        <p14:creationId xmlns="" xmlns:p14="http://schemas.microsoft.com/office/powerpoint/2010/main" val="1760848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CCEA53-D3C6-4147-BC1A-16EE2906CAD1}" type="datetimeFigureOut">
              <a:rPr lang="en-US" smtClean="0"/>
              <a:pPr/>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B9195-0138-4C18-A739-DC12373476E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CCEA53-D3C6-4147-BC1A-16EE2906CAD1}" type="datetimeFigureOut">
              <a:rPr lang="en-US" smtClean="0"/>
              <a:pPr/>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B9195-0138-4C18-A739-DC12373476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CCEA53-D3C6-4147-BC1A-16EE2906CAD1}" type="datetimeFigureOut">
              <a:rPr lang="en-US" smtClean="0"/>
              <a:pPr/>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B9195-0138-4C18-A739-DC12373476E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254375"/>
            <a:ext cx="6629400" cy="1470025"/>
          </a:xfrm>
        </p:spPr>
        <p:txBody>
          <a:bodyPr>
            <a:noAutofit/>
          </a:bodyPr>
          <a:lstStyle>
            <a:lvl1pPr>
              <a:defRPr sz="4400">
                <a:solidFill>
                  <a:srgbClr val="5EAD16"/>
                </a:solidFill>
                <a:latin typeface="+mj-lt"/>
                <a:cs typeface="Adobe Arabic" pitchFamily="18" charset="-78"/>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1371600"/>
          </a:xfrm>
        </p:spPr>
        <p:txBody>
          <a:bodyPr>
            <a:normAutofit/>
          </a:bodyPr>
          <a:lstStyle>
            <a:lvl1pPr marL="0" indent="0" algn="ctr">
              <a:buNone/>
              <a:defRPr sz="3200">
                <a:solidFill>
                  <a:schemeClr val="tx1">
                    <a:lumMod val="85000"/>
                    <a:lumOff val="15000"/>
                  </a:schemeClr>
                </a:solidFill>
                <a:latin typeface="+mn-lt"/>
                <a:cs typeface="Adobe Arabic" pitchFamily="18" charset="-7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lvl1pPr>
              <a:defRPr>
                <a:solidFill>
                  <a:schemeClr val="bg1"/>
                </a:solidFill>
              </a:defRPr>
            </a:lvl1pPr>
          </a:lstStyle>
          <a:p>
            <a:fld id="{7B44EE3B-371E-4108-AA03-CAAD196CADCD}" type="slidenum">
              <a:rPr lang="en-US" smtClean="0"/>
              <a:pPr/>
              <a:t>‹#›</a:t>
            </a:fld>
            <a:endParaRPr lang="en-US"/>
          </a:p>
        </p:txBody>
      </p:sp>
      <p:pic>
        <p:nvPicPr>
          <p:cNvPr id="10" name="Picture 9" descr="green.jpg"/>
          <p:cNvPicPr>
            <a:picLocks noChangeAspect="1"/>
          </p:cNvPicPr>
          <p:nvPr userDrawn="1"/>
        </p:nvPicPr>
        <p:blipFill>
          <a:blip r:embed="rId2" cstate="print"/>
          <a:stretch>
            <a:fillRect/>
          </a:stretch>
        </p:blipFill>
        <p:spPr>
          <a:xfrm>
            <a:off x="0" y="0"/>
            <a:ext cx="9144000" cy="3013862"/>
          </a:xfrm>
          <a:prstGeom prst="rect">
            <a:avLst/>
          </a:prstGeom>
        </p:spPr>
      </p:pic>
      <p:sp>
        <p:nvSpPr>
          <p:cNvPr id="7"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smtClean="0"/>
              <a:t>© 2013 Texas Education Agency / The University of Texas System</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cs typeface="Adobe Arabic" pitchFamily="18" charset="-78"/>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221163"/>
          </a:xfrm>
        </p:spPr>
        <p:txBody>
          <a:bodyPr/>
          <a:lstStyle>
            <a:lvl1pPr>
              <a:defRPr>
                <a:latin typeface="+mn-lt"/>
                <a:cs typeface="Adobe Arabic" pitchFamily="18" charset="-78"/>
              </a:defRPr>
            </a:lvl1pPr>
            <a:lvl2pPr>
              <a:defRPr>
                <a:latin typeface="+mn-lt"/>
                <a:cs typeface="Adobe Arabic" pitchFamily="18" charset="-78"/>
              </a:defRPr>
            </a:lvl2pPr>
            <a:lvl3pPr>
              <a:defRPr>
                <a:latin typeface="+mn-lt"/>
                <a:cs typeface="Adobe Arabic" pitchFamily="18" charset="-78"/>
              </a:defRPr>
            </a:lvl3pPr>
            <a:lvl4pPr>
              <a:defRPr>
                <a:latin typeface="+mn-lt"/>
                <a:cs typeface="Adobe Arabic" pitchFamily="18" charset="-78"/>
              </a:defRPr>
            </a:lvl4pPr>
            <a:lvl5pPr>
              <a:defRPr>
                <a:latin typeface="+mn-lt"/>
                <a:cs typeface="Adobe Arabic" pitchFamily="18"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7B44EE3B-371E-4108-AA03-CAAD196CADCD}" type="slidenum">
              <a:rPr lang="en-US" smtClean="0"/>
              <a:pPr/>
              <a:t>‹#›</a:t>
            </a:fld>
            <a:endParaRPr lang="en-US" dirty="0"/>
          </a:p>
        </p:txBody>
      </p:sp>
      <p:sp>
        <p:nvSpPr>
          <p:cNvPr id="7"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smtClean="0"/>
              <a:t>© 2013 Texas Education Agency / The University of Texas System</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44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
        <p:nvSpPr>
          <p:cNvPr id="7"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smtClean="0"/>
              <a:t>© 2013 Texas Education Agency / The University of Texas System</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7B44EE3B-371E-4108-AA03-CAAD196CADCD}" type="slidenum">
              <a:rPr lang="en-US" smtClean="0"/>
              <a:pPr/>
              <a:t>‹#›</a:t>
            </a:fld>
            <a:endParaRPr lang="en-US" dirty="0"/>
          </a:p>
        </p:txBody>
      </p:sp>
      <p:sp>
        <p:nvSpPr>
          <p:cNvPr id="8"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smtClean="0"/>
              <a:t>© 2013 Texas Education Agency / The University of Texas System</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748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14600"/>
            <a:ext cx="4040188"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748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8200" y="2514600"/>
            <a:ext cx="4041775"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7B44EE3B-371E-4108-AA03-CAAD196CADCD}" type="slidenum">
              <a:rPr lang="en-US" smtClean="0"/>
              <a:pPr/>
              <a:t>‹#›</a:t>
            </a:fld>
            <a:endParaRPr lang="en-US"/>
          </a:p>
        </p:txBody>
      </p:sp>
      <p:sp>
        <p:nvSpPr>
          <p:cNvPr id="10" name="Footer Placeholder 4"/>
          <p:cNvSpPr>
            <a:spLocks noGrp="1"/>
          </p:cNvSpPr>
          <p:nvPr>
            <p:ph type="ftr" sz="quarter" idx="1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smtClean="0"/>
              <a:t>© 2013 Texas Education Agency / The University of Texas System</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B44EE3B-371E-4108-AA03-CAAD196CADCD}" type="slidenum">
              <a:rPr lang="en-US" smtClean="0"/>
              <a:pPr/>
              <a:t>‹#›</a:t>
            </a:fld>
            <a:endParaRPr lang="en-US"/>
          </a:p>
        </p:txBody>
      </p:sp>
      <p:sp>
        <p:nvSpPr>
          <p:cNvPr id="6"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smtClean="0"/>
              <a:t>© 2013 Texas Education Agency / The University of Texas System</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44EE3B-371E-4108-AA03-CAAD196CADCD}" type="slidenum">
              <a:rPr lang="en-US" smtClean="0"/>
              <a:pPr/>
              <a:t>‹#›</a:t>
            </a:fld>
            <a:endParaRPr lang="en-US"/>
          </a:p>
        </p:txBody>
      </p:sp>
      <p:sp>
        <p:nvSpPr>
          <p:cNvPr id="5"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smtClean="0"/>
              <a:t>© 2013 Texas Education Agency / The University of Texas System</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990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7B44EE3B-371E-4108-AA03-CAAD196CADCD}" type="slidenum">
              <a:rPr lang="en-US" smtClean="0"/>
              <a:pPr/>
              <a:t>‹#›</a:t>
            </a:fld>
            <a:endParaRPr lang="en-US"/>
          </a:p>
        </p:txBody>
      </p:sp>
      <p:sp>
        <p:nvSpPr>
          <p:cNvPr id="8"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smtClean="0"/>
              <a:t>© 2013 Texas Education Agency / The University of Texas System</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CCEA53-D3C6-4147-BC1A-16EE2906CAD1}" type="datetimeFigureOut">
              <a:rPr lang="en-US" smtClean="0"/>
              <a:pPr/>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B9195-0138-4C18-A739-DC12373476E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90600"/>
            <a:ext cx="5486400" cy="3736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B44EE3B-371E-4108-AA03-CAAD196CADCD}" type="slidenum">
              <a:rPr lang="en-US" smtClean="0"/>
              <a:pPr/>
              <a:t>‹#›</a:t>
            </a:fld>
            <a:endParaRPr lang="en-US"/>
          </a:p>
        </p:txBody>
      </p:sp>
      <p:sp>
        <p:nvSpPr>
          <p:cNvPr id="8"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smtClean="0"/>
              <a:t>© 2013 Texas Education Agency / The University of Texas System</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
        <p:nvSpPr>
          <p:cNvPr id="7"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smtClean="0"/>
              <a:t>© 2013 Texas Education Agency / The University of Texas System</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
        <p:nvSpPr>
          <p:cNvPr id="7" name="Footer Placeholder 4"/>
          <p:cNvSpPr>
            <a:spLocks noGrp="1"/>
          </p:cNvSpPr>
          <p:nvPr>
            <p:ph type="ftr" sz="quarter" idx="3"/>
          </p:nvPr>
        </p:nvSpPr>
        <p:spPr>
          <a:xfrm>
            <a:off x="19050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smtClean="0"/>
              <a:t>© 2013 Texas Education Agency / The University of Texas System</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CCEA53-D3C6-4147-BC1A-16EE2906CAD1}" type="datetimeFigureOut">
              <a:rPr lang="en-US" smtClean="0"/>
              <a:pPr/>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B9195-0138-4C18-A739-DC12373476E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CCEA53-D3C6-4147-BC1A-16EE2906CAD1}" type="datetimeFigureOut">
              <a:rPr lang="en-US" smtClean="0"/>
              <a:pPr/>
              <a:t>4/15/2013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B9195-0138-4C18-A739-DC12373476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CCEA53-D3C6-4147-BC1A-16EE2906CAD1}" type="datetimeFigureOut">
              <a:rPr lang="en-US" smtClean="0"/>
              <a:pPr/>
              <a:t>4/15/2013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CB9195-0138-4C18-A739-DC12373476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CCEA53-D3C6-4147-BC1A-16EE2906CAD1}" type="datetimeFigureOut">
              <a:rPr lang="en-US" smtClean="0"/>
              <a:pPr/>
              <a:t>4/15/2013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CB9195-0138-4C18-A739-DC12373476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CEA53-D3C6-4147-BC1A-16EE2906CAD1}" type="datetimeFigureOut">
              <a:rPr lang="en-US" smtClean="0"/>
              <a:pPr/>
              <a:t>4/15/2013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CB9195-0138-4C18-A739-DC12373476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CCEA53-D3C6-4147-BC1A-16EE2906CAD1}" type="datetimeFigureOut">
              <a:rPr lang="en-US" smtClean="0"/>
              <a:pPr/>
              <a:t>4/15/2013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B9195-0138-4C18-A739-DC12373476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CCEA53-D3C6-4147-BC1A-16EE2906CAD1}" type="datetimeFigureOut">
              <a:rPr lang="en-US" smtClean="0"/>
              <a:pPr/>
              <a:t>4/15/2013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B9195-0138-4C18-A739-DC12373476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CCEA53-D3C6-4147-BC1A-16EE2906CAD1}" type="datetimeFigureOut">
              <a:rPr lang="en-US" smtClean="0"/>
              <a:pPr/>
              <a:t>4/15/2013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B9195-0138-4C18-A739-DC12373476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green2.jpg"/>
          <p:cNvPicPr>
            <a:picLocks noChangeAspect="1"/>
          </p:cNvPicPr>
          <p:nvPr/>
        </p:nvPicPr>
        <p:blipFill>
          <a:blip r:embed="rId13" cstate="print"/>
          <a:stretch>
            <a:fillRect/>
          </a:stretch>
        </p:blipFill>
        <p:spPr>
          <a:xfrm>
            <a:off x="0" y="5687568"/>
            <a:ext cx="9144000" cy="1170432"/>
          </a:xfrm>
          <a:prstGeom prst="rect">
            <a:avLst/>
          </a:prstGeom>
        </p:spPr>
      </p:pic>
      <p:sp>
        <p:nvSpPr>
          <p:cNvPr id="2" name="Title Placeholder 1"/>
          <p:cNvSpPr>
            <a:spLocks noGrp="1"/>
          </p:cNvSpPr>
          <p:nvPr>
            <p:ph type="title"/>
          </p:nvPr>
        </p:nvSpPr>
        <p:spPr>
          <a:xfrm>
            <a:off x="457200" y="948779"/>
            <a:ext cx="8229600" cy="76944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05000"/>
            <a:ext cx="8229600" cy="4221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63000" y="6461125"/>
            <a:ext cx="457200" cy="244475"/>
          </a:xfrm>
          <a:prstGeom prst="rect">
            <a:avLst/>
          </a:prstGeom>
        </p:spPr>
        <p:txBody>
          <a:bodyPr vert="horz" lIns="91440" tIns="45720" rIns="91440" bIns="45720" rtlCol="0" anchor="ctr"/>
          <a:lstStyle>
            <a:lvl1pPr marL="0" algn="ctr" defTabSz="914400" rtl="0" eaLnBrk="1" latinLnBrk="0" hangingPunct="1">
              <a:defRPr lang="en-US" sz="1200" kern="1200" smtClean="0">
                <a:solidFill>
                  <a:schemeClr val="tx1">
                    <a:tint val="75000"/>
                  </a:schemeClr>
                </a:solidFill>
                <a:latin typeface="+mn-lt"/>
                <a:ea typeface="+mn-ea"/>
                <a:cs typeface="+mn-cs"/>
              </a:defRPr>
            </a:lvl1pPr>
          </a:lstStyle>
          <a:p>
            <a:fld id="{7B44EE3B-371E-4108-AA03-CAAD196CADCD}" type="slidenum">
              <a:rPr lang="en-US" smtClean="0"/>
              <a:pPr/>
              <a:t>‹#›</a:t>
            </a:fld>
            <a:endParaRPr lang="en-US" dirty="0"/>
          </a:p>
        </p:txBody>
      </p:sp>
      <p:pic>
        <p:nvPicPr>
          <p:cNvPr id="11" name="Picture 10" descr="green1.jpg"/>
          <p:cNvPicPr>
            <a:picLocks noChangeAspect="1"/>
          </p:cNvPicPr>
          <p:nvPr/>
        </p:nvPicPr>
        <p:blipFill>
          <a:blip r:embed="rId14" cstate="print"/>
          <a:stretch>
            <a:fillRect/>
          </a:stretch>
        </p:blipFill>
        <p:spPr>
          <a:xfrm>
            <a:off x="0" y="0"/>
            <a:ext cx="9144000" cy="819302"/>
          </a:xfrm>
          <a:prstGeom prst="rect">
            <a:avLst/>
          </a:prstGeom>
        </p:spPr>
      </p:pic>
      <p:sp>
        <p:nvSpPr>
          <p:cNvPr id="9" name="Footer Placeholder 2"/>
          <p:cNvSpPr>
            <a:spLocks noGrp="1"/>
          </p:cNvSpPr>
          <p:nvPr>
            <p:ph type="ftr" sz="quarter" idx="3"/>
          </p:nvPr>
        </p:nvSpPr>
        <p:spPr>
          <a:xfrm>
            <a:off x="1905000" y="6477000"/>
            <a:ext cx="5181600" cy="228600"/>
          </a:xfrm>
          <a:prstGeom prst="rect">
            <a:avLst/>
          </a:prstGeom>
        </p:spPr>
        <p:txBody>
          <a:bodyPr/>
          <a:lstStyle>
            <a:lvl1pPr algn="ctr">
              <a:defRPr sz="900">
                <a:solidFill>
                  <a:schemeClr val="tx1">
                    <a:lumMod val="50000"/>
                    <a:lumOff val="50000"/>
                  </a:schemeClr>
                </a:solidFill>
              </a:defRPr>
            </a:lvl1pPr>
          </a:lstStyle>
          <a:p>
            <a:r>
              <a:rPr lang="en-US" dirty="0" smtClean="0"/>
              <a:t>© 2013 Texas Education Agency / The University of Texas System</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ctr" defTabSz="914400" rtl="0" eaLnBrk="1" latinLnBrk="0" hangingPunct="1">
        <a:spcBef>
          <a:spcPct val="0"/>
        </a:spcBef>
        <a:buNone/>
        <a:defRPr sz="4000" kern="1200">
          <a:solidFill>
            <a:srgbClr val="5EAD16"/>
          </a:solidFill>
          <a:latin typeface="+mj-lt"/>
          <a:ea typeface="+mj-ea"/>
          <a:cs typeface="Adobe Arabic" pitchFamily="18" charset="-78"/>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dobe Arabic" pitchFamily="18" charset="-78"/>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Adobe Arabic" pitchFamily="18" charset="-78"/>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Adobe Arabic" pitchFamily="18" charset="-78"/>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dobe Arabic" pitchFamily="18" charset="-78"/>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Adobe Arabic" pitchFamily="18"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wmf"/><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25.wmf"/><Relationship Id="rId4" Type="http://schemas.openxmlformats.org/officeDocument/2006/relationships/image" Target="../media/image24.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17.wmf"/></Relationships>
</file>

<file path=ppt/slides/_rels/slide3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image" Target="../media/image45.jpeg"/><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52.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3.xml"/><Relationship Id="rId1" Type="http://schemas.openxmlformats.org/officeDocument/2006/relationships/slideLayout" Target="../slideLayouts/slideLayout13.xml"/><Relationship Id="rId5" Type="http://schemas.openxmlformats.org/officeDocument/2006/relationships/image" Target="../media/image58.png"/><Relationship Id="rId4" Type="http://schemas.openxmlformats.org/officeDocument/2006/relationships/image" Target="../media/image57.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95600"/>
            <a:ext cx="7924800" cy="1470025"/>
          </a:xfrm>
        </p:spPr>
        <p:txBody>
          <a:bodyPr/>
          <a:lstStyle/>
          <a:p>
            <a:r>
              <a:rPr lang="en-US" dirty="0" smtClean="0"/>
              <a:t>Cognitive Strategy Routine</a:t>
            </a:r>
            <a:br>
              <a:rPr lang="en-US" dirty="0" smtClean="0"/>
            </a:br>
            <a:r>
              <a:rPr lang="en-US" sz="2800" dirty="0" smtClean="0"/>
              <a:t>Kindergarten – Grade 2</a:t>
            </a:r>
            <a:endParaRPr lang="en-US" sz="2800" dirty="0"/>
          </a:p>
        </p:txBody>
      </p:sp>
      <p:sp>
        <p:nvSpPr>
          <p:cNvPr id="4" name="Oval 20" descr="scan0013"/>
          <p:cNvSpPr>
            <a:spLocks noChangeArrowheads="1"/>
          </p:cNvSpPr>
          <p:nvPr/>
        </p:nvSpPr>
        <p:spPr bwMode="auto">
          <a:xfrm rot="-6391704">
            <a:off x="3481594" y="4303310"/>
            <a:ext cx="2174081" cy="2223294"/>
          </a:xfrm>
          <a:prstGeom prst="ellipse">
            <a:avLst/>
          </a:prstGeom>
          <a:blipFill dpi="0" rotWithShape="1">
            <a:blip r:embed="rId3" cstate="print"/>
            <a:srcRect/>
            <a:stretch>
              <a:fillRect/>
            </a:stretch>
          </a:blipFill>
          <a:ln w="63500">
            <a:solidFill>
              <a:schemeClr val="hlink"/>
            </a:solidFill>
            <a:round/>
            <a:headEnd/>
            <a:tailEnd/>
          </a:ln>
          <a:effectLst>
            <a:outerShdw dist="107763" dir="8100000" algn="ctr" rotWithShape="0">
              <a:srgbClr val="7979FF">
                <a:alpha val="50000"/>
              </a:srgbClr>
            </a:outerShdw>
          </a:effectLst>
        </p:spPr>
        <p:txBody>
          <a:bodyPr wrap="none" anchor="ctr"/>
          <a:lstStyle/>
          <a:p>
            <a:endParaRPr lang="en-US"/>
          </a:p>
        </p:txBody>
      </p:sp>
      <p:pic>
        <p:nvPicPr>
          <p:cNvPr id="5" name="Picture 6"/>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04800" y="5882299"/>
            <a:ext cx="92392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35864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514600"/>
            <a:ext cx="18288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5867400" y="2514600"/>
            <a:ext cx="1981200" cy="5334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838200" y="4191000"/>
            <a:ext cx="2971800" cy="6096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Content Placeholder 4"/>
          <p:cNvSpPr>
            <a:spLocks noGrp="1"/>
          </p:cNvSpPr>
          <p:nvPr>
            <p:ph sz="quarter" idx="4294967295"/>
          </p:nvPr>
        </p:nvSpPr>
        <p:spPr>
          <a:xfrm>
            <a:off x="457200" y="1371600"/>
            <a:ext cx="8153400" cy="4495800"/>
          </a:xfrm>
          <a:ln w="25400">
            <a:solidFill>
              <a:srgbClr val="5EAD16"/>
            </a:solidFill>
            <a:miter lim="800000"/>
            <a:headEnd/>
            <a:tailEnd/>
          </a:ln>
        </p:spPr>
        <p:txBody>
          <a:bodyPr>
            <a:normAutofit lnSpcReduction="10000"/>
          </a:bodyPr>
          <a:lstStyle/>
          <a:p>
            <a:pPr eaLnBrk="1" hangingPunct="1">
              <a:lnSpc>
                <a:spcPct val="80000"/>
              </a:lnSpc>
              <a:buFont typeface="Arial" pitchFamily="34" charset="0"/>
              <a:buNone/>
            </a:pPr>
            <a:r>
              <a:rPr lang="en-US" sz="4600" smtClean="0"/>
              <a:t>  “Good comprehension instruction includes both explicit instruction in specific comprehension strategies and a great deal of time and opportunity for actual reading, writing, and discussion of text”</a:t>
            </a:r>
            <a:r>
              <a:rPr lang="en-US" sz="2600" smtClean="0"/>
              <a:t> </a:t>
            </a:r>
            <a:r>
              <a:rPr lang="en-US" sz="1800" smtClean="0"/>
              <a:t>(Duke &amp; Pearson, 2002, p. 207).</a:t>
            </a:r>
          </a:p>
          <a:p>
            <a:pPr eaLnBrk="1" hangingPunct="1">
              <a:lnSpc>
                <a:spcPct val="80000"/>
              </a:lnSpc>
              <a:buFont typeface="Arial" pitchFamily="34" charset="0"/>
              <a:buNone/>
            </a:pPr>
            <a:endParaRPr lang="en-US" sz="100" smtClean="0"/>
          </a:p>
          <a:p>
            <a:pPr eaLnBrk="1" hangingPunct="1">
              <a:lnSpc>
                <a:spcPct val="80000"/>
              </a:lnSpc>
            </a:pPr>
            <a:endParaRPr lang="en-US" sz="1000" smtClean="0"/>
          </a:p>
          <a:p>
            <a:pPr eaLnBrk="1" hangingPunct="1">
              <a:lnSpc>
                <a:spcPct val="80000"/>
              </a:lnSpc>
              <a:buFont typeface="Arial" pitchFamily="34" charset="0"/>
              <a:buNone/>
            </a:pPr>
            <a:endParaRPr lang="en-US" sz="600" smtClean="0"/>
          </a:p>
          <a:p>
            <a:pPr eaLnBrk="1" hangingPunct="1">
              <a:lnSpc>
                <a:spcPct val="80000"/>
              </a:lnSpc>
            </a:pPr>
            <a:endParaRPr lang="en-US" sz="600" smtClean="0"/>
          </a:p>
          <a:p>
            <a:pPr eaLnBrk="1" hangingPunct="1">
              <a:lnSpc>
                <a:spcPct val="80000"/>
              </a:lnSpc>
            </a:pPr>
            <a:endParaRPr lang="en-US" sz="1100" smtClean="0"/>
          </a:p>
        </p:txBody>
      </p:sp>
      <p:sp>
        <p:nvSpPr>
          <p:cNvPr id="27655"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6DB3CB6-9829-427B-929B-2AD025557FF6}" type="slidenum">
              <a:rPr lang="en-US" smtClean="0">
                <a:solidFill>
                  <a:schemeClr val="bg1"/>
                </a:solidFill>
              </a:rPr>
              <a:pPr eaLnBrk="1" hangingPunct="1"/>
              <a:t>10</a:t>
            </a:fld>
            <a:endParaRPr lang="en-US" smtClean="0">
              <a:solidFill>
                <a:schemeClr val="bg1"/>
              </a:solidFill>
            </a:endParaRPr>
          </a:p>
        </p:txBody>
      </p:sp>
      <p:sp>
        <p:nvSpPr>
          <p:cNvPr id="10"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11" name="Slide Number Placeholder 5"/>
          <p:cNvSpPr txBox="1">
            <a:spLocks/>
          </p:cNvSpPr>
          <p:nvPr/>
        </p:nvSpPr>
        <p:spPr>
          <a:xfrm>
            <a:off x="8763000" y="6477000"/>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10</a:t>
            </a:fld>
            <a:endParaRPr lang="en-US" dirty="0"/>
          </a:p>
        </p:txBody>
      </p:sp>
    </p:spTree>
    <p:custDataLst>
      <p:tags r:id="rId1"/>
    </p:custDataLst>
    <p:extLst>
      <p:ext uri="{BB962C8B-B14F-4D97-AF65-F5344CB8AC3E}">
        <p14:creationId xmlns="" xmlns:p14="http://schemas.microsoft.com/office/powerpoint/2010/main" val="2005240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5"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cognitive strategies do Proficient readers use?</a:t>
            </a:r>
            <a:endParaRPr lang="en-US" dirty="0"/>
          </a:p>
        </p:txBody>
      </p:sp>
      <p:sp>
        <p:nvSpPr>
          <p:cNvPr id="2" name="Slide Number Placeholder 1"/>
          <p:cNvSpPr>
            <a:spLocks noGrp="1"/>
          </p:cNvSpPr>
          <p:nvPr>
            <p:ph type="sldNum" sz="quarter" idx="12"/>
          </p:nvPr>
        </p:nvSpPr>
        <p:spPr/>
        <p:txBody>
          <a:bodyPr/>
          <a:lstStyle/>
          <a:p>
            <a:fld id="{7B44EE3B-371E-4108-AA03-CAAD196CADCD}" type="slidenum">
              <a:rPr lang="en-US" smtClean="0"/>
              <a:pPr/>
              <a:t>11</a:t>
            </a:fld>
            <a:endParaRPr lang="en-US"/>
          </a:p>
        </p:txBody>
      </p:sp>
      <p:sp>
        <p:nvSpPr>
          <p:cNvPr id="3" name="Footer Placeholder 2"/>
          <p:cNvSpPr>
            <a:spLocks noGrp="1"/>
          </p:cNvSpPr>
          <p:nvPr>
            <p:ph type="ftr" sz="quarter" idx="3"/>
          </p:nvPr>
        </p:nvSpPr>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2566106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5"/>
          <p:cNvSpPr txBox="1">
            <a:spLocks noChangeArrowheads="1"/>
          </p:cNvSpPr>
          <p:nvPr/>
        </p:nvSpPr>
        <p:spPr bwMode="auto">
          <a:xfrm>
            <a:off x="2209800" y="762000"/>
            <a:ext cx="45720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284163" eaLnBrk="0" hangingPunct="0">
              <a:defRPr>
                <a:solidFill>
                  <a:schemeClr val="tx1"/>
                </a:solidFill>
                <a:latin typeface="Arial" pitchFamily="34" charset="0"/>
              </a:defRPr>
            </a:lvl1pPr>
            <a:lvl2pPr defTabSz="284163" eaLnBrk="0" hangingPunct="0">
              <a:defRPr>
                <a:solidFill>
                  <a:schemeClr val="tx1"/>
                </a:solidFill>
                <a:latin typeface="Arial" pitchFamily="34" charset="0"/>
              </a:defRPr>
            </a:lvl2pPr>
            <a:lvl3pPr marL="1143000" indent="-228600" defTabSz="284163" eaLnBrk="0" hangingPunct="0">
              <a:defRPr>
                <a:solidFill>
                  <a:schemeClr val="tx1"/>
                </a:solidFill>
                <a:latin typeface="Arial" pitchFamily="34" charset="0"/>
              </a:defRPr>
            </a:lvl3pPr>
            <a:lvl4pPr marL="1600200" indent="-228600" defTabSz="284163" eaLnBrk="0" hangingPunct="0">
              <a:defRPr>
                <a:solidFill>
                  <a:schemeClr val="tx1"/>
                </a:solidFill>
                <a:latin typeface="Arial" pitchFamily="34" charset="0"/>
              </a:defRPr>
            </a:lvl4pPr>
            <a:lvl5pPr marL="2057400" indent="-228600" defTabSz="284163" eaLnBrk="0" hangingPunct="0">
              <a:defRPr>
                <a:solidFill>
                  <a:schemeClr val="tx1"/>
                </a:solidFill>
                <a:latin typeface="Arial" pitchFamily="34" charset="0"/>
              </a:defRPr>
            </a:lvl5pPr>
            <a:lvl6pPr marL="2514600" indent="-228600" defTabSz="284163" eaLnBrk="0" fontAlgn="base" hangingPunct="0">
              <a:spcBef>
                <a:spcPct val="0"/>
              </a:spcBef>
              <a:spcAft>
                <a:spcPct val="0"/>
              </a:spcAft>
              <a:defRPr>
                <a:solidFill>
                  <a:schemeClr val="tx1"/>
                </a:solidFill>
                <a:latin typeface="Arial" pitchFamily="34" charset="0"/>
              </a:defRPr>
            </a:lvl6pPr>
            <a:lvl7pPr marL="2971800" indent="-228600" defTabSz="284163" eaLnBrk="0" fontAlgn="base" hangingPunct="0">
              <a:spcBef>
                <a:spcPct val="0"/>
              </a:spcBef>
              <a:spcAft>
                <a:spcPct val="0"/>
              </a:spcAft>
              <a:defRPr>
                <a:solidFill>
                  <a:schemeClr val="tx1"/>
                </a:solidFill>
                <a:latin typeface="Arial" pitchFamily="34" charset="0"/>
              </a:defRPr>
            </a:lvl7pPr>
            <a:lvl8pPr marL="3429000" indent="-228600" defTabSz="284163" eaLnBrk="0" fontAlgn="base" hangingPunct="0">
              <a:spcBef>
                <a:spcPct val="0"/>
              </a:spcBef>
              <a:spcAft>
                <a:spcPct val="0"/>
              </a:spcAft>
              <a:defRPr>
                <a:solidFill>
                  <a:schemeClr val="tx1"/>
                </a:solidFill>
                <a:latin typeface="Arial" pitchFamily="34" charset="0"/>
              </a:defRPr>
            </a:lvl8pPr>
            <a:lvl9pPr marL="3886200" indent="-228600" defTabSz="284163" eaLnBrk="0" fontAlgn="base" hangingPunct="0">
              <a:spcBef>
                <a:spcPct val="0"/>
              </a:spcBef>
              <a:spcAft>
                <a:spcPct val="0"/>
              </a:spcAft>
              <a:defRPr>
                <a:solidFill>
                  <a:schemeClr val="tx1"/>
                </a:solidFill>
                <a:latin typeface="Arial" pitchFamily="34" charset="0"/>
              </a:defRPr>
            </a:lvl9pPr>
          </a:lstStyle>
          <a:p>
            <a:pPr eaLnBrk="1" hangingPunct="1"/>
            <a:r>
              <a:rPr lang="en-US"/>
              <a:t>             </a:t>
            </a:r>
            <a:r>
              <a:rPr lang="en-US" b="1"/>
              <a:t>  </a:t>
            </a:r>
          </a:p>
          <a:p>
            <a:pPr eaLnBrk="1" hangingPunct="1"/>
            <a:r>
              <a:rPr lang="en-US" b="1"/>
              <a:t>               </a:t>
            </a:r>
            <a:endParaRPr lang="en-US" i="1"/>
          </a:p>
          <a:p>
            <a:pPr eaLnBrk="1" hangingPunct="1">
              <a:lnSpc>
                <a:spcPct val="120000"/>
              </a:lnSpc>
              <a:buFont typeface="Wingdings" pitchFamily="2" charset="2"/>
              <a:buNone/>
            </a:pPr>
            <a:endParaRPr lang="en-US"/>
          </a:p>
          <a:p>
            <a:pPr lvl="1" eaLnBrk="1" hangingPunct="1">
              <a:lnSpc>
                <a:spcPct val="120000"/>
              </a:lnSpc>
              <a:buFont typeface="Wingdings" pitchFamily="2" charset="2"/>
              <a:buNone/>
            </a:pPr>
            <a:endParaRPr lang="en-US"/>
          </a:p>
        </p:txBody>
      </p:sp>
      <p:sp>
        <p:nvSpPr>
          <p:cNvPr id="49155" name="Text Box 20"/>
          <p:cNvSpPr txBox="1">
            <a:spLocks noChangeArrowheads="1"/>
          </p:cNvSpPr>
          <p:nvPr/>
        </p:nvSpPr>
        <p:spPr bwMode="auto">
          <a:xfrm>
            <a:off x="4572000" y="4191000"/>
            <a:ext cx="1981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p>
        </p:txBody>
      </p:sp>
      <p:sp>
        <p:nvSpPr>
          <p:cNvPr id="49156" name="Text Box 47"/>
          <p:cNvSpPr txBox="1">
            <a:spLocks noChangeArrowheads="1"/>
          </p:cNvSpPr>
          <p:nvPr/>
        </p:nvSpPr>
        <p:spPr bwMode="auto">
          <a:xfrm>
            <a:off x="3581400" y="838200"/>
            <a:ext cx="19050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endParaRPr lang="en-US" sz="1400" b="1" i="1"/>
          </a:p>
        </p:txBody>
      </p:sp>
      <p:sp>
        <p:nvSpPr>
          <p:cNvPr id="49157" name="Title 23"/>
          <p:cNvSpPr>
            <a:spLocks noGrp="1"/>
          </p:cNvSpPr>
          <p:nvPr>
            <p:ph type="title"/>
          </p:nvPr>
        </p:nvSpPr>
        <p:spPr/>
        <p:txBody>
          <a:bodyPr/>
          <a:lstStyle/>
          <a:p>
            <a:pPr eaLnBrk="1" hangingPunct="1"/>
            <a:r>
              <a:rPr lang="en-US" dirty="0" smtClean="0"/>
              <a:t>Cognitive Strategies</a:t>
            </a:r>
          </a:p>
        </p:txBody>
      </p:sp>
      <p:sp>
        <p:nvSpPr>
          <p:cNvPr id="49158" name="Content Placeholder 25"/>
          <p:cNvSpPr>
            <a:spLocks noGrp="1"/>
          </p:cNvSpPr>
          <p:nvPr>
            <p:ph sz="half" idx="2"/>
          </p:nvPr>
        </p:nvSpPr>
        <p:spPr>
          <a:xfrm>
            <a:off x="6553200" y="1722437"/>
            <a:ext cx="2590800" cy="4754563"/>
          </a:xfrm>
        </p:spPr>
        <p:txBody>
          <a:bodyPr/>
          <a:lstStyle/>
          <a:p>
            <a:pPr marL="0" indent="0" eaLnBrk="1" hangingPunct="1">
              <a:buFont typeface="Arial" pitchFamily="34" charset="0"/>
              <a:buNone/>
            </a:pPr>
            <a:r>
              <a:rPr lang="en-US" smtClean="0"/>
              <a:t>Making Inferences &amp; Predictions</a:t>
            </a:r>
          </a:p>
          <a:p>
            <a:pPr marL="0" indent="0" eaLnBrk="1" hangingPunct="1">
              <a:buFont typeface="Arial" pitchFamily="34" charset="0"/>
              <a:buNone/>
            </a:pPr>
            <a:endParaRPr lang="en-US" sz="1600" smtClean="0"/>
          </a:p>
          <a:p>
            <a:pPr marL="0" indent="0" eaLnBrk="1" hangingPunct="1">
              <a:buFont typeface="Arial" pitchFamily="34" charset="0"/>
              <a:buNone/>
            </a:pPr>
            <a:r>
              <a:rPr lang="en-US" smtClean="0"/>
              <a:t>Determining Importance &amp; Summarizing</a:t>
            </a:r>
          </a:p>
          <a:p>
            <a:pPr marL="0" indent="0" eaLnBrk="1" hangingPunct="1">
              <a:buFont typeface="Arial" pitchFamily="34" charset="0"/>
              <a:buNone/>
            </a:pPr>
            <a:endParaRPr lang="en-US" smtClean="0"/>
          </a:p>
          <a:p>
            <a:pPr marL="0" indent="0" eaLnBrk="1" hangingPunct="1">
              <a:buFont typeface="Arial" pitchFamily="34" charset="0"/>
              <a:buNone/>
            </a:pPr>
            <a:r>
              <a:rPr lang="en-US" smtClean="0"/>
              <a:t>Monitoring &amp; Clarifying</a:t>
            </a:r>
          </a:p>
          <a:p>
            <a:pPr marL="0" indent="0" eaLnBrk="1" hangingPunct="1">
              <a:buFont typeface="Arial" pitchFamily="34" charset="0"/>
              <a:buNone/>
            </a:pPr>
            <a:endParaRPr lang="en-US" smtClean="0"/>
          </a:p>
        </p:txBody>
      </p:sp>
      <p:sp>
        <p:nvSpPr>
          <p:cNvPr id="29" name="Content Placeholder 28"/>
          <p:cNvSpPr>
            <a:spLocks noGrp="1"/>
          </p:cNvSpPr>
          <p:nvPr>
            <p:ph sz="half" idx="1"/>
          </p:nvPr>
        </p:nvSpPr>
        <p:spPr>
          <a:xfrm>
            <a:off x="1447800" y="1951037"/>
            <a:ext cx="2819400" cy="4525963"/>
          </a:xfrm>
        </p:spPr>
        <p:txBody>
          <a:bodyPr/>
          <a:lstStyle/>
          <a:p>
            <a:pPr marL="0" indent="0" eaLnBrk="1" hangingPunct="1">
              <a:buFont typeface="Arial" pitchFamily="34" charset="0"/>
              <a:buNone/>
              <a:defRPr/>
            </a:pPr>
            <a:r>
              <a:rPr lang="en-US" dirty="0" smtClean="0"/>
              <a:t>Making Connections</a:t>
            </a:r>
          </a:p>
          <a:p>
            <a:pPr marL="0" indent="0" eaLnBrk="1" hangingPunct="1">
              <a:buFont typeface="Arial" pitchFamily="34" charset="0"/>
              <a:buNone/>
              <a:defRPr/>
            </a:pPr>
            <a:endParaRPr lang="en-US" dirty="0" smtClean="0"/>
          </a:p>
          <a:p>
            <a:pPr marL="0" indent="0" eaLnBrk="1" hangingPunct="1">
              <a:buFont typeface="Arial" pitchFamily="34" charset="0"/>
              <a:buNone/>
              <a:defRPr/>
            </a:pPr>
            <a:r>
              <a:rPr lang="en-US" dirty="0" smtClean="0"/>
              <a:t>Asking &amp; Answering Questions</a:t>
            </a:r>
          </a:p>
          <a:p>
            <a:pPr marL="0" indent="0" eaLnBrk="1" hangingPunct="1">
              <a:buFont typeface="Arial" pitchFamily="34" charset="0"/>
              <a:buNone/>
              <a:defRPr/>
            </a:pPr>
            <a:endParaRPr lang="en-US" dirty="0" smtClean="0"/>
          </a:p>
          <a:p>
            <a:pPr marL="0" indent="0" eaLnBrk="1" hangingPunct="1">
              <a:buFont typeface="Arial" pitchFamily="34" charset="0"/>
              <a:buNone/>
              <a:defRPr/>
            </a:pPr>
            <a:r>
              <a:rPr lang="en-US" dirty="0" smtClean="0"/>
              <a:t>Creating Mental Images</a:t>
            </a:r>
          </a:p>
          <a:p>
            <a:pPr eaLnBrk="1" hangingPunct="1">
              <a:defRPr/>
            </a:pPr>
            <a:endParaRPr lang="en-US" dirty="0" smtClean="0"/>
          </a:p>
          <a:p>
            <a:pPr eaLnBrk="1" hangingPunct="1">
              <a:defRPr/>
            </a:pPr>
            <a:endParaRPr lang="en-US" dirty="0"/>
          </a:p>
        </p:txBody>
      </p:sp>
      <p:pic>
        <p:nvPicPr>
          <p:cNvPr id="4916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8600" y="5227637"/>
            <a:ext cx="1122363" cy="100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161" name="Picture 3" descr="C:\Documents and Settings\ddycha\Local Settings\Temporary Internet Files\Content.IE5\D3TFXU7L\MCj03841720000[1].wmf"/>
          <p:cNvPicPr>
            <a:picLocks noChangeAspect="1" noChangeArrowheads="1"/>
          </p:cNvPicPr>
          <p:nvPr/>
        </p:nvPicPr>
        <p:blipFill>
          <a:blip r:embed="rId4" cstate="print">
            <a:grayscl/>
            <a:extLst>
              <a:ext uri="{28A0092B-C50C-407E-A947-70E740481C1C}">
                <a14:useLocalDpi xmlns="" xmlns:a14="http://schemas.microsoft.com/office/drawing/2010/main" val="0"/>
              </a:ext>
            </a:extLst>
          </a:blip>
          <a:srcRect/>
          <a:stretch>
            <a:fillRect/>
          </a:stretch>
        </p:blipFill>
        <p:spPr bwMode="auto">
          <a:xfrm>
            <a:off x="304800" y="3551237"/>
            <a:ext cx="914400" cy="108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162" name="Picture 4" descr="C:\Documents and Settings\ddycha\Local Settings\Temporary Internet Files\Content.IE5\1TTJYVJL\MCj03299300000[1].wm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1515840">
            <a:off x="265113" y="2217737"/>
            <a:ext cx="976312" cy="38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163" name="Picture 32" descr="C:\Documents and Settings\ddycha\Local Settings\Temporary Internet Files\Content.IE5\PICBQBTG\MCj04242520000[1].wmf"/>
          <p:cNvPicPr>
            <a:picLocks noChangeAspect="1" noChangeArrowheads="1"/>
          </p:cNvPicPr>
          <p:nvPr/>
        </p:nvPicPr>
        <p:blipFill>
          <a:blip r:embed="rId6" cstate="print">
            <a:grayscl/>
            <a:extLst>
              <a:ext uri="{28A0092B-C50C-407E-A947-70E740481C1C}">
                <a14:useLocalDpi xmlns="" xmlns:a14="http://schemas.microsoft.com/office/drawing/2010/main" val="0"/>
              </a:ext>
            </a:extLst>
          </a:blip>
          <a:srcRect/>
          <a:stretch>
            <a:fillRect/>
          </a:stretch>
        </p:blipFill>
        <p:spPr bwMode="auto">
          <a:xfrm>
            <a:off x="4953000" y="5456237"/>
            <a:ext cx="10668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164" name="Picture 33" descr="C:\Documents and Settings\ddycha\Local Settings\Temporary Internet Files\Content.IE5\PICBQBTG\MCj02503920000[1].wmf"/>
          <p:cNvPicPr>
            <a:picLocks noChangeAspect="1" noChangeArrowheads="1"/>
          </p:cNvPicPr>
          <p:nvPr/>
        </p:nvPicPr>
        <p:blipFill>
          <a:blip r:embed="rId7" cstate="print">
            <a:grayscl/>
            <a:extLst>
              <a:ext uri="{28A0092B-C50C-407E-A947-70E740481C1C}">
                <a14:useLocalDpi xmlns="" xmlns:a14="http://schemas.microsoft.com/office/drawing/2010/main" val="0"/>
              </a:ext>
            </a:extLst>
          </a:blip>
          <a:srcRect/>
          <a:stretch>
            <a:fillRect/>
          </a:stretch>
        </p:blipFill>
        <p:spPr bwMode="auto">
          <a:xfrm>
            <a:off x="4989513" y="1874837"/>
            <a:ext cx="1106487"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165" name="Picture 6" descr="\\Uthsch-nas\devped\Shared_drives\TRF2\D - Elements of Understanding\Graphics\Strategy Icons\DIANDS_gif_files\DIANDS.gif"/>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016500" y="3703637"/>
            <a:ext cx="1003300" cy="896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66" name="Slide Number Placeholder 1"/>
          <p:cNvSpPr>
            <a:spLocks noGrp="1"/>
          </p:cNvSpPr>
          <p:nvPr>
            <p:ph type="sldNum" sz="quarter" idx="4294967295"/>
          </p:nvPr>
        </p:nvSpPr>
        <p:spPr bwMode="auto">
          <a:xfrm>
            <a:off x="8610600" y="6400800"/>
            <a:ext cx="533400" cy="2444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8A71267-7C11-4816-AAE1-B88867121BC8}" type="slidenum">
              <a:rPr lang="en-US" smtClean="0">
                <a:solidFill>
                  <a:schemeClr val="bg1"/>
                </a:solidFill>
              </a:rPr>
              <a:pPr eaLnBrk="1" hangingPunct="1"/>
              <a:t>12</a:t>
            </a:fld>
            <a:endParaRPr lang="en-US" dirty="0" smtClean="0">
              <a:solidFill>
                <a:schemeClr val="bg1"/>
              </a:solidFill>
            </a:endParaRPr>
          </a:p>
        </p:txBody>
      </p:sp>
      <p:sp>
        <p:nvSpPr>
          <p:cNvPr id="15"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17" name="Slide Number Placeholder 5"/>
          <p:cNvSpPr txBox="1">
            <a:spLocks/>
          </p:cNvSpPr>
          <p:nvPr/>
        </p:nvSpPr>
        <p:spPr>
          <a:xfrm>
            <a:off x="8763000" y="6461125"/>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12</a:t>
            </a:fld>
            <a:endParaRPr lang="en-US" dirty="0"/>
          </a:p>
        </p:txBody>
      </p:sp>
    </p:spTree>
    <p:extLst>
      <p:ext uri="{BB962C8B-B14F-4D97-AF65-F5344CB8AC3E}">
        <p14:creationId xmlns="" xmlns:p14="http://schemas.microsoft.com/office/powerpoint/2010/main" val="2293179998"/>
      </p:ext>
    </p:extLst>
  </p:cSld>
  <p:clrMapOvr>
    <a:masterClrMapping/>
  </p:clrMapOvr>
  <p:transition>
    <p:cut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fontScale="90000"/>
          </a:bodyPr>
          <a:lstStyle/>
          <a:p>
            <a:pPr eaLnBrk="1" hangingPunct="1"/>
            <a:r>
              <a:rPr lang="en-US" sz="3400" dirty="0" smtClean="0"/>
              <a:t>Framework for Instruction to </a:t>
            </a:r>
            <a:br>
              <a:rPr lang="en-US" sz="3400" dirty="0" smtClean="0"/>
            </a:br>
            <a:r>
              <a:rPr lang="en-US" sz="3400" dirty="0" smtClean="0"/>
              <a:t>Teach the ELAR/SLAR TEKS</a:t>
            </a:r>
          </a:p>
        </p:txBody>
      </p:sp>
      <p:pic>
        <p:nvPicPr>
          <p:cNvPr id="51203" name="Picture 2"/>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a:xfrm>
            <a:off x="230823" y="1912474"/>
            <a:ext cx="8651875" cy="3962400"/>
          </a:xfrm>
        </p:spPr>
      </p:pic>
      <p:grpSp>
        <p:nvGrpSpPr>
          <p:cNvPr id="3" name="Group 4"/>
          <p:cNvGrpSpPr>
            <a:grpSpLocks/>
          </p:cNvGrpSpPr>
          <p:nvPr/>
        </p:nvGrpSpPr>
        <p:grpSpPr bwMode="auto">
          <a:xfrm>
            <a:off x="7728472" y="762000"/>
            <a:ext cx="1219204" cy="1135063"/>
            <a:chOff x="7780443" y="5486400"/>
            <a:chExt cx="1287357" cy="1174692"/>
          </a:xfrm>
        </p:grpSpPr>
        <p:pic>
          <p:nvPicPr>
            <p:cNvPr id="51208" name="Picture 3" descr="C:\Documents and Settings\ddycha\Local Settings\Temporary Internet Files\Content.IE5\6I22BF7Q\MCj04247980000[1].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848600" y="5486400"/>
              <a:ext cx="1219200" cy="11706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9" name="TextBox 6"/>
            <p:cNvSpPr txBox="1">
              <a:spLocks noChangeArrowheads="1"/>
            </p:cNvSpPr>
            <p:nvPr/>
          </p:nvSpPr>
          <p:spPr bwMode="auto">
            <a:xfrm>
              <a:off x="7780443" y="5801644"/>
              <a:ext cx="1233714" cy="8594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19" tIns="45709" rIns="91419" bIns="4570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b="1" dirty="0">
                  <a:solidFill>
                    <a:srgbClr val="000000"/>
                  </a:solidFill>
                  <a:latin typeface="Bradley Hand ITC" pitchFamily="66" charset="0"/>
                  <a:cs typeface="Gautami" pitchFamily="34" charset="0"/>
                </a:rPr>
                <a:t>   </a:t>
              </a:r>
              <a:r>
                <a:rPr lang="en-US" sz="1400" dirty="0">
                  <a:solidFill>
                    <a:srgbClr val="000000"/>
                  </a:solidFill>
                  <a:latin typeface="Comic Sans MS" pitchFamily="66" charset="0"/>
                  <a:cs typeface="Gautami" pitchFamily="34" charset="0"/>
                </a:rPr>
                <a:t>Handout </a:t>
              </a:r>
              <a:r>
                <a:rPr lang="en-US" sz="1400" dirty="0" smtClean="0">
                  <a:solidFill>
                    <a:srgbClr val="000000"/>
                  </a:solidFill>
                  <a:latin typeface="Comic Sans MS" pitchFamily="66" charset="0"/>
                  <a:cs typeface="Gautami" pitchFamily="34" charset="0"/>
                </a:rPr>
                <a:t>#1</a:t>
              </a:r>
              <a:endParaRPr lang="en-US" sz="1400" dirty="0">
                <a:solidFill>
                  <a:srgbClr val="000000"/>
                </a:solidFill>
                <a:latin typeface="Comic Sans MS" pitchFamily="66" charset="0"/>
              </a:endParaRPr>
            </a:p>
            <a:p>
              <a:pPr eaLnBrk="1" hangingPunct="1"/>
              <a:endParaRPr lang="en-US" dirty="0">
                <a:solidFill>
                  <a:srgbClr val="000000"/>
                </a:solidFill>
              </a:endParaRPr>
            </a:p>
          </p:txBody>
        </p:sp>
      </p:grpSp>
      <p:sp>
        <p:nvSpPr>
          <p:cNvPr id="51205"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54E5C33-AD03-43C5-A33F-05F21654ADAA}" type="slidenum">
              <a:rPr lang="en-US" smtClean="0">
                <a:solidFill>
                  <a:schemeClr val="bg1"/>
                </a:solidFill>
              </a:rPr>
              <a:pPr eaLnBrk="1" hangingPunct="1"/>
              <a:t>13</a:t>
            </a:fld>
            <a:endParaRPr lang="en-US" smtClean="0">
              <a:solidFill>
                <a:schemeClr val="bg1"/>
              </a:solidFill>
            </a:endParaRPr>
          </a:p>
        </p:txBody>
      </p:sp>
      <p:sp>
        <p:nvSpPr>
          <p:cNvPr id="5" name="Rectangle 4"/>
          <p:cNvSpPr/>
          <p:nvPr/>
        </p:nvSpPr>
        <p:spPr>
          <a:xfrm>
            <a:off x="279401" y="2734056"/>
            <a:ext cx="4292600" cy="299085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11" name="Slide Number Placeholder 5"/>
          <p:cNvSpPr txBox="1">
            <a:spLocks/>
          </p:cNvSpPr>
          <p:nvPr/>
        </p:nvSpPr>
        <p:spPr>
          <a:xfrm>
            <a:off x="8763000" y="6477000"/>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13</a:t>
            </a:fld>
            <a:endParaRPr lang="en-US" dirty="0"/>
          </a:p>
        </p:txBody>
      </p:sp>
      <p:sp>
        <p:nvSpPr>
          <p:cNvPr id="2" name="Left Arrow 1"/>
          <p:cNvSpPr/>
          <p:nvPr/>
        </p:nvSpPr>
        <p:spPr>
          <a:xfrm>
            <a:off x="4556761" y="3505200"/>
            <a:ext cx="1981200" cy="1143000"/>
          </a:xfrm>
          <a:prstGeom prst="leftArrow">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Cognitive Strategy Routine</a:t>
            </a:r>
            <a:endParaRPr lang="en-US" sz="1600" b="1" dirty="0"/>
          </a:p>
        </p:txBody>
      </p:sp>
    </p:spTree>
    <p:extLst>
      <p:ext uri="{BB962C8B-B14F-4D97-AF65-F5344CB8AC3E}">
        <p14:creationId xmlns="" xmlns:p14="http://schemas.microsoft.com/office/powerpoint/2010/main" val="368652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2"/>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a:xfrm>
            <a:off x="304800" y="2743200"/>
            <a:ext cx="8408988" cy="2590800"/>
          </a:xfrm>
        </p:spPr>
      </p:pic>
      <p:pic>
        <p:nvPicPr>
          <p:cNvPr id="52228"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04800" y="1752600"/>
            <a:ext cx="8382000" cy="67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229" name="TextBox 4"/>
          <p:cNvSpPr txBox="1">
            <a:spLocks noChangeArrowheads="1"/>
          </p:cNvSpPr>
          <p:nvPr/>
        </p:nvSpPr>
        <p:spPr bwMode="auto">
          <a:xfrm>
            <a:off x="6248400" y="4343400"/>
            <a:ext cx="460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p:txBody>
      </p:sp>
      <p:sp>
        <p:nvSpPr>
          <p:cNvPr id="52232" name="Slide Number Placeholder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C37BEAE-28CB-449F-A755-6190B1213FB0}" type="slidenum">
              <a:rPr lang="en-US" smtClean="0">
                <a:solidFill>
                  <a:schemeClr val="bg1"/>
                </a:solidFill>
              </a:rPr>
              <a:pPr eaLnBrk="1" hangingPunct="1"/>
              <a:t>14</a:t>
            </a:fld>
            <a:endParaRPr lang="en-US" smtClean="0">
              <a:solidFill>
                <a:schemeClr val="bg1"/>
              </a:solidFill>
            </a:endParaRPr>
          </a:p>
        </p:txBody>
      </p:sp>
      <p:sp>
        <p:nvSpPr>
          <p:cNvPr id="10" name="Rectangle 9"/>
          <p:cNvSpPr/>
          <p:nvPr/>
        </p:nvSpPr>
        <p:spPr>
          <a:xfrm>
            <a:off x="333376" y="1752600"/>
            <a:ext cx="4176712" cy="32766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12" name="Slide Number Placeholder 5"/>
          <p:cNvSpPr txBox="1">
            <a:spLocks/>
          </p:cNvSpPr>
          <p:nvPr/>
        </p:nvSpPr>
        <p:spPr>
          <a:xfrm>
            <a:off x="8763000" y="6477000"/>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14</a:t>
            </a:fld>
            <a:endParaRPr lang="en-US" dirty="0"/>
          </a:p>
        </p:txBody>
      </p:sp>
      <p:sp>
        <p:nvSpPr>
          <p:cNvPr id="13" name="Left Arrow 12"/>
          <p:cNvSpPr/>
          <p:nvPr/>
        </p:nvSpPr>
        <p:spPr>
          <a:xfrm>
            <a:off x="4513513" y="2428875"/>
            <a:ext cx="1981200" cy="1065296"/>
          </a:xfrm>
          <a:prstGeom prst="leftArrow">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Reading With Purpose (CPQ)</a:t>
            </a:r>
            <a:endParaRPr lang="en-US" sz="1600" b="1" dirty="0"/>
          </a:p>
        </p:txBody>
      </p:sp>
      <p:sp>
        <p:nvSpPr>
          <p:cNvPr id="14" name="Left Arrow 13"/>
          <p:cNvSpPr/>
          <p:nvPr/>
        </p:nvSpPr>
        <p:spPr>
          <a:xfrm>
            <a:off x="4532698" y="3656096"/>
            <a:ext cx="1981200" cy="978776"/>
          </a:xfrm>
          <a:prstGeom prst="leftArrow">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Asking Questions</a:t>
            </a:r>
            <a:endParaRPr lang="en-US" sz="1600" b="1" dirty="0"/>
          </a:p>
        </p:txBody>
      </p:sp>
    </p:spTree>
    <p:extLst>
      <p:ext uri="{BB962C8B-B14F-4D97-AF65-F5344CB8AC3E}">
        <p14:creationId xmlns="" xmlns:p14="http://schemas.microsoft.com/office/powerpoint/2010/main" val="275353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3400" y="1143000"/>
            <a:ext cx="83439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58"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4FCFCC9-6170-4955-B182-E00C107F016C}" type="slidenum">
              <a:rPr lang="en-US" smtClean="0">
                <a:solidFill>
                  <a:schemeClr val="bg1"/>
                </a:solidFill>
              </a:rPr>
              <a:pPr eaLnBrk="1" hangingPunct="1"/>
              <a:t>15</a:t>
            </a:fld>
            <a:endParaRPr lang="en-US" smtClean="0">
              <a:solidFill>
                <a:schemeClr val="bg1"/>
              </a:solidFill>
            </a:endParaRPr>
          </a:p>
        </p:txBody>
      </p:sp>
      <p:sp>
        <p:nvSpPr>
          <p:cNvPr id="11" name="Rectangle 10"/>
          <p:cNvSpPr/>
          <p:nvPr/>
        </p:nvSpPr>
        <p:spPr>
          <a:xfrm>
            <a:off x="608039" y="1219200"/>
            <a:ext cx="4114800" cy="46482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13" name="Slide Number Placeholder 5"/>
          <p:cNvSpPr txBox="1">
            <a:spLocks/>
          </p:cNvSpPr>
          <p:nvPr/>
        </p:nvSpPr>
        <p:spPr>
          <a:xfrm>
            <a:off x="8763000" y="6477000"/>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15</a:t>
            </a:fld>
            <a:endParaRPr lang="en-US" dirty="0"/>
          </a:p>
        </p:txBody>
      </p:sp>
      <p:sp>
        <p:nvSpPr>
          <p:cNvPr id="14" name="Left Arrow 13"/>
          <p:cNvSpPr/>
          <p:nvPr/>
        </p:nvSpPr>
        <p:spPr>
          <a:xfrm>
            <a:off x="4705350" y="1524752"/>
            <a:ext cx="1981200" cy="1065296"/>
          </a:xfrm>
          <a:prstGeom prst="leftArrow">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Making Connections</a:t>
            </a:r>
            <a:endParaRPr lang="en-US" sz="1600" b="1" dirty="0"/>
          </a:p>
        </p:txBody>
      </p:sp>
      <p:sp>
        <p:nvSpPr>
          <p:cNvPr id="16" name="Left Arrow 15"/>
          <p:cNvSpPr/>
          <p:nvPr/>
        </p:nvSpPr>
        <p:spPr>
          <a:xfrm>
            <a:off x="4722839" y="1982704"/>
            <a:ext cx="1981200" cy="1065296"/>
          </a:xfrm>
          <a:prstGeom prst="leftArrow">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Creating Mental Images</a:t>
            </a:r>
            <a:endParaRPr lang="en-US" sz="1600" b="1" dirty="0"/>
          </a:p>
        </p:txBody>
      </p:sp>
      <p:sp>
        <p:nvSpPr>
          <p:cNvPr id="17" name="Left Arrow 16"/>
          <p:cNvSpPr/>
          <p:nvPr/>
        </p:nvSpPr>
        <p:spPr>
          <a:xfrm>
            <a:off x="4722839" y="2362200"/>
            <a:ext cx="1981200" cy="1065296"/>
          </a:xfrm>
          <a:prstGeom prst="leftArrow">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Asking Questions</a:t>
            </a:r>
            <a:endParaRPr lang="en-US" sz="1600" b="1" dirty="0"/>
          </a:p>
        </p:txBody>
      </p:sp>
      <p:sp>
        <p:nvSpPr>
          <p:cNvPr id="18" name="Left Arrow 17"/>
          <p:cNvSpPr/>
          <p:nvPr/>
        </p:nvSpPr>
        <p:spPr>
          <a:xfrm>
            <a:off x="4705350" y="2916936"/>
            <a:ext cx="1981200" cy="1065296"/>
          </a:xfrm>
          <a:prstGeom prst="leftArrow">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Making Inferences</a:t>
            </a:r>
            <a:endParaRPr lang="en-US" sz="1600" b="1" dirty="0"/>
          </a:p>
        </p:txBody>
      </p:sp>
      <p:sp>
        <p:nvSpPr>
          <p:cNvPr id="19" name="Left Arrow 18"/>
          <p:cNvSpPr/>
          <p:nvPr/>
        </p:nvSpPr>
        <p:spPr>
          <a:xfrm>
            <a:off x="4705350" y="3581400"/>
            <a:ext cx="1981200" cy="1065296"/>
          </a:xfrm>
          <a:prstGeom prst="leftArrow">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Determining Importance</a:t>
            </a:r>
            <a:endParaRPr lang="en-US" sz="1600" b="1" dirty="0"/>
          </a:p>
        </p:txBody>
      </p:sp>
      <p:sp>
        <p:nvSpPr>
          <p:cNvPr id="20" name="Left Arrow 19"/>
          <p:cNvSpPr/>
          <p:nvPr/>
        </p:nvSpPr>
        <p:spPr>
          <a:xfrm>
            <a:off x="4722839" y="4610464"/>
            <a:ext cx="1981200" cy="1065296"/>
          </a:xfrm>
          <a:prstGeom prst="leftArrow">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Making Connections</a:t>
            </a:r>
            <a:endParaRPr lang="en-US" sz="1600" b="1" dirty="0"/>
          </a:p>
        </p:txBody>
      </p:sp>
    </p:spTree>
    <p:extLst>
      <p:ext uri="{BB962C8B-B14F-4D97-AF65-F5344CB8AC3E}">
        <p14:creationId xmlns="" xmlns:p14="http://schemas.microsoft.com/office/powerpoint/2010/main" val="188653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Cognitive strategy routine</a:t>
            </a:r>
            <a:endParaRPr lang="en-US" dirty="0"/>
          </a:p>
        </p:txBody>
      </p:sp>
      <p:sp>
        <p:nvSpPr>
          <p:cNvPr id="2" name="Slide Number Placeholder 1"/>
          <p:cNvSpPr>
            <a:spLocks noGrp="1"/>
          </p:cNvSpPr>
          <p:nvPr>
            <p:ph type="sldNum" sz="quarter" idx="12"/>
          </p:nvPr>
        </p:nvSpPr>
        <p:spPr/>
        <p:txBody>
          <a:bodyPr/>
          <a:lstStyle/>
          <a:p>
            <a:fld id="{7B44EE3B-371E-4108-AA03-CAAD196CADCD}" type="slidenum">
              <a:rPr lang="en-US" smtClean="0"/>
              <a:pPr/>
              <a:t>16</a:t>
            </a:fld>
            <a:endParaRPr lang="en-US" dirty="0"/>
          </a:p>
        </p:txBody>
      </p:sp>
      <p:sp>
        <p:nvSpPr>
          <p:cNvPr id="3" name="Footer Placeholder 2"/>
          <p:cNvSpPr>
            <a:spLocks noGrp="1"/>
          </p:cNvSpPr>
          <p:nvPr>
            <p:ph type="ftr" sz="quarter" idx="3"/>
          </p:nvPr>
        </p:nvSpPr>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1601440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0737287-DC48-49D4-86F5-11167C9C4B01}" type="slidenum">
              <a:rPr lang="en-US" smtClean="0">
                <a:solidFill>
                  <a:schemeClr val="tx1">
                    <a:lumMod val="50000"/>
                    <a:lumOff val="50000"/>
                  </a:schemeClr>
                </a:solidFill>
              </a:rPr>
              <a:pPr eaLnBrk="1" hangingPunct="1"/>
              <a:t>17</a:t>
            </a:fld>
            <a:endParaRPr lang="en-US" dirty="0" smtClean="0">
              <a:solidFill>
                <a:schemeClr val="tx1">
                  <a:lumMod val="50000"/>
                  <a:lumOff val="50000"/>
                </a:schemeClr>
              </a:solidFill>
            </a:endParaRPr>
          </a:p>
        </p:txBody>
      </p:sp>
      <p:sp>
        <p:nvSpPr>
          <p:cNvPr id="5"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387796">
            <a:off x="2438400" y="781354"/>
            <a:ext cx="3641661" cy="562441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2049826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873375"/>
            <a:ext cx="6629400" cy="1470025"/>
          </a:xfrm>
        </p:spPr>
        <p:txBody>
          <a:bodyPr/>
          <a:lstStyle/>
          <a:p>
            <a:r>
              <a:rPr lang="en-US" dirty="0" smtClean="0"/>
              <a:t>Making Connections</a:t>
            </a:r>
            <a:br>
              <a:rPr lang="en-US" dirty="0" smtClean="0"/>
            </a:br>
            <a:r>
              <a:rPr lang="en-US" sz="3200" dirty="0" smtClean="0"/>
              <a:t>Kindergarten – Grade 2</a:t>
            </a:r>
            <a:endParaRPr lang="en-US" sz="3200" dirty="0"/>
          </a:p>
        </p:txBody>
      </p:sp>
      <p:pic>
        <p:nvPicPr>
          <p:cNvPr id="4" name="Picture 3" descr="Making connections.JPG"/>
          <p:cNvPicPr>
            <a:picLocks noChangeAspect="1"/>
          </p:cNvPicPr>
          <p:nvPr/>
        </p:nvPicPr>
        <p:blipFill>
          <a:blip r:embed="rId3" cstate="print"/>
          <a:stretch>
            <a:fillRect/>
          </a:stretch>
        </p:blipFill>
        <p:spPr>
          <a:xfrm>
            <a:off x="2667000" y="4343400"/>
            <a:ext cx="3962400" cy="2216943"/>
          </a:xfrm>
          <a:prstGeom prst="rect">
            <a:avLst/>
          </a:prstGeom>
          <a:ln w="9525">
            <a:solidFill>
              <a:schemeClr val="tx1"/>
            </a:solidFill>
          </a:ln>
          <a:effectLst>
            <a:outerShdw blurRad="50800" dist="38100" dir="2700000" algn="tl" rotWithShape="0">
              <a:prstClr val="black">
                <a:alpha val="40000"/>
              </a:prstClr>
            </a:outerShdw>
          </a:effectLst>
        </p:spPr>
      </p:pic>
      <p:pic>
        <p:nvPicPr>
          <p:cNvPr id="5" name="Picture 6"/>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04800" y="5882299"/>
            <a:ext cx="92392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35864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Ideas</a:t>
            </a:r>
            <a:endParaRPr lang="en-US" dirty="0"/>
          </a:p>
        </p:txBody>
      </p:sp>
      <p:sp>
        <p:nvSpPr>
          <p:cNvPr id="3" name="Content Placeholder 2"/>
          <p:cNvSpPr>
            <a:spLocks noGrp="1"/>
          </p:cNvSpPr>
          <p:nvPr>
            <p:ph idx="1"/>
          </p:nvPr>
        </p:nvSpPr>
        <p:spPr>
          <a:xfrm>
            <a:off x="457200" y="2438400"/>
            <a:ext cx="5943600" cy="3687763"/>
          </a:xfrm>
        </p:spPr>
        <p:txBody>
          <a:bodyPr>
            <a:normAutofit/>
          </a:bodyPr>
          <a:lstStyle/>
          <a:p>
            <a:pPr marL="514350" indent="-514350">
              <a:buFont typeface="+mj-lt"/>
              <a:buAutoNum type="arabicPeriod"/>
            </a:pPr>
            <a:r>
              <a:rPr lang="en-US" dirty="0" smtClean="0"/>
              <a:t>Activate/build background knowledge</a:t>
            </a:r>
          </a:p>
          <a:p>
            <a:pPr marL="514350" indent="-514350">
              <a:buFont typeface="+mj-lt"/>
              <a:buAutoNum type="arabicPeriod"/>
            </a:pPr>
            <a:r>
              <a:rPr lang="en-US" dirty="0" smtClean="0"/>
              <a:t>Making Connections = foundational strategy</a:t>
            </a:r>
          </a:p>
          <a:p>
            <a:pPr marL="514350" indent="-514350">
              <a:lnSpc>
                <a:spcPct val="110000"/>
              </a:lnSpc>
              <a:buFont typeface="+mj-lt"/>
              <a:buAutoNum type="arabicPeriod"/>
            </a:pPr>
            <a:r>
              <a:rPr lang="en-US" dirty="0" smtClean="0"/>
              <a:t>Beware of distracting connections</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19</a:t>
            </a:fld>
            <a:endParaRPr lang="en-US" dirty="0"/>
          </a:p>
        </p:txBody>
      </p:sp>
      <p:pic>
        <p:nvPicPr>
          <p:cNvPr id="6" name="Picture 5" descr="C:\Documents and Settings\ddycha\Local Settings\Temporary Internet Files\Content.IE5\PFNV9CB2\MMj02365310000[1].gif"/>
          <p:cNvPicPr/>
          <p:nvPr/>
        </p:nvPicPr>
        <p:blipFill>
          <a:blip r:embed="rId3" cstate="print"/>
          <a:srcRect/>
          <a:stretch>
            <a:fillRect/>
          </a:stretch>
        </p:blipFill>
        <p:spPr bwMode="auto">
          <a:xfrm>
            <a:off x="6096000" y="1981200"/>
            <a:ext cx="2551748" cy="3429000"/>
          </a:xfrm>
          <a:prstGeom prst="rect">
            <a:avLst/>
          </a:prstGeom>
          <a:noFill/>
          <a:ln w="9525">
            <a:noFill/>
            <a:miter lim="800000"/>
            <a:headEnd/>
            <a:tailEnd/>
          </a:ln>
        </p:spPr>
      </p:pic>
      <p:sp>
        <p:nvSpPr>
          <p:cNvPr id="7" name="Footer Placeholder 1"/>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270562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Ideas</a:t>
            </a:r>
            <a:endParaRPr lang="en-US" dirty="0"/>
          </a:p>
        </p:txBody>
      </p:sp>
      <p:sp>
        <p:nvSpPr>
          <p:cNvPr id="3" name="Content Placeholder 2"/>
          <p:cNvSpPr>
            <a:spLocks noGrp="1"/>
          </p:cNvSpPr>
          <p:nvPr>
            <p:ph idx="1"/>
          </p:nvPr>
        </p:nvSpPr>
        <p:spPr>
          <a:xfrm>
            <a:off x="457200" y="2438400"/>
            <a:ext cx="8229600" cy="3687763"/>
          </a:xfrm>
        </p:spPr>
        <p:txBody>
          <a:bodyPr/>
          <a:lstStyle/>
          <a:p>
            <a:pPr marL="514350" indent="-514350">
              <a:lnSpc>
                <a:spcPct val="150000"/>
              </a:lnSpc>
              <a:buFont typeface="+mj-lt"/>
              <a:buAutoNum type="arabicPeriod"/>
            </a:pPr>
            <a:r>
              <a:rPr lang="en-US" dirty="0" smtClean="0"/>
              <a:t>Consistent routine</a:t>
            </a:r>
          </a:p>
          <a:p>
            <a:pPr marL="514350" indent="-514350">
              <a:lnSpc>
                <a:spcPct val="150000"/>
              </a:lnSpc>
              <a:buFont typeface="+mj-lt"/>
              <a:buAutoNum type="arabicPeriod"/>
            </a:pPr>
            <a:r>
              <a:rPr lang="en-US" dirty="0" smtClean="0"/>
              <a:t>Eight steps</a:t>
            </a:r>
          </a:p>
          <a:p>
            <a:pPr marL="514350" indent="-514350">
              <a:lnSpc>
                <a:spcPct val="150000"/>
              </a:lnSpc>
              <a:buFont typeface="+mj-lt"/>
              <a:buAutoNum type="arabicPeriod"/>
            </a:pPr>
            <a:r>
              <a:rPr lang="en-US" dirty="0" smtClean="0"/>
              <a:t>Six cognitive strategies</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2</a:t>
            </a:fld>
            <a:endParaRPr lang="en-US" dirty="0"/>
          </a:p>
        </p:txBody>
      </p:sp>
      <p:pic>
        <p:nvPicPr>
          <p:cNvPr id="6" name="Picture 5" descr="C:\Documents and Settings\ddycha\Local Settings\Temporary Internet Files\Content.IE5\PFNV9CB2\MMj02365310000[1].gif"/>
          <p:cNvPicPr/>
          <p:nvPr/>
        </p:nvPicPr>
        <p:blipFill>
          <a:blip r:embed="rId3" cstate="print"/>
          <a:srcRect/>
          <a:stretch>
            <a:fillRect/>
          </a:stretch>
        </p:blipFill>
        <p:spPr bwMode="auto">
          <a:xfrm>
            <a:off x="6096000" y="1981200"/>
            <a:ext cx="2551748" cy="3429000"/>
          </a:xfrm>
          <a:prstGeom prst="rect">
            <a:avLst/>
          </a:prstGeom>
          <a:noFill/>
          <a:ln w="9525">
            <a:noFill/>
            <a:miter lim="800000"/>
            <a:headEnd/>
            <a:tailEnd/>
          </a:ln>
        </p:spPr>
      </p:pic>
      <p:sp>
        <p:nvSpPr>
          <p:cNvPr id="7" name="Footer Placeholder 1"/>
          <p:cNvSpPr>
            <a:spLocks noGrp="1"/>
          </p:cNvSpPr>
          <p:nvPr>
            <p:ph type="ftr" sz="quarter" idx="4294967295"/>
          </p:nvPr>
        </p:nvSpPr>
        <p:spPr>
          <a:xfrm>
            <a:off x="1905000" y="6477000"/>
            <a:ext cx="5181600" cy="228600"/>
          </a:xfrm>
          <a:prstGeom prst="rect">
            <a:avLst/>
          </a:prstGeom>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49888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Goals</a:t>
            </a:r>
            <a:endParaRPr lang="en-US" dirty="0"/>
          </a:p>
        </p:txBody>
      </p:sp>
      <p:sp>
        <p:nvSpPr>
          <p:cNvPr id="3" name="Content Placeholder 2"/>
          <p:cNvSpPr>
            <a:spLocks noGrp="1"/>
          </p:cNvSpPr>
          <p:nvPr>
            <p:ph idx="1"/>
          </p:nvPr>
        </p:nvSpPr>
        <p:spPr/>
        <p:txBody>
          <a:bodyPr>
            <a:normAutofit fontScale="92500" lnSpcReduction="10000"/>
          </a:bodyPr>
          <a:lstStyle/>
          <a:p>
            <a:pPr>
              <a:spcAft>
                <a:spcPts val="800"/>
              </a:spcAft>
            </a:pPr>
            <a:r>
              <a:rPr lang="en-US" dirty="0" smtClean="0"/>
              <a:t>Clarify  the difference between activating and building background knowledge.</a:t>
            </a:r>
          </a:p>
          <a:p>
            <a:pPr>
              <a:spcAft>
                <a:spcPts val="800"/>
              </a:spcAft>
            </a:pPr>
            <a:r>
              <a:rPr lang="en-US" dirty="0" smtClean="0"/>
              <a:t>Understand the importance of Making Connections as a foundational strategy.</a:t>
            </a:r>
          </a:p>
          <a:p>
            <a:pPr>
              <a:spcAft>
                <a:spcPts val="800"/>
              </a:spcAft>
            </a:pPr>
            <a:r>
              <a:rPr lang="en-US" dirty="0" smtClean="0"/>
              <a:t>Plan and practice an introduction lesson for Making Connections.</a:t>
            </a:r>
          </a:p>
          <a:p>
            <a:pPr>
              <a:spcAft>
                <a:spcPts val="800"/>
              </a:spcAft>
            </a:pPr>
            <a:r>
              <a:rPr lang="en-US" dirty="0" smtClean="0"/>
              <a:t>Plan and practice a think-aloud lesson for teaching Making Connections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20</a:t>
            </a:fld>
            <a:endParaRPr lang="en-US" dirty="0"/>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1143403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What does this store sell?</a:t>
            </a:r>
            <a:endParaRPr lang="en-US" dirty="0">
              <a:latin typeface="Kristen ITC" pitchFamily="66" charset="0"/>
            </a:endParaRPr>
          </a:p>
        </p:txBody>
      </p:sp>
      <p:pic>
        <p:nvPicPr>
          <p:cNvPr id="1026" name="Picture 2"/>
          <p:cNvPicPr>
            <a:picLocks noGrp="1" noChangeAspect="1" noChangeArrowheads="1"/>
          </p:cNvPicPr>
          <p:nvPr>
            <p:ph idx="1"/>
          </p:nvPr>
        </p:nvPicPr>
        <p:blipFill>
          <a:blip r:embed="rId3"/>
          <a:srcRect/>
          <a:stretch>
            <a:fillRect/>
          </a:stretch>
        </p:blipFill>
        <p:spPr bwMode="auto">
          <a:xfrm>
            <a:off x="1828800" y="1524000"/>
            <a:ext cx="5181600" cy="5060158"/>
          </a:xfrm>
          <a:prstGeom prst="rect">
            <a:avLst/>
          </a:prstGeom>
          <a:noFill/>
          <a:ln w="9525">
            <a:noFill/>
            <a:miter lim="800000"/>
            <a:headEnd/>
            <a:tailEnd/>
          </a:ln>
          <a:effectLst/>
        </p:spPr>
      </p:pic>
      <p:sp>
        <p:nvSpPr>
          <p:cNvPr id="7" name="TextBox 6"/>
          <p:cNvSpPr txBox="1"/>
          <p:nvPr/>
        </p:nvSpPr>
        <p:spPr>
          <a:xfrm>
            <a:off x="3276600" y="3505200"/>
            <a:ext cx="3276600" cy="584775"/>
          </a:xfrm>
          <a:prstGeom prst="rect">
            <a:avLst/>
          </a:prstGeom>
          <a:noFill/>
        </p:spPr>
        <p:txBody>
          <a:bodyPr wrap="square" rtlCol="0">
            <a:spAutoFit/>
          </a:bodyPr>
          <a:lstStyle/>
          <a:p>
            <a:pPr algn="ctr"/>
            <a:r>
              <a:rPr lang="en-US" sz="3200" b="1" dirty="0" smtClean="0">
                <a:latin typeface="CAC Moose" pitchFamily="2" charset="0"/>
              </a:rPr>
              <a:t>Blinds For Sale</a:t>
            </a:r>
            <a:endParaRPr lang="en-US" sz="3200" b="1" dirty="0">
              <a:latin typeface="CAC Moose" pitchFamily="2" charset="0"/>
            </a:endParaRPr>
          </a:p>
        </p:txBody>
      </p:sp>
      <p:sp>
        <p:nvSpPr>
          <p:cNvPr id="8" name="TextBox 7"/>
          <p:cNvSpPr txBox="1"/>
          <p:nvPr/>
        </p:nvSpPr>
        <p:spPr>
          <a:xfrm>
            <a:off x="3352800" y="4267200"/>
            <a:ext cx="3048000" cy="646331"/>
          </a:xfrm>
          <a:prstGeom prst="rect">
            <a:avLst/>
          </a:prstGeom>
          <a:noFill/>
        </p:spPr>
        <p:txBody>
          <a:bodyPr wrap="square" rtlCol="0">
            <a:spAutoFit/>
          </a:bodyPr>
          <a:lstStyle/>
          <a:p>
            <a:pPr algn="ctr"/>
            <a:r>
              <a:rPr lang="en-US" dirty="0" smtClean="0">
                <a:latin typeface="CAC Moose" pitchFamily="2" charset="0"/>
              </a:rPr>
              <a:t>Goose Hunting Season Opens Soon</a:t>
            </a:r>
            <a:endParaRPr lang="en-US" dirty="0">
              <a:latin typeface="CAC Moose" pitchFamily="2" charset="0"/>
            </a:endParaRPr>
          </a:p>
        </p:txBody>
      </p:sp>
      <p:sp>
        <p:nvSpPr>
          <p:cNvPr id="9" name="TextBox 8"/>
          <p:cNvSpPr txBox="1"/>
          <p:nvPr/>
        </p:nvSpPr>
        <p:spPr>
          <a:xfrm>
            <a:off x="5257800" y="6107668"/>
            <a:ext cx="3048000" cy="369332"/>
          </a:xfrm>
          <a:prstGeom prst="rect">
            <a:avLst/>
          </a:prstGeom>
          <a:noFill/>
        </p:spPr>
        <p:txBody>
          <a:bodyPr wrap="square" rtlCol="0">
            <a:spAutoFit/>
          </a:bodyPr>
          <a:lstStyle/>
          <a:p>
            <a:r>
              <a:rPr lang="en-US" dirty="0" smtClean="0"/>
              <a:t>(Adapted from Wilhelm, 2004)</a:t>
            </a:r>
            <a:endParaRPr lang="en-US" dirty="0"/>
          </a:p>
        </p:txBody>
      </p:sp>
      <p:pic>
        <p:nvPicPr>
          <p:cNvPr id="2" name="Picture 2" descr="C:\Documents and Settings\cgoodrow\Local Settings\Temporary Internet Files\Content.IE5\BOXGK3HA\MCj03201460000[1].wmf"/>
          <p:cNvPicPr>
            <a:picLocks noChangeAspect="1" noChangeArrowheads="1"/>
          </p:cNvPicPr>
          <p:nvPr/>
        </p:nvPicPr>
        <p:blipFill>
          <a:blip r:embed="rId4"/>
          <a:srcRect/>
          <a:stretch>
            <a:fillRect/>
          </a:stretch>
        </p:blipFill>
        <p:spPr bwMode="auto">
          <a:xfrm>
            <a:off x="5410200" y="1716606"/>
            <a:ext cx="2521306" cy="3007794"/>
          </a:xfrm>
          <a:prstGeom prst="rect">
            <a:avLst/>
          </a:prstGeom>
          <a:noFill/>
        </p:spPr>
      </p:pic>
      <p:pic>
        <p:nvPicPr>
          <p:cNvPr id="1027" name="Picture 3" descr="C:\Documents and Settings\cgoodrow\Local Settings\Temporary Internet Files\Content.IE5\0K8L9P3E\MCPE01530_0000[1].wmf"/>
          <p:cNvPicPr>
            <a:picLocks noChangeAspect="1" noChangeArrowheads="1"/>
          </p:cNvPicPr>
          <p:nvPr/>
        </p:nvPicPr>
        <p:blipFill>
          <a:blip r:embed="rId5"/>
          <a:srcRect/>
          <a:stretch>
            <a:fillRect/>
          </a:stretch>
        </p:blipFill>
        <p:spPr bwMode="auto">
          <a:xfrm>
            <a:off x="1219200" y="2858669"/>
            <a:ext cx="3200400" cy="2932531"/>
          </a:xfrm>
          <a:prstGeom prst="rect">
            <a:avLst/>
          </a:prstGeom>
          <a:noFill/>
        </p:spPr>
      </p:pic>
      <p:sp>
        <p:nvSpPr>
          <p:cNvPr id="10" name="Footer Placeholder 4"/>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1975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mn-lt"/>
              </a:rPr>
              <a:t>Why is Background </a:t>
            </a:r>
            <a:r>
              <a:rPr lang="en-US" sz="3600" dirty="0">
                <a:latin typeface="+mn-lt"/>
              </a:rPr>
              <a:t>K</a:t>
            </a:r>
            <a:r>
              <a:rPr lang="en-US" sz="3600" dirty="0" smtClean="0">
                <a:latin typeface="+mn-lt"/>
              </a:rPr>
              <a:t>nowledge </a:t>
            </a:r>
            <a:r>
              <a:rPr lang="en-US" sz="3600" dirty="0">
                <a:latin typeface="+mn-lt"/>
              </a:rPr>
              <a:t>I</a:t>
            </a:r>
            <a:r>
              <a:rPr lang="en-US" sz="3600" dirty="0" smtClean="0">
                <a:latin typeface="+mn-lt"/>
              </a:rPr>
              <a:t>mportant?</a:t>
            </a:r>
            <a:endParaRPr lang="en-US" sz="3600" dirty="0">
              <a:latin typeface="+mn-lt"/>
            </a:endParaRPr>
          </a:p>
        </p:txBody>
      </p:sp>
      <p:sp>
        <p:nvSpPr>
          <p:cNvPr id="3" name="Content Placeholder 2"/>
          <p:cNvSpPr>
            <a:spLocks noGrp="1"/>
          </p:cNvSpPr>
          <p:nvPr>
            <p:ph idx="1"/>
          </p:nvPr>
        </p:nvSpPr>
        <p:spPr>
          <a:xfrm>
            <a:off x="457200" y="1905000"/>
            <a:ext cx="8229600" cy="4572000"/>
          </a:xfrm>
        </p:spPr>
        <p:txBody>
          <a:bodyPr>
            <a:normAutofit fontScale="92500"/>
          </a:bodyPr>
          <a:lstStyle/>
          <a:p>
            <a:pPr marL="0" indent="0">
              <a:buNone/>
            </a:pPr>
            <a:r>
              <a:rPr lang="en-US" sz="3500" dirty="0"/>
              <a:t>“The many active processes of reading – </a:t>
            </a:r>
            <a:endParaRPr lang="en-US" sz="3500" dirty="0" smtClean="0"/>
          </a:p>
          <a:p>
            <a:r>
              <a:rPr lang="en-US" sz="3500" dirty="0"/>
              <a:t>p</a:t>
            </a:r>
            <a:r>
              <a:rPr lang="en-US" sz="3500" dirty="0" smtClean="0"/>
              <a:t>rediction</a:t>
            </a:r>
          </a:p>
          <a:p>
            <a:r>
              <a:rPr lang="en-US" sz="3500" dirty="0" smtClean="0"/>
              <a:t>construction </a:t>
            </a:r>
            <a:r>
              <a:rPr lang="en-US" sz="3500" dirty="0"/>
              <a:t>of images during </a:t>
            </a:r>
            <a:r>
              <a:rPr lang="en-US" sz="3500" dirty="0" smtClean="0"/>
              <a:t>reading</a:t>
            </a:r>
          </a:p>
          <a:p>
            <a:r>
              <a:rPr lang="en-US" sz="3500" dirty="0" smtClean="0"/>
              <a:t>monitoring </a:t>
            </a:r>
            <a:r>
              <a:rPr lang="en-US" sz="3500" dirty="0"/>
              <a:t>of comprehension and </a:t>
            </a:r>
            <a:r>
              <a:rPr lang="en-US" sz="3500" dirty="0" smtClean="0"/>
              <a:t>rereading</a:t>
            </a:r>
          </a:p>
          <a:p>
            <a:r>
              <a:rPr lang="en-US" sz="3500" dirty="0" smtClean="0"/>
              <a:t>summarization</a:t>
            </a:r>
          </a:p>
          <a:p>
            <a:r>
              <a:rPr lang="en-US" sz="3500" dirty="0" smtClean="0"/>
              <a:t>interpretation </a:t>
            </a:r>
          </a:p>
          <a:p>
            <a:pPr marL="0" indent="0">
              <a:buNone/>
            </a:pPr>
            <a:r>
              <a:rPr lang="en-US" sz="3500" dirty="0" smtClean="0"/>
              <a:t>– </a:t>
            </a:r>
            <a:r>
              <a:rPr lang="en-US" sz="3500" dirty="0"/>
              <a:t>depend greatly on prior </a:t>
            </a:r>
            <a:r>
              <a:rPr lang="en-US" sz="3500" dirty="0" smtClean="0"/>
              <a:t>knowledge.” </a:t>
            </a:r>
            <a:endParaRPr lang="en-US" sz="3500" dirty="0"/>
          </a:p>
          <a:p>
            <a:pPr marL="3657600" lvl="8" indent="0" defTabSz="1595438">
              <a:buNone/>
            </a:pPr>
            <a:r>
              <a:rPr lang="en-US" dirty="0" smtClean="0"/>
              <a:t>	                        </a:t>
            </a:r>
            <a:r>
              <a:rPr lang="en-US" sz="2200" dirty="0" smtClean="0"/>
              <a:t>(Pressley, 2000)</a:t>
            </a:r>
            <a:endParaRPr lang="en-US" sz="2200" dirty="0"/>
          </a:p>
        </p:txBody>
      </p:sp>
      <p:sp>
        <p:nvSpPr>
          <p:cNvPr id="5" name="Footer Placeholder 4"/>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1759933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sz="quarter" idx="4294967295"/>
          </p:nvPr>
        </p:nvSpPr>
        <p:spPr>
          <a:xfrm>
            <a:off x="304800" y="1143000"/>
            <a:ext cx="8229600" cy="5562600"/>
          </a:xfrm>
          <a:prstGeom prst="rect">
            <a:avLst/>
          </a:prstGeom>
        </p:spPr>
        <p:txBody>
          <a:bodyPr>
            <a:normAutofit fontScale="85000" lnSpcReduction="20000"/>
          </a:bodyPr>
          <a:lstStyle/>
          <a:p>
            <a:pPr eaLnBrk="1" hangingPunct="1">
              <a:lnSpc>
                <a:spcPct val="90000"/>
              </a:lnSpc>
              <a:buNone/>
            </a:pPr>
            <a:r>
              <a:rPr lang="en-US" sz="2800" dirty="0" smtClean="0"/>
              <a:t>	</a:t>
            </a:r>
            <a:r>
              <a:rPr lang="en-US" sz="3300" dirty="0" smtClean="0"/>
              <a:t>“Our prior experience and background knowledge fuel the connections we make. </a:t>
            </a:r>
          </a:p>
          <a:p>
            <a:pPr eaLnBrk="1" hangingPunct="1">
              <a:lnSpc>
                <a:spcPct val="90000"/>
              </a:lnSpc>
              <a:buNone/>
            </a:pPr>
            <a:endParaRPr lang="en-US" sz="3000" dirty="0" smtClean="0"/>
          </a:p>
          <a:p>
            <a:pPr lvl="1">
              <a:lnSpc>
                <a:spcPct val="90000"/>
              </a:lnSpc>
            </a:pPr>
            <a:r>
              <a:rPr lang="en-US" sz="2600" dirty="0"/>
              <a:t>t</a:t>
            </a:r>
            <a:r>
              <a:rPr lang="en-US" sz="2600" dirty="0" smtClean="0"/>
              <a:t>he books we read</a:t>
            </a:r>
          </a:p>
          <a:p>
            <a:pPr lvl="1">
              <a:lnSpc>
                <a:spcPct val="90000"/>
              </a:lnSpc>
            </a:pPr>
            <a:r>
              <a:rPr lang="en-US" sz="2600" dirty="0" smtClean="0"/>
              <a:t>the authors we choose</a:t>
            </a:r>
          </a:p>
          <a:p>
            <a:pPr lvl="1">
              <a:lnSpc>
                <a:spcPct val="90000"/>
              </a:lnSpc>
            </a:pPr>
            <a:r>
              <a:rPr lang="en-US" sz="2600" dirty="0" smtClean="0"/>
              <a:t>the discussions we have</a:t>
            </a:r>
          </a:p>
          <a:p>
            <a:pPr lvl="1">
              <a:lnSpc>
                <a:spcPct val="90000"/>
              </a:lnSpc>
            </a:pPr>
            <a:r>
              <a:rPr lang="en-US" sz="2600" dirty="0" smtClean="0"/>
              <a:t>our past experiences</a:t>
            </a:r>
          </a:p>
          <a:p>
            <a:pPr lvl="1">
              <a:lnSpc>
                <a:spcPct val="90000"/>
              </a:lnSpc>
            </a:pPr>
            <a:r>
              <a:rPr lang="en-US" sz="2600" dirty="0" smtClean="0"/>
              <a:t>the newspaper</a:t>
            </a:r>
          </a:p>
          <a:p>
            <a:pPr lvl="1">
              <a:lnSpc>
                <a:spcPct val="90000"/>
              </a:lnSpc>
            </a:pPr>
            <a:r>
              <a:rPr lang="en-US" sz="2600" dirty="0" smtClean="0"/>
              <a:t>the evening news</a:t>
            </a:r>
          </a:p>
          <a:p>
            <a:pPr lvl="1">
              <a:lnSpc>
                <a:spcPct val="90000"/>
              </a:lnSpc>
            </a:pPr>
            <a:r>
              <a:rPr lang="en-US" sz="2600" dirty="0" smtClean="0"/>
              <a:t>the weekly magazines</a:t>
            </a:r>
          </a:p>
          <a:p>
            <a:pPr lvl="1">
              <a:lnSpc>
                <a:spcPct val="90000"/>
              </a:lnSpc>
            </a:pPr>
            <a:r>
              <a:rPr lang="en-US" sz="2600" dirty="0" smtClean="0"/>
              <a:t>the Internet</a:t>
            </a:r>
          </a:p>
          <a:p>
            <a:pPr lvl="1">
              <a:lnSpc>
                <a:spcPct val="90000"/>
              </a:lnSpc>
            </a:pPr>
            <a:r>
              <a:rPr lang="en-US" sz="2600" dirty="0" smtClean="0"/>
              <a:t>and nightly dinner table conversations … </a:t>
            </a:r>
          </a:p>
          <a:p>
            <a:pPr lvl="1">
              <a:lnSpc>
                <a:spcPct val="90000"/>
              </a:lnSpc>
            </a:pPr>
            <a:endParaRPr lang="en-US" sz="2600" dirty="0" smtClean="0"/>
          </a:p>
          <a:p>
            <a:pPr marL="457200" lvl="1" indent="0">
              <a:lnSpc>
                <a:spcPct val="90000"/>
              </a:lnSpc>
              <a:buNone/>
            </a:pPr>
            <a:r>
              <a:rPr lang="en-US" sz="3300" dirty="0"/>
              <a:t>all forge connections that lead to new insight.  </a:t>
            </a:r>
            <a:r>
              <a:rPr lang="en-US" sz="3300" dirty="0" smtClean="0"/>
              <a:t>We teach kids to think about their connections and read in ways that let them discover these threads.”</a:t>
            </a:r>
          </a:p>
          <a:p>
            <a:pPr eaLnBrk="1" hangingPunct="1">
              <a:lnSpc>
                <a:spcPct val="90000"/>
              </a:lnSpc>
              <a:buNone/>
            </a:pPr>
            <a:r>
              <a:rPr lang="en-US" dirty="0"/>
              <a:t>	</a:t>
            </a:r>
            <a:r>
              <a:rPr lang="en-US" dirty="0" smtClean="0"/>
              <a:t>					</a:t>
            </a:r>
            <a:r>
              <a:rPr lang="en-US" sz="2400" dirty="0" smtClean="0"/>
              <a:t>     (Harvey and </a:t>
            </a:r>
            <a:r>
              <a:rPr lang="en-US" sz="2400" dirty="0" err="1" smtClean="0"/>
              <a:t>Goudvis</a:t>
            </a:r>
            <a:r>
              <a:rPr lang="en-US" sz="2400" dirty="0" smtClean="0"/>
              <a:t>, 2000)</a:t>
            </a:r>
          </a:p>
          <a:p>
            <a:pPr eaLnBrk="1" hangingPunct="1">
              <a:lnSpc>
                <a:spcPct val="90000"/>
              </a:lnSpc>
            </a:pPr>
            <a:endParaRPr lang="en-US" sz="2800" dirty="0" smtClean="0"/>
          </a:p>
          <a:p>
            <a:pPr eaLnBrk="1" hangingPunct="1">
              <a:lnSpc>
                <a:spcPct val="90000"/>
              </a:lnSpc>
              <a:buFont typeface="Arial" charset="0"/>
              <a:buNone/>
            </a:pPr>
            <a:endParaRPr lang="en-US" sz="2400" dirty="0" smtClean="0"/>
          </a:p>
        </p:txBody>
      </p:sp>
      <p:pic>
        <p:nvPicPr>
          <p:cNvPr id="1026" name="Picture 2" descr="C:\Users\ddycha\AppData\Local\Microsoft\Windows\Temporary Internet Files\Content.IE5\TDR9T670\142536029[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19800" y="2057400"/>
            <a:ext cx="2179836" cy="256962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ooter Placeholder 4"/>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12518054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latin typeface="+mn-lt"/>
              </a:rPr>
              <a:t>Knowledge of Baseball</a:t>
            </a:r>
            <a:endParaRPr lang="en-US" sz="4000" dirty="0">
              <a:latin typeface="+mn-lt"/>
            </a:endParaRPr>
          </a:p>
        </p:txBody>
      </p:sp>
      <p:sp>
        <p:nvSpPr>
          <p:cNvPr id="8" name="Text Placeholder 7"/>
          <p:cNvSpPr>
            <a:spLocks noGrp="1"/>
          </p:cNvSpPr>
          <p:nvPr>
            <p:ph type="body" idx="1"/>
          </p:nvPr>
        </p:nvSpPr>
        <p:spPr/>
        <p:txBody>
          <a:bodyPr/>
          <a:lstStyle/>
          <a:p>
            <a:r>
              <a:rPr lang="en-US" dirty="0" smtClean="0"/>
              <a:t>Good Readers</a:t>
            </a:r>
            <a:endParaRPr lang="en-US" dirty="0"/>
          </a:p>
        </p:txBody>
      </p:sp>
      <p:sp>
        <p:nvSpPr>
          <p:cNvPr id="10" name="Text Placeholder 9"/>
          <p:cNvSpPr>
            <a:spLocks noGrp="1"/>
          </p:cNvSpPr>
          <p:nvPr>
            <p:ph type="body" sz="quarter" idx="3"/>
          </p:nvPr>
        </p:nvSpPr>
        <p:spPr/>
        <p:txBody>
          <a:bodyPr/>
          <a:lstStyle/>
          <a:p>
            <a:r>
              <a:rPr lang="en-US" dirty="0" smtClean="0"/>
              <a:t>Struggling Readers</a:t>
            </a:r>
            <a:endParaRPr lang="en-US" dirty="0"/>
          </a:p>
        </p:txBody>
      </p:sp>
      <p:sp>
        <p:nvSpPr>
          <p:cNvPr id="11" name="Content Placeholder 10"/>
          <p:cNvSpPr>
            <a:spLocks noGrp="1"/>
          </p:cNvSpPr>
          <p:nvPr>
            <p:ph sz="quarter" idx="4"/>
          </p:nvPr>
        </p:nvSpPr>
        <p:spPr>
          <a:ln w="28575">
            <a:solidFill>
              <a:schemeClr val="tx1"/>
            </a:solidFill>
          </a:ln>
        </p:spPr>
        <p:txBody>
          <a:bodyPr/>
          <a:lstStyle/>
          <a:p>
            <a:pPr>
              <a:buNone/>
            </a:pPr>
            <a:endParaRPr lang="en-US" dirty="0"/>
          </a:p>
        </p:txBody>
      </p:sp>
      <p:sp>
        <p:nvSpPr>
          <p:cNvPr id="16" name="Content Placeholder 15"/>
          <p:cNvSpPr>
            <a:spLocks noGrp="1"/>
          </p:cNvSpPr>
          <p:nvPr>
            <p:ph sz="half" idx="2"/>
          </p:nvPr>
        </p:nvSpPr>
        <p:spPr>
          <a:xfrm>
            <a:off x="381000" y="1992312"/>
            <a:ext cx="4040188" cy="3951288"/>
          </a:xfrm>
          <a:ln w="25400">
            <a:solidFill>
              <a:schemeClr val="tx1"/>
            </a:solidFill>
          </a:ln>
        </p:spPr>
        <p:txBody>
          <a:bodyPr/>
          <a:lstStyle/>
          <a:p>
            <a:endParaRPr lang="en-US" dirty="0"/>
          </a:p>
        </p:txBody>
      </p:sp>
      <p:pic>
        <p:nvPicPr>
          <p:cNvPr id="18" name="Picture 2" descr="C:\Documents and Settings\cgoodrow\Local Settings\Temporary Internet Files\Content.IE5\N3U1S2HP\MCj04348760000[1].png"/>
          <p:cNvPicPr>
            <a:picLocks noChangeAspect="1" noChangeArrowheads="1"/>
          </p:cNvPicPr>
          <p:nvPr/>
        </p:nvPicPr>
        <p:blipFill>
          <a:blip r:embed="rId3"/>
          <a:srcRect/>
          <a:stretch>
            <a:fillRect/>
          </a:stretch>
        </p:blipFill>
        <p:spPr bwMode="auto">
          <a:xfrm>
            <a:off x="2819400" y="1981200"/>
            <a:ext cx="1600200" cy="1600200"/>
          </a:xfrm>
          <a:prstGeom prst="rect">
            <a:avLst/>
          </a:prstGeom>
          <a:noFill/>
        </p:spPr>
      </p:pic>
      <p:pic>
        <p:nvPicPr>
          <p:cNvPr id="17" name="Picture 4" descr="C:\Documents and Settings\cgoodrow\Local Settings\Temporary Internet Files\Content.IE5\RAJZLK3F\j0432610[1].png"/>
          <p:cNvPicPr>
            <a:picLocks noChangeAspect="1" noChangeArrowheads="1"/>
          </p:cNvPicPr>
          <p:nvPr/>
        </p:nvPicPr>
        <p:blipFill>
          <a:blip r:embed="rId4"/>
          <a:srcRect/>
          <a:stretch>
            <a:fillRect/>
          </a:stretch>
        </p:blipFill>
        <p:spPr bwMode="auto">
          <a:xfrm>
            <a:off x="457200" y="2133600"/>
            <a:ext cx="1447800" cy="1447800"/>
          </a:xfrm>
          <a:prstGeom prst="rect">
            <a:avLst/>
          </a:prstGeom>
          <a:noFill/>
        </p:spPr>
      </p:pic>
      <p:pic>
        <p:nvPicPr>
          <p:cNvPr id="27" name="Picture 2" descr="C:\Documents and Settings\cgoodrow\Local Settings\Temporary Internet Files\Content.IE5\N3U1S2HP\MCj04348760000[1].png"/>
          <p:cNvPicPr>
            <a:picLocks noChangeAspect="1" noChangeArrowheads="1"/>
          </p:cNvPicPr>
          <p:nvPr/>
        </p:nvPicPr>
        <p:blipFill>
          <a:blip r:embed="rId3"/>
          <a:srcRect/>
          <a:stretch>
            <a:fillRect/>
          </a:stretch>
        </p:blipFill>
        <p:spPr bwMode="auto">
          <a:xfrm>
            <a:off x="7010400" y="4343400"/>
            <a:ext cx="1600200" cy="1600200"/>
          </a:xfrm>
          <a:prstGeom prst="rect">
            <a:avLst/>
          </a:prstGeom>
          <a:noFill/>
        </p:spPr>
      </p:pic>
      <p:pic>
        <p:nvPicPr>
          <p:cNvPr id="28" name="Picture 4" descr="C:\Documents and Settings\cgoodrow\Local Settings\Temporary Internet Files\Content.IE5\RAJZLK3F\j0432610[1].png"/>
          <p:cNvPicPr>
            <a:picLocks noChangeAspect="1" noChangeArrowheads="1"/>
          </p:cNvPicPr>
          <p:nvPr/>
        </p:nvPicPr>
        <p:blipFill>
          <a:blip r:embed="rId4"/>
          <a:srcRect/>
          <a:stretch>
            <a:fillRect/>
          </a:stretch>
        </p:blipFill>
        <p:spPr bwMode="auto">
          <a:xfrm>
            <a:off x="4495800" y="4495800"/>
            <a:ext cx="1447800" cy="1447800"/>
          </a:xfrm>
          <a:prstGeom prst="rect">
            <a:avLst/>
          </a:prstGeom>
          <a:noFill/>
        </p:spPr>
      </p:pic>
      <p:sp>
        <p:nvSpPr>
          <p:cNvPr id="12" name="Down Arrow 11"/>
          <p:cNvSpPr/>
          <p:nvPr/>
        </p:nvSpPr>
        <p:spPr>
          <a:xfrm>
            <a:off x="685800" y="-304800"/>
            <a:ext cx="933898" cy="214982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smtClean="0"/>
              <a:t>Comprehension</a:t>
            </a:r>
            <a:endParaRPr lang="en-US" b="1" dirty="0"/>
          </a:p>
        </p:txBody>
      </p:sp>
      <p:sp>
        <p:nvSpPr>
          <p:cNvPr id="13" name="Down Arrow 12"/>
          <p:cNvSpPr/>
          <p:nvPr/>
        </p:nvSpPr>
        <p:spPr>
          <a:xfrm rot="10800000">
            <a:off x="7391400" y="5943600"/>
            <a:ext cx="933898" cy="2209800"/>
          </a:xfrm>
          <a:prstGeom prst="downArrow">
            <a:avLst/>
          </a:prstGeom>
          <a:solidFill>
            <a:srgbClr val="5EAD16"/>
          </a:solidFill>
          <a:ln>
            <a:solidFill>
              <a:srgbClr val="5EAD16"/>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smtClean="0"/>
              <a:t>Comprehension</a:t>
            </a:r>
            <a:endParaRPr lang="en-US" b="1" dirty="0"/>
          </a:p>
        </p:txBody>
      </p:sp>
      <p:sp>
        <p:nvSpPr>
          <p:cNvPr id="14" name="TextBox 13"/>
          <p:cNvSpPr txBox="1"/>
          <p:nvPr/>
        </p:nvSpPr>
        <p:spPr>
          <a:xfrm>
            <a:off x="304800" y="5909846"/>
            <a:ext cx="2362200" cy="338554"/>
          </a:xfrm>
          <a:prstGeom prst="rect">
            <a:avLst/>
          </a:prstGeom>
          <a:noFill/>
        </p:spPr>
        <p:txBody>
          <a:bodyPr wrap="square" rtlCol="0">
            <a:spAutoFit/>
          </a:bodyPr>
          <a:lstStyle/>
          <a:p>
            <a:r>
              <a:rPr lang="en-US" sz="1600" dirty="0" smtClean="0"/>
              <a:t>(</a:t>
            </a:r>
            <a:r>
              <a:rPr lang="en-US" sz="1600" dirty="0" err="1" smtClean="0"/>
              <a:t>Recht</a:t>
            </a:r>
            <a:r>
              <a:rPr lang="en-US" sz="1600" dirty="0" smtClean="0"/>
              <a:t> &amp; Leslie, 1988)</a:t>
            </a:r>
            <a:endParaRPr lang="en-US" sz="1600" dirty="0"/>
          </a:p>
        </p:txBody>
      </p:sp>
      <p:sp>
        <p:nvSpPr>
          <p:cNvPr id="19" name="Footer Placeholder 4"/>
          <p:cNvSpPr>
            <a:spLocks noGrp="1"/>
          </p:cNvSpPr>
          <p:nvPr>
            <p:ph type="ftr" sz="quarter" idx="3"/>
          </p:nvPr>
        </p:nvSpPr>
        <p:spPr>
          <a:xfrm>
            <a:off x="1905000" y="6477000"/>
            <a:ext cx="5181600" cy="228600"/>
          </a:xfrm>
        </p:spPr>
        <p:txBody>
          <a:bodyPr>
            <a:normAutofit/>
          </a:bodyPr>
          <a:lstStyle/>
          <a:p>
            <a:pPr algn="ctr"/>
            <a:r>
              <a:rPr lang="en-US" sz="900" b="0" dirty="0">
                <a:solidFill>
                  <a:schemeClr val="tx1">
                    <a:tint val="75000"/>
                  </a:schemeClr>
                </a:solidFill>
                <a:cs typeface="+mn-cs"/>
              </a:rPr>
              <a:t>© 2013 Texas Education Agency / The University of Texas System</a:t>
            </a:r>
          </a:p>
        </p:txBody>
      </p:sp>
    </p:spTree>
    <p:extLst>
      <p:ext uri="{BB962C8B-B14F-4D97-AF65-F5344CB8AC3E}">
        <p14:creationId xmlns="" xmlns:p14="http://schemas.microsoft.com/office/powerpoint/2010/main" val="364572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fill="hold" nodeType="clickEffect">
                                  <p:stCondLst>
                                    <p:cond delay="0"/>
                                  </p:stCondLst>
                                  <p:childTnLst>
                                    <p:animMotion origin="layout" path="M 0 0  L 0 -0.33333  E" pathEditMode="relative" ptsTypes="">
                                      <p:cBhvr>
                                        <p:cTn id="22" dur="2000" fill="hold"/>
                                        <p:tgtEl>
                                          <p:spTgt spid="27"/>
                                        </p:tgtEl>
                                        <p:attrNameLst>
                                          <p:attrName>ppt_x</p:attrName>
                                          <p:attrName>ppt_y</p:attrName>
                                        </p:attrNameLst>
                                      </p:cBhvr>
                                    </p:animMotion>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64" presetClass="path" presetSubtype="0" accel="50000" decel="50000" fill="hold" nodeType="withEffect">
                                  <p:stCondLst>
                                    <p:cond delay="0"/>
                                  </p:stCondLst>
                                  <p:childTnLst>
                                    <p:animMotion origin="layout" path="M 0 0  L 0 -0.33333  E" pathEditMode="relative" ptsTypes="">
                                      <p:cBhvr>
                                        <p:cTn id="26" dur="2000" fill="hold"/>
                                        <p:tgtEl>
                                          <p:spTgt spid="13"/>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0.00417 -0.03889 L -0.00417 0.29444 " pathEditMode="relative" rAng="0" ptsTypes="AA">
                                      <p:cBhvr>
                                        <p:cTn id="30" dur="2000" fill="hold"/>
                                        <p:tgtEl>
                                          <p:spTgt spid="17"/>
                                        </p:tgtEl>
                                        <p:attrNameLst>
                                          <p:attrName>ppt_x</p:attrName>
                                          <p:attrName>ppt_y</p:attrName>
                                        </p:attrNameLst>
                                      </p:cBhvr>
                                      <p:rCtr x="0" y="167"/>
                                    </p:animMotion>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42" presetClass="path" presetSubtype="0" accel="50000" decel="50000" fill="hold" nodeType="withEffect">
                                  <p:stCondLst>
                                    <p:cond delay="0"/>
                                  </p:stCondLst>
                                  <p:childTnLst>
                                    <p:animMotion origin="layout" path="M 0 0 L 0 0.33333 " pathEditMode="relative" rAng="0" ptsTypes="AA">
                                      <p:cBhvr>
                                        <p:cTn id="34" dur="2000" fill="hold"/>
                                        <p:tgtEl>
                                          <p:spTgt spid="12"/>
                                        </p:tgtEl>
                                        <p:attrNameLst>
                                          <p:attrName>ppt_x</p:attrName>
                                          <p:attrName>ppt_y</p:attrName>
                                        </p:attrNameLst>
                                      </p:cBhvr>
                                      <p:rCtr x="0"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All Students Have Background Knowledge</a:t>
            </a:r>
            <a:endParaRPr lang="en-US" sz="4000" dirty="0"/>
          </a:p>
        </p:txBody>
      </p:sp>
      <p:sp>
        <p:nvSpPr>
          <p:cNvPr id="3" name="Content Placeholder 2"/>
          <p:cNvSpPr>
            <a:spLocks noGrp="1"/>
          </p:cNvSpPr>
          <p:nvPr>
            <p:ph idx="1"/>
          </p:nvPr>
        </p:nvSpPr>
        <p:spPr>
          <a:xfrm>
            <a:off x="304800" y="1905000"/>
            <a:ext cx="8534400" cy="4800600"/>
          </a:xfrm>
        </p:spPr>
        <p:txBody>
          <a:bodyPr/>
          <a:lstStyle/>
          <a:p>
            <a:pPr>
              <a:buNone/>
            </a:pPr>
            <a:r>
              <a:rPr lang="en-US" dirty="0" smtClean="0"/>
              <a:t>“…all students have background knowledge even though not all of them have the </a:t>
            </a:r>
            <a:r>
              <a:rPr lang="en-US" i="1" dirty="0" smtClean="0"/>
              <a:t>academic</a:t>
            </a:r>
            <a:r>
              <a:rPr lang="en-US" dirty="0" smtClean="0"/>
              <a:t> background knowledge necessary to do well in school.  The background knowledge that is not germane to academic success may still be highly valuable in other contexts and, as such, should be honored along with the bearers of that knowledge.” </a:t>
            </a:r>
          </a:p>
          <a:p>
            <a:pPr>
              <a:buNone/>
            </a:pPr>
            <a:r>
              <a:rPr lang="en-US" sz="2000" dirty="0"/>
              <a:t>	</a:t>
            </a:r>
            <a:r>
              <a:rPr lang="en-US" sz="2000" dirty="0" smtClean="0"/>
              <a:t>						          (</a:t>
            </a:r>
            <a:r>
              <a:rPr lang="en-US" sz="2000" dirty="0" err="1" smtClean="0"/>
              <a:t>Marzano</a:t>
            </a:r>
            <a:r>
              <a:rPr lang="en-US" sz="2000" dirty="0" smtClean="0"/>
              <a:t>, 2004)</a:t>
            </a:r>
          </a:p>
          <a:p>
            <a:pPr>
              <a:buNone/>
            </a:pPr>
            <a:endParaRPr lang="en-US" dirty="0"/>
          </a:p>
        </p:txBody>
      </p:sp>
      <p:sp>
        <p:nvSpPr>
          <p:cNvPr id="6" name="Footer Placeholder 4"/>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2229288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Build? Or Activate?</a:t>
            </a:r>
            <a:endParaRPr lang="en-US" sz="4000" dirty="0"/>
          </a:p>
        </p:txBody>
      </p:sp>
      <p:sp>
        <p:nvSpPr>
          <p:cNvPr id="5" name="Content Placeholder 4"/>
          <p:cNvSpPr>
            <a:spLocks noGrp="1"/>
          </p:cNvSpPr>
          <p:nvPr>
            <p:ph sz="half" idx="1"/>
          </p:nvPr>
        </p:nvSpPr>
        <p:spPr>
          <a:ln w="25400">
            <a:solidFill>
              <a:schemeClr val="tx1"/>
            </a:solidFill>
          </a:ln>
        </p:spPr>
        <p:txBody>
          <a:bodyPr/>
          <a:lstStyle/>
          <a:p>
            <a:pPr algn="ctr">
              <a:buNone/>
            </a:pPr>
            <a:r>
              <a:rPr lang="en-US" b="1" dirty="0" smtClean="0"/>
              <a:t>Building Background Knowledge</a:t>
            </a:r>
          </a:p>
          <a:p>
            <a:r>
              <a:rPr lang="en-US" dirty="0" smtClean="0"/>
              <a:t>Students know little or nothing about a topic</a:t>
            </a:r>
          </a:p>
          <a:p>
            <a:pPr>
              <a:buNone/>
            </a:pPr>
            <a:endParaRPr lang="en-US" sz="1000" dirty="0" smtClean="0"/>
          </a:p>
          <a:p>
            <a:r>
              <a:rPr lang="en-US" dirty="0" smtClean="0"/>
              <a:t>May take place 1-2 weeks before reading</a:t>
            </a:r>
          </a:p>
          <a:p>
            <a:pPr>
              <a:buNone/>
            </a:pPr>
            <a:endParaRPr lang="en-US" sz="1000" dirty="0" smtClean="0"/>
          </a:p>
          <a:p>
            <a:r>
              <a:rPr lang="en-US" dirty="0" smtClean="0"/>
              <a:t>Takes 3-4 exposures, no more than 2 days apart</a:t>
            </a:r>
            <a:endParaRPr lang="en-US" dirty="0"/>
          </a:p>
        </p:txBody>
      </p:sp>
      <p:sp>
        <p:nvSpPr>
          <p:cNvPr id="6" name="Content Placeholder 5"/>
          <p:cNvSpPr>
            <a:spLocks noGrp="1"/>
          </p:cNvSpPr>
          <p:nvPr>
            <p:ph sz="half" idx="2"/>
          </p:nvPr>
        </p:nvSpPr>
        <p:spPr>
          <a:ln w="25400">
            <a:solidFill>
              <a:schemeClr val="tx1"/>
            </a:solidFill>
          </a:ln>
        </p:spPr>
        <p:txBody>
          <a:bodyPr/>
          <a:lstStyle/>
          <a:p>
            <a:pPr algn="ctr">
              <a:buNone/>
            </a:pPr>
            <a:r>
              <a:rPr lang="en-US" b="1" dirty="0" smtClean="0"/>
              <a:t>Activating Background Knowledge</a:t>
            </a:r>
          </a:p>
          <a:p>
            <a:r>
              <a:rPr lang="en-US" dirty="0" smtClean="0"/>
              <a:t>Students have some knowledge of a topic</a:t>
            </a:r>
          </a:p>
          <a:p>
            <a:pPr>
              <a:buNone/>
            </a:pPr>
            <a:endParaRPr lang="en-US" sz="1000" dirty="0" smtClean="0"/>
          </a:p>
          <a:p>
            <a:r>
              <a:rPr lang="en-US" dirty="0" smtClean="0"/>
              <a:t>Takes place directly prior to reading</a:t>
            </a:r>
          </a:p>
          <a:p>
            <a:pPr>
              <a:buNone/>
            </a:pPr>
            <a:endParaRPr lang="en-US" sz="1000" dirty="0" smtClean="0"/>
          </a:p>
          <a:p>
            <a:r>
              <a:rPr lang="en-US" dirty="0" smtClean="0"/>
              <a:t>Takes 2-10 minutes</a:t>
            </a:r>
            <a:endParaRPr lang="en-US" dirty="0"/>
          </a:p>
        </p:txBody>
      </p:sp>
      <p:sp>
        <p:nvSpPr>
          <p:cNvPr id="8" name="Footer Placeholder 4"/>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36142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Making Connections?</a:t>
            </a:r>
            <a:endParaRPr lang="en-US" dirty="0"/>
          </a:p>
        </p:txBody>
      </p:sp>
      <p:sp>
        <p:nvSpPr>
          <p:cNvPr id="7" name="Text Placeholder 6"/>
          <p:cNvSpPr>
            <a:spLocks noGrp="1"/>
          </p:cNvSpPr>
          <p:nvPr>
            <p:ph type="body" idx="1"/>
          </p:nvPr>
        </p:nvSpPr>
        <p:spPr/>
        <p:txBody>
          <a:bodyPr/>
          <a:lstStyle/>
          <a:p>
            <a:r>
              <a:rPr lang="en-US" dirty="0" smtClean="0"/>
              <a:t>Why Should We Teach</a:t>
            </a: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27</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27459424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Teach Making Connections?</a:t>
            </a:r>
            <a:endParaRPr lang="en-US" dirty="0"/>
          </a:p>
        </p:txBody>
      </p:sp>
      <p:sp>
        <p:nvSpPr>
          <p:cNvPr id="3" name="Content Placeholder 2"/>
          <p:cNvSpPr>
            <a:spLocks noGrp="1"/>
          </p:cNvSpPr>
          <p:nvPr>
            <p:ph idx="1"/>
          </p:nvPr>
        </p:nvSpPr>
        <p:spPr>
          <a:xfrm>
            <a:off x="457200" y="1905000"/>
            <a:ext cx="8229600" cy="4648200"/>
          </a:xfrm>
        </p:spPr>
        <p:txBody>
          <a:bodyPr>
            <a:normAutofit fontScale="25000" lnSpcReduction="20000"/>
          </a:bodyPr>
          <a:lstStyle/>
          <a:p>
            <a:pPr>
              <a:buNone/>
            </a:pPr>
            <a:r>
              <a:rPr lang="en-US" sz="12000" dirty="0" smtClean="0"/>
              <a:t>Connections help readers: </a:t>
            </a:r>
          </a:p>
          <a:p>
            <a:r>
              <a:rPr lang="en-US" sz="12000" dirty="0" smtClean="0"/>
              <a:t>Relate to characters</a:t>
            </a:r>
          </a:p>
          <a:p>
            <a:r>
              <a:rPr lang="en-US" sz="12000" dirty="0" smtClean="0"/>
              <a:t>Visualize</a:t>
            </a:r>
          </a:p>
          <a:p>
            <a:r>
              <a:rPr lang="en-US" sz="12000" dirty="0" smtClean="0"/>
              <a:t>Avoid boredom</a:t>
            </a:r>
          </a:p>
          <a:p>
            <a:r>
              <a:rPr lang="en-US" sz="12000" dirty="0" smtClean="0"/>
              <a:t>Pay attention</a:t>
            </a:r>
          </a:p>
          <a:p>
            <a:r>
              <a:rPr lang="en-US" sz="12000" dirty="0" smtClean="0"/>
              <a:t>Listen to others</a:t>
            </a:r>
          </a:p>
          <a:p>
            <a:r>
              <a:rPr lang="en-US" sz="12000" dirty="0" smtClean="0"/>
              <a:t>Read actively</a:t>
            </a:r>
          </a:p>
          <a:p>
            <a:r>
              <a:rPr lang="en-US" sz="12000" dirty="0" smtClean="0"/>
              <a:t>Remember what they read</a:t>
            </a:r>
          </a:p>
          <a:p>
            <a:r>
              <a:rPr lang="en-US" sz="12000" dirty="0" smtClean="0"/>
              <a:t>Ask questions</a:t>
            </a:r>
            <a:endParaRPr lang="en-US" sz="8000" dirty="0" smtClean="0"/>
          </a:p>
          <a:p>
            <a:pPr lvl="8">
              <a:buNone/>
            </a:pPr>
            <a:r>
              <a:rPr lang="en-US" sz="8000" dirty="0" smtClean="0"/>
              <a:t>                                             (</a:t>
            </a:r>
            <a:r>
              <a:rPr lang="en-US" sz="8000" dirty="0" err="1" smtClean="0"/>
              <a:t>Tovani</a:t>
            </a:r>
            <a:r>
              <a:rPr lang="en-US" sz="8000" dirty="0" smtClean="0"/>
              <a:t>, 2000)</a:t>
            </a:r>
          </a:p>
          <a:p>
            <a:pPr>
              <a:buNone/>
            </a:pPr>
            <a:endParaRPr lang="en-US" dirty="0"/>
          </a:p>
        </p:txBody>
      </p:sp>
      <p:sp>
        <p:nvSpPr>
          <p:cNvPr id="6" name="Footer Placeholder 4"/>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8353574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Making Connections?</a:t>
            </a:r>
            <a:endParaRPr lang="en-US" dirty="0"/>
          </a:p>
        </p:txBody>
      </p:sp>
      <p:sp>
        <p:nvSpPr>
          <p:cNvPr id="7" name="Text Placeholder 6"/>
          <p:cNvSpPr>
            <a:spLocks noGrp="1"/>
          </p:cNvSpPr>
          <p:nvPr>
            <p:ph type="body" idx="1"/>
          </p:nvPr>
        </p:nvSpPr>
        <p:spPr/>
        <p:txBody>
          <a:bodyPr/>
          <a:lstStyle/>
          <a:p>
            <a:r>
              <a:rPr lang="en-US" dirty="0" smtClean="0"/>
              <a:t>How Do You Teach</a:t>
            </a: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29</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2692125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20782" y="609600"/>
            <a:ext cx="9144000" cy="1143000"/>
          </a:xfrm>
        </p:spPr>
        <p:txBody>
          <a:bodyPr/>
          <a:lstStyle/>
          <a:p>
            <a:pPr eaLnBrk="1" hangingPunct="1"/>
            <a:r>
              <a:rPr lang="en-US" sz="4000" dirty="0" smtClean="0"/>
              <a:t>Goals for this Training</a:t>
            </a:r>
          </a:p>
        </p:txBody>
      </p:sp>
      <p:sp>
        <p:nvSpPr>
          <p:cNvPr id="20483" name="Content Placeholder 2"/>
          <p:cNvSpPr>
            <a:spLocks noGrp="1"/>
          </p:cNvSpPr>
          <p:nvPr>
            <p:ph sz="quarter" idx="4294967295"/>
          </p:nvPr>
        </p:nvSpPr>
        <p:spPr>
          <a:xfrm>
            <a:off x="533400" y="1905000"/>
            <a:ext cx="8229600" cy="3962400"/>
          </a:xfrm>
        </p:spPr>
        <p:txBody>
          <a:bodyPr/>
          <a:lstStyle/>
          <a:p>
            <a:pPr eaLnBrk="1" hangingPunct="1"/>
            <a:r>
              <a:rPr lang="en-US" sz="3400" dirty="0" smtClean="0"/>
              <a:t>Reflect on the importance of comprehension instruction</a:t>
            </a:r>
          </a:p>
          <a:p>
            <a:pPr eaLnBrk="1" hangingPunct="1"/>
            <a:endParaRPr lang="en-US" sz="1500" dirty="0" smtClean="0"/>
          </a:p>
          <a:p>
            <a:pPr eaLnBrk="1" hangingPunct="1"/>
            <a:r>
              <a:rPr lang="en-US" sz="3400" dirty="0" smtClean="0"/>
              <a:t>Discuss the cognitive strategies good readers use to comprehend</a:t>
            </a:r>
          </a:p>
          <a:p>
            <a:pPr eaLnBrk="1" hangingPunct="1"/>
            <a:endParaRPr lang="en-US" sz="1400" dirty="0" smtClean="0"/>
          </a:p>
          <a:p>
            <a:pPr eaLnBrk="1" hangingPunct="1"/>
            <a:r>
              <a:rPr lang="en-US" sz="3400" dirty="0"/>
              <a:t>I</a:t>
            </a:r>
            <a:r>
              <a:rPr lang="en-US" sz="3400" dirty="0" smtClean="0"/>
              <a:t>ntroduce a routine for explicit instruction of these cognitive strategies</a:t>
            </a:r>
          </a:p>
          <a:p>
            <a:pPr eaLnBrk="1" hangingPunct="1">
              <a:buFont typeface="Arial" pitchFamily="34" charset="0"/>
              <a:buNone/>
            </a:pPr>
            <a:endParaRPr lang="en-US" dirty="0" smtClean="0"/>
          </a:p>
        </p:txBody>
      </p:sp>
      <p:sp>
        <p:nvSpPr>
          <p:cNvPr id="20484"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solidFill>
                  <a:schemeClr val="bg1"/>
                </a:solidFill>
              </a:rPr>
              <a:t>4</a:t>
            </a:r>
            <a:fld id="{CC85B285-F695-4E95-8A77-89DB0207737F}" type="slidenum">
              <a:rPr lang="en-US" smtClean="0">
                <a:solidFill>
                  <a:schemeClr val="bg1"/>
                </a:solidFill>
              </a:rPr>
              <a:pPr eaLnBrk="1" hangingPunct="1"/>
              <a:t>3</a:t>
            </a:fld>
            <a:endParaRPr lang="en-US" dirty="0" smtClean="0">
              <a:solidFill>
                <a:schemeClr val="bg1"/>
              </a:solidFill>
            </a:endParaRPr>
          </a:p>
        </p:txBody>
      </p:sp>
      <p:sp>
        <p:nvSpPr>
          <p:cNvPr id="5"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8" name="Slide Number Placeholder 5"/>
          <p:cNvSpPr txBox="1">
            <a:spLocks/>
          </p:cNvSpPr>
          <p:nvPr/>
        </p:nvSpPr>
        <p:spPr>
          <a:xfrm>
            <a:off x="8763000" y="6461125"/>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3</a:t>
            </a:fld>
            <a:endParaRPr lang="en-US" dirty="0"/>
          </a:p>
        </p:txBody>
      </p:sp>
    </p:spTree>
    <p:extLst>
      <p:ext uri="{BB962C8B-B14F-4D97-AF65-F5344CB8AC3E}">
        <p14:creationId xmlns="" xmlns:p14="http://schemas.microsoft.com/office/powerpoint/2010/main" val="38305858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mj-lt"/>
              </a:rPr>
              <a:t>Introducing Cognitive Strategies</a:t>
            </a:r>
            <a:endParaRPr lang="en-US" dirty="0">
              <a:latin typeface="+mj-lt"/>
            </a:endParaRPr>
          </a:p>
        </p:txBody>
      </p:sp>
      <p:sp>
        <p:nvSpPr>
          <p:cNvPr id="7" name="Footer Placeholder 4"/>
          <p:cNvSpPr>
            <a:spLocks noGrp="1"/>
          </p:cNvSpPr>
          <p:nvPr>
            <p:ph type="ftr" sz="quarter" idx="3"/>
          </p:nvPr>
        </p:nvSpPr>
        <p:spPr>
          <a:xfrm>
            <a:off x="1905000" y="6553200"/>
            <a:ext cx="5181600" cy="228600"/>
          </a:xfrm>
        </p:spPr>
        <p:txBody>
          <a:bodyPr/>
          <a:lstStyle/>
          <a:p>
            <a:r>
              <a:rPr lang="en-US" dirty="0" smtClean="0"/>
              <a:t>© 2013 Texas Education Agency / The University of Texas System</a:t>
            </a:r>
            <a:endParaRPr lang="en-US" dirty="0"/>
          </a:p>
        </p:txBody>
      </p:sp>
      <p:pic>
        <p:nvPicPr>
          <p:cNvPr id="8" name="Picture 2"/>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 xmlns:a14="http://schemas.microsoft.com/office/drawing/2010/main" val="0"/>
              </a:ext>
            </a:extLst>
          </a:blip>
          <a:srcRect/>
          <a:stretch>
            <a:fillRect/>
          </a:stretch>
        </p:blipFill>
        <p:spPr bwMode="auto">
          <a:xfrm>
            <a:off x="3962400" y="2489242"/>
            <a:ext cx="4819650" cy="3138978"/>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pic>
        <p:nvPicPr>
          <p:cNvPr id="3074"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57200" y="1803401"/>
            <a:ext cx="3188849" cy="45720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33717197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Anchor Lesson</a:t>
            </a:r>
            <a:endParaRPr lang="en-US" dirty="0"/>
          </a:p>
        </p:txBody>
      </p:sp>
      <p:sp>
        <p:nvSpPr>
          <p:cNvPr id="3" name="Content Placeholder 2"/>
          <p:cNvSpPr>
            <a:spLocks noGrp="1"/>
          </p:cNvSpPr>
          <p:nvPr>
            <p:ph idx="1"/>
          </p:nvPr>
        </p:nvSpPr>
        <p:spPr>
          <a:xfrm>
            <a:off x="457200" y="1905000"/>
            <a:ext cx="8305800" cy="4221163"/>
          </a:xfrm>
        </p:spPr>
        <p:txBody>
          <a:bodyPr>
            <a:normAutofit lnSpcReduction="10000"/>
          </a:bodyPr>
          <a:lstStyle/>
          <a:p>
            <a:pPr marL="0" indent="0">
              <a:buNone/>
            </a:pPr>
            <a:r>
              <a:rPr lang="en-US" dirty="0" smtClean="0">
                <a:solidFill>
                  <a:srgbClr val="C00000"/>
                </a:solidFill>
              </a:rPr>
              <a:t>“Today, we are going to explore our background knowledge. Did you know that everyone </a:t>
            </a:r>
            <a:r>
              <a:rPr lang="en-US" dirty="0">
                <a:solidFill>
                  <a:srgbClr val="C00000"/>
                </a:solidFill>
              </a:rPr>
              <a:t>has background </a:t>
            </a:r>
            <a:r>
              <a:rPr lang="en-US" dirty="0" smtClean="0">
                <a:solidFill>
                  <a:srgbClr val="C00000"/>
                </a:solidFill>
              </a:rPr>
              <a:t>knowledge? </a:t>
            </a:r>
            <a:r>
              <a:rPr lang="en-US" dirty="0">
                <a:solidFill>
                  <a:srgbClr val="C00000"/>
                </a:solidFill>
              </a:rPr>
              <a:t>Background knowledge is another way </a:t>
            </a:r>
            <a:r>
              <a:rPr lang="en-US" dirty="0" smtClean="0">
                <a:solidFill>
                  <a:srgbClr val="C00000"/>
                </a:solidFill>
              </a:rPr>
              <a:t>of </a:t>
            </a:r>
            <a:r>
              <a:rPr lang="en-US" dirty="0">
                <a:solidFill>
                  <a:srgbClr val="C00000"/>
                </a:solidFill>
              </a:rPr>
              <a:t>saying, </a:t>
            </a:r>
            <a:r>
              <a:rPr lang="en-US" dirty="0" smtClean="0">
                <a:solidFill>
                  <a:srgbClr val="C00000"/>
                </a:solidFill>
              </a:rPr>
              <a:t>‘What I know.’ </a:t>
            </a:r>
            <a:r>
              <a:rPr lang="en-US" dirty="0">
                <a:solidFill>
                  <a:srgbClr val="C00000"/>
                </a:solidFill>
              </a:rPr>
              <a:t>You have lots of background knowledge </a:t>
            </a:r>
            <a:r>
              <a:rPr lang="en-US" dirty="0" smtClean="0">
                <a:solidFill>
                  <a:srgbClr val="C00000"/>
                </a:solidFill>
              </a:rPr>
              <a:t>because you </a:t>
            </a:r>
            <a:r>
              <a:rPr lang="en-US" dirty="0">
                <a:solidFill>
                  <a:srgbClr val="C00000"/>
                </a:solidFill>
              </a:rPr>
              <a:t>know a lot about many things. We get background knowledge from doing things, seeing things, going places, from reading, and talking with others</a:t>
            </a:r>
            <a:r>
              <a:rPr lang="en-US" dirty="0" smtClean="0">
                <a:solidFill>
                  <a:srgbClr val="C00000"/>
                </a:solidFill>
              </a:rPr>
              <a:t>.”</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7B44EE3B-371E-4108-AA03-CAAD196CADCD}" type="slidenum">
              <a:rPr lang="en-US" smtClean="0"/>
              <a:pPr/>
              <a:t>31</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5892988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44EE3B-371E-4108-AA03-CAAD196CADCD}" type="slidenum">
              <a:rPr lang="en-US" smtClean="0"/>
              <a:pPr/>
              <a:t>32</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pic>
        <p:nvPicPr>
          <p:cNvPr id="6" name="Picture 10" descr="http://images.clipart.com/thb/thb9/PH/images/63325071.thb.jpg?100164675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447800" y="1371600"/>
            <a:ext cx="6668393" cy="50679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305488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Background Knowledge</a:t>
            </a: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33</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pic>
        <p:nvPicPr>
          <p:cNvPr id="6" name="Picture 5" descr="http://downloads.clipart.com/20683292.jpg?t=1285358367&amp;h=c01eb7962d67795f3e3fc3146021fbec&amp;u=TPRI-2010"/>
          <p:cNvPicPr/>
          <p:nvPr/>
        </p:nvPicPr>
        <p:blipFill rotWithShape="1">
          <a:blip r:embed="rId3" cstate="print"/>
          <a:srcRect t="14754"/>
          <a:stretch/>
        </p:blipFill>
        <p:spPr bwMode="auto">
          <a:xfrm>
            <a:off x="2362200" y="1752600"/>
            <a:ext cx="4419600" cy="4495800"/>
          </a:xfrm>
          <a:prstGeom prst="rect">
            <a:avLst/>
          </a:prstGeom>
          <a:noFill/>
          <a:ln w="9525">
            <a:noFill/>
            <a:miter lim="800000"/>
            <a:headEnd/>
            <a:tailEnd/>
          </a:ln>
        </p:spPr>
      </p:pic>
      <p:pic>
        <p:nvPicPr>
          <p:cNvPr id="4108" name="Picture 12" descr="http://images.clipart.com/thb/thb8/PH/hm5344_20031120-2-12-1/hm5344_20031120-2-12-1/16274297.thb.jpg?5344_031212_12476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2000" y="2200393"/>
            <a:ext cx="976603" cy="973814"/>
          </a:xfrm>
          <a:prstGeom prst="rect">
            <a:avLst/>
          </a:prstGeom>
          <a:noFill/>
          <a:extLst>
            <a:ext uri="{909E8E84-426E-40DD-AFC4-6F175D3DCCD1}">
              <a14:hiddenFill xmlns="" xmlns:a14="http://schemas.microsoft.com/office/drawing/2010/main">
                <a:solidFill>
                  <a:srgbClr val="FFFFFF"/>
                </a:solidFill>
              </a14:hiddenFill>
            </a:ext>
          </a:extLst>
        </p:spPr>
      </p:pic>
      <p:pic>
        <p:nvPicPr>
          <p:cNvPr id="4109" name="Picture 13" descr="C:\Users\ddycha\AppData\Local\Microsoft\Windows\Temporary Internet Files\Content.IE5\UPDXKS1M\94392100[2].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8494" r="19658"/>
          <a:stretch/>
        </p:blipFill>
        <p:spPr bwMode="auto">
          <a:xfrm>
            <a:off x="3348035" y="2544136"/>
            <a:ext cx="985473" cy="910989"/>
          </a:xfrm>
          <a:prstGeom prst="rect">
            <a:avLst/>
          </a:prstGeom>
          <a:noFill/>
          <a:extLst>
            <a:ext uri="{909E8E84-426E-40DD-AFC4-6F175D3DCCD1}">
              <a14:hiddenFill xmlns="" xmlns:a14="http://schemas.microsoft.com/office/drawing/2010/main">
                <a:solidFill>
                  <a:srgbClr val="FFFFFF"/>
                </a:solidFill>
              </a14:hiddenFill>
            </a:ext>
          </a:extLst>
        </p:spPr>
      </p:pic>
      <p:pic>
        <p:nvPicPr>
          <p:cNvPr id="4111" name="Picture 15" descr="http://images.clipart.com/thb/thb14/PH/Corel_8901/34815488.thb.jpg?000802_c531_0009_clhs"/>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068613" y="4828576"/>
            <a:ext cx="1352550" cy="904276"/>
          </a:xfrm>
          <a:prstGeom prst="rect">
            <a:avLst/>
          </a:prstGeom>
          <a:noFill/>
          <a:extLst>
            <a:ext uri="{909E8E84-426E-40DD-AFC4-6F175D3DCCD1}">
              <a14:hiddenFill xmlns="" xmlns:a14="http://schemas.microsoft.com/office/drawing/2010/main">
                <a:solidFill>
                  <a:srgbClr val="FFFFFF"/>
                </a:solidFill>
              </a14:hiddenFill>
            </a:ext>
          </a:extLst>
        </p:spPr>
      </p:pic>
      <p:pic>
        <p:nvPicPr>
          <p:cNvPr id="4112" name="Picture 16" descr="C:\Users\ddycha\AppData\Local\Microsoft\Windows\Temporary Internet Files\Content.IE5\KTRFEBYE\97777159[3].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800600" y="3508983"/>
            <a:ext cx="1241126" cy="830634"/>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C:\Users\ddycha\AppData\Local\Microsoft\Windows\Temporary Internet Files\Content.IE5\JDED5LW3\MC900441775[1].PNG"/>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3084119" y="3539463"/>
            <a:ext cx="1371600" cy="137160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C:\Documents and Settings\ddycha\Local Settings\Temporary Internet Files\Content.IE5\6I22BF7Q\MCj04247980000[1].wmf"/>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696200" y="1588750"/>
            <a:ext cx="1152525" cy="1098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7848600" y="1905000"/>
            <a:ext cx="838200" cy="523220"/>
          </a:xfrm>
          <a:prstGeom prst="rect">
            <a:avLst/>
          </a:prstGeom>
          <a:noFill/>
        </p:spPr>
        <p:txBody>
          <a:bodyPr wrap="square" rtlCol="0">
            <a:spAutoFit/>
          </a:bodyPr>
          <a:lstStyle/>
          <a:p>
            <a:pPr algn="ctr"/>
            <a:r>
              <a:rPr lang="en-US" sz="1400" dirty="0" smtClean="0"/>
              <a:t>Handout #1</a:t>
            </a:r>
            <a:endParaRPr lang="en-US" sz="1400" dirty="0"/>
          </a:p>
        </p:txBody>
      </p:sp>
    </p:spTree>
    <p:extLst>
      <p:ext uri="{BB962C8B-B14F-4D97-AF65-F5344CB8AC3E}">
        <p14:creationId xmlns="" xmlns:p14="http://schemas.microsoft.com/office/powerpoint/2010/main" val="30173682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p:txBody>
          <a:bodyPr/>
          <a:lstStyle/>
          <a:p>
            <a:pPr eaLnBrk="1" hangingPunct="1"/>
            <a:r>
              <a:rPr lang="en-US" dirty="0" smtClean="0"/>
              <a:t>Step 1: Anchor Lesson</a:t>
            </a:r>
            <a:endParaRPr lang="en-US" sz="2800" dirty="0" smtClean="0"/>
          </a:p>
        </p:txBody>
      </p:sp>
      <p:sp>
        <p:nvSpPr>
          <p:cNvPr id="28675" name="Content Placeholder 4"/>
          <p:cNvSpPr>
            <a:spLocks noGrp="1"/>
          </p:cNvSpPr>
          <p:nvPr>
            <p:ph idx="1"/>
          </p:nvPr>
        </p:nvSpPr>
        <p:spPr>
          <a:xfrm>
            <a:off x="152400" y="1824599"/>
            <a:ext cx="6934200" cy="1219200"/>
          </a:xfrm>
        </p:spPr>
        <p:txBody>
          <a:bodyPr/>
          <a:lstStyle/>
          <a:p>
            <a:pPr indent="-6350" eaLnBrk="1" hangingPunct="1">
              <a:buFont typeface="Arial" charset="0"/>
              <a:buNone/>
            </a:pPr>
            <a:r>
              <a:rPr lang="en-US" sz="3600" dirty="0" smtClean="0"/>
              <a:t>Use a real-world example to create a context.</a:t>
            </a:r>
          </a:p>
          <a:p>
            <a:pPr indent="-6350" eaLnBrk="1" hangingPunct="1">
              <a:buFont typeface="Arial" charset="0"/>
              <a:buNone/>
            </a:pPr>
            <a:endParaRPr lang="en-US" sz="3600" b="1" dirty="0" smtClean="0">
              <a:solidFill>
                <a:srgbClr val="FF0000"/>
              </a:solidFill>
            </a:endParaRPr>
          </a:p>
          <a:p>
            <a:pPr indent="-6350" eaLnBrk="1" hangingPunct="1">
              <a:buFont typeface="Arial" charset="0"/>
              <a:buNone/>
            </a:pPr>
            <a:endParaRPr lang="en-US" sz="3600" dirty="0" smtClean="0">
              <a:solidFill>
                <a:srgbClr val="FF0000"/>
              </a:solidFill>
            </a:endParaRPr>
          </a:p>
        </p:txBody>
      </p:sp>
      <p:sp>
        <p:nvSpPr>
          <p:cNvPr id="6" name="TextBox 5"/>
          <p:cNvSpPr txBox="1"/>
          <p:nvPr/>
        </p:nvSpPr>
        <p:spPr>
          <a:xfrm>
            <a:off x="515471" y="3531241"/>
            <a:ext cx="4953000" cy="2338388"/>
          </a:xfrm>
          <a:prstGeom prst="rect">
            <a:avLst/>
          </a:prstGeom>
          <a:noFill/>
        </p:spPr>
        <p:txBody>
          <a:bodyPr>
            <a:spAutoFit/>
          </a:bodyPr>
          <a:lstStyle/>
          <a:p>
            <a:pPr>
              <a:defRPr/>
            </a:pPr>
            <a:r>
              <a:rPr lang="en-US" sz="3200" dirty="0">
                <a:latin typeface="+mn-lt"/>
              </a:rPr>
              <a:t>Record what you will do for Step 1 on your orange Cognitive Strategy </a:t>
            </a:r>
            <a:r>
              <a:rPr lang="en-US" sz="3200" dirty="0" smtClean="0">
                <a:latin typeface="+mn-lt"/>
              </a:rPr>
              <a:t>Lesson </a:t>
            </a:r>
            <a:r>
              <a:rPr lang="en-US" sz="3200" dirty="0">
                <a:latin typeface="+mn-lt"/>
              </a:rPr>
              <a:t>Planning Card.</a:t>
            </a:r>
          </a:p>
          <a:p>
            <a:pPr>
              <a:defRPr/>
            </a:pPr>
            <a:endParaRPr lang="en-US" dirty="0"/>
          </a:p>
        </p:txBody>
      </p:sp>
      <p:pic>
        <p:nvPicPr>
          <p:cNvPr id="28678" name="Picture 4" descr="C:\Documents and Settings\wsexton\Local Settings\Temporary Internet Files\Content.IE5\2XCDIHAD\MCj02955950000[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86600" y="1222375"/>
            <a:ext cx="1620838"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ooter Placeholder 4"/>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pic>
        <p:nvPicPr>
          <p:cNvPr id="10" name="Picture 2"/>
          <p:cNvPicPr>
            <a:picLocks noChangeAspect="1" noChangeArrowheads="1"/>
          </p:cNvPicPr>
          <p:nvPr/>
        </p:nvPicPr>
        <p:blipFill>
          <a:blip r:embed="rId4" cstate="print">
            <a:duotone>
              <a:prstClr val="black"/>
              <a:schemeClr val="accent6">
                <a:tint val="45000"/>
                <a:satMod val="400000"/>
              </a:schemeClr>
            </a:duotone>
            <a:extLst>
              <a:ext uri="{28A0092B-C50C-407E-A947-70E740481C1C}">
                <a14:useLocalDpi xmlns="" xmlns:a14="http://schemas.microsoft.com/office/drawing/2010/main" val="0"/>
              </a:ext>
            </a:extLst>
          </a:blip>
          <a:srcRect/>
          <a:stretch>
            <a:fillRect/>
          </a:stretch>
        </p:blipFill>
        <p:spPr bwMode="auto">
          <a:xfrm rot="849910">
            <a:off x="5222274" y="3590755"/>
            <a:ext cx="3214739" cy="2093719"/>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28149923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lstStyle/>
          <a:p>
            <a:pPr eaLnBrk="1" hangingPunct="1"/>
            <a:r>
              <a:rPr lang="en-US" smtClean="0"/>
              <a:t>Teaching the Strategy </a:t>
            </a:r>
            <a:r>
              <a:rPr lang="en-US" sz="2800" smtClean="0"/>
              <a:t>(Steps 2-4)</a:t>
            </a:r>
          </a:p>
        </p:txBody>
      </p:sp>
      <p:sp>
        <p:nvSpPr>
          <p:cNvPr id="8" name="Footer Placeholder 4"/>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pic>
        <p:nvPicPr>
          <p:cNvPr id="409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77686" y="1711099"/>
            <a:ext cx="6690721" cy="45481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Oval 5"/>
          <p:cNvSpPr/>
          <p:nvPr/>
        </p:nvSpPr>
        <p:spPr>
          <a:xfrm>
            <a:off x="1066800" y="4267200"/>
            <a:ext cx="6705600" cy="2286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 xmlns:p14="http://schemas.microsoft.com/office/powerpoint/2010/main" val="8541685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Give the Strategy a Name</a:t>
            </a:r>
          </a:p>
        </p:txBody>
      </p:sp>
      <p:sp>
        <p:nvSpPr>
          <p:cNvPr id="3" name="Content Placeholder 2"/>
          <p:cNvSpPr>
            <a:spLocks noGrp="1"/>
          </p:cNvSpPr>
          <p:nvPr>
            <p:ph idx="1"/>
          </p:nvPr>
        </p:nvSpPr>
        <p:spPr/>
        <p:txBody>
          <a:bodyPr/>
          <a:lstStyle/>
          <a:p>
            <a:pPr marL="0" indent="0">
              <a:buNone/>
            </a:pPr>
            <a:r>
              <a:rPr lang="en-US" dirty="0" smtClean="0">
                <a:solidFill>
                  <a:srgbClr val="C00000"/>
                </a:solidFill>
              </a:rPr>
              <a:t>“Today we’re going to learn a strategy called Making </a:t>
            </a:r>
            <a:r>
              <a:rPr lang="en-US" dirty="0">
                <a:solidFill>
                  <a:srgbClr val="C00000"/>
                </a:solidFill>
              </a:rPr>
              <a:t>C</a:t>
            </a:r>
            <a:r>
              <a:rPr lang="en-US" dirty="0" smtClean="0">
                <a:solidFill>
                  <a:srgbClr val="C00000"/>
                </a:solidFill>
              </a:rPr>
              <a:t>onnections.”</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7B44EE3B-371E-4108-AA03-CAAD196CADCD}" type="slidenum">
              <a:rPr lang="en-US" smtClean="0"/>
              <a:pPr/>
              <a:t>36</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pic>
        <p:nvPicPr>
          <p:cNvPr id="11" name="Picture 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828800" y="3352800"/>
            <a:ext cx="1931682" cy="2915920"/>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672587">
            <a:off x="4277374" y="3067198"/>
            <a:ext cx="3952875" cy="2844433"/>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12" name="Down Arrow 11"/>
          <p:cNvSpPr/>
          <p:nvPr/>
        </p:nvSpPr>
        <p:spPr>
          <a:xfrm rot="4828187">
            <a:off x="8466989" y="2842899"/>
            <a:ext cx="613985" cy="1619053"/>
          </a:xfrm>
          <a:prstGeom prst="downArrow">
            <a:avLst/>
          </a:prstGeom>
          <a:solidFill>
            <a:srgbClr val="5EAD16"/>
          </a:solidFill>
          <a:ln>
            <a:solidFill>
              <a:srgbClr val="5195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 xmlns:p14="http://schemas.microsoft.com/office/powerpoint/2010/main" val="42271190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Give the Strategy a Name</a:t>
            </a:r>
          </a:p>
        </p:txBody>
      </p:sp>
      <p:sp>
        <p:nvSpPr>
          <p:cNvPr id="3" name="Content Placeholder 2"/>
          <p:cNvSpPr>
            <a:spLocks noGrp="1"/>
          </p:cNvSpPr>
          <p:nvPr>
            <p:ph idx="1"/>
          </p:nvPr>
        </p:nvSpPr>
        <p:spPr/>
        <p:txBody>
          <a:bodyPr/>
          <a:lstStyle/>
          <a:p>
            <a:pPr marL="0" indent="0">
              <a:buNone/>
            </a:pPr>
            <a:r>
              <a:rPr lang="en-US" dirty="0" smtClean="0">
                <a:solidFill>
                  <a:srgbClr val="C00000"/>
                </a:solidFill>
              </a:rPr>
              <a:t>“Today we’re going to learn a strategy called Making </a:t>
            </a:r>
            <a:r>
              <a:rPr lang="en-US" dirty="0">
                <a:solidFill>
                  <a:srgbClr val="C00000"/>
                </a:solidFill>
              </a:rPr>
              <a:t>C</a:t>
            </a:r>
            <a:r>
              <a:rPr lang="en-US" dirty="0" smtClean="0">
                <a:solidFill>
                  <a:srgbClr val="C00000"/>
                </a:solidFill>
              </a:rPr>
              <a:t>onnections.”</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7B44EE3B-371E-4108-AA03-CAAD196CADCD}" type="slidenum">
              <a:rPr lang="en-US" smtClean="0"/>
              <a:pPr/>
              <a:t>37</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9" name="TextBox 8"/>
          <p:cNvSpPr txBox="1"/>
          <p:nvPr/>
        </p:nvSpPr>
        <p:spPr>
          <a:xfrm>
            <a:off x="533400" y="3624052"/>
            <a:ext cx="4953000" cy="2338388"/>
          </a:xfrm>
          <a:prstGeom prst="rect">
            <a:avLst/>
          </a:prstGeom>
          <a:noFill/>
        </p:spPr>
        <p:txBody>
          <a:bodyPr>
            <a:spAutoFit/>
          </a:bodyPr>
          <a:lstStyle/>
          <a:p>
            <a:pPr>
              <a:defRPr/>
            </a:pPr>
            <a:r>
              <a:rPr lang="en-US" sz="3200" dirty="0">
                <a:latin typeface="+mn-lt"/>
              </a:rPr>
              <a:t>Record what you will say for Step 2 on your orange Cognitive Strategy </a:t>
            </a:r>
            <a:r>
              <a:rPr lang="en-US" sz="3200" dirty="0" smtClean="0">
                <a:latin typeface="+mn-lt"/>
              </a:rPr>
              <a:t>Lesson </a:t>
            </a:r>
            <a:r>
              <a:rPr lang="en-US" sz="3200" dirty="0">
                <a:latin typeface="+mn-lt"/>
              </a:rPr>
              <a:t>Planning Card.</a:t>
            </a:r>
          </a:p>
          <a:p>
            <a:pPr>
              <a:defRPr/>
            </a:pPr>
            <a:endParaRPr lang="en-US" dirty="0"/>
          </a:p>
        </p:txBody>
      </p:sp>
      <p:pic>
        <p:nvPicPr>
          <p:cNvPr id="12" name="Picture 2"/>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 xmlns:a14="http://schemas.microsoft.com/office/drawing/2010/main" val="0"/>
              </a:ext>
            </a:extLst>
          </a:blip>
          <a:srcRect/>
          <a:stretch>
            <a:fillRect/>
          </a:stretch>
        </p:blipFill>
        <p:spPr bwMode="auto">
          <a:xfrm rot="346032">
            <a:off x="5481103" y="3457958"/>
            <a:ext cx="3318286" cy="2161158"/>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10" name="Down Arrow 9"/>
          <p:cNvSpPr/>
          <p:nvPr/>
        </p:nvSpPr>
        <p:spPr>
          <a:xfrm rot="4828187">
            <a:off x="8592583" y="3401886"/>
            <a:ext cx="613985" cy="1619053"/>
          </a:xfrm>
          <a:prstGeom prst="downArrow">
            <a:avLst/>
          </a:prstGeom>
          <a:solidFill>
            <a:srgbClr val="5EAD16"/>
          </a:solidFill>
          <a:ln>
            <a:solidFill>
              <a:srgbClr val="5195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 xmlns:p14="http://schemas.microsoft.com/office/powerpoint/2010/main" val="31655912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90600"/>
            <a:ext cx="7620000" cy="769441"/>
          </a:xfrm>
        </p:spPr>
        <p:txBody>
          <a:bodyPr>
            <a:normAutofit/>
          </a:bodyPr>
          <a:lstStyle/>
          <a:p>
            <a:r>
              <a:rPr lang="en-US" dirty="0" smtClean="0"/>
              <a:t>Step 3: Tell Why and How it is Used</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Strategy Definition:</a:t>
            </a:r>
          </a:p>
          <a:p>
            <a:pPr marL="0" indent="0">
              <a:buNone/>
            </a:pPr>
            <a:r>
              <a:rPr lang="en-US" dirty="0" smtClean="0">
                <a:solidFill>
                  <a:srgbClr val="C00000"/>
                </a:solidFill>
              </a:rPr>
              <a:t>“We are going to learn how to use our background knowledge to help us understand what we are reading. When something in the text </a:t>
            </a:r>
            <a:r>
              <a:rPr lang="en-US" u="sng" dirty="0" smtClean="0">
                <a:solidFill>
                  <a:srgbClr val="C00000"/>
                </a:solidFill>
              </a:rPr>
              <a:t>reminds</a:t>
            </a:r>
            <a:r>
              <a:rPr lang="en-US" dirty="0" smtClean="0">
                <a:solidFill>
                  <a:srgbClr val="C00000"/>
                </a:solidFill>
              </a:rPr>
              <a:t> us of something we know, we call that making a connection.” </a:t>
            </a:r>
          </a:p>
          <a:p>
            <a:pPr marL="0" indent="0">
              <a:buNone/>
            </a:pPr>
            <a:r>
              <a:rPr lang="en-US" dirty="0" smtClean="0"/>
              <a:t>How it helps us understand:</a:t>
            </a:r>
          </a:p>
          <a:p>
            <a:pPr marL="0" indent="0">
              <a:buNone/>
            </a:pPr>
            <a:r>
              <a:rPr lang="en-US" dirty="0" smtClean="0">
                <a:solidFill>
                  <a:srgbClr val="C00000"/>
                </a:solidFill>
              </a:rPr>
              <a:t>“When we make connections while reading, it helps us understand and remember the text better.”</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7B44EE3B-371E-4108-AA03-CAAD196CADCD}" type="slidenum">
              <a:rPr lang="en-US" smtClean="0"/>
              <a:pPr/>
              <a:t>38</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pic>
        <p:nvPicPr>
          <p:cNvPr id="10" name="Picture 2"/>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 xmlns:a14="http://schemas.microsoft.com/office/drawing/2010/main" val="0"/>
              </a:ext>
            </a:extLst>
          </a:blip>
          <a:srcRect/>
          <a:stretch>
            <a:fillRect/>
          </a:stretch>
        </p:blipFill>
        <p:spPr bwMode="auto">
          <a:xfrm rot="849910">
            <a:off x="7594092" y="1075715"/>
            <a:ext cx="1434453" cy="934241"/>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36444212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lstStyle/>
          <a:p>
            <a:pPr eaLnBrk="1" hangingPunct="1"/>
            <a:r>
              <a:rPr lang="en-US" dirty="0" smtClean="0"/>
              <a:t>Step 3: Tell Why and How it is Used</a:t>
            </a:r>
            <a:endParaRPr lang="en-US" sz="2800" dirty="0" smtClean="0"/>
          </a:p>
        </p:txBody>
      </p:sp>
      <p:sp>
        <p:nvSpPr>
          <p:cNvPr id="5" name="TextBox 4"/>
          <p:cNvSpPr txBox="1"/>
          <p:nvPr/>
        </p:nvSpPr>
        <p:spPr>
          <a:xfrm>
            <a:off x="533400" y="1735137"/>
            <a:ext cx="8077200" cy="1846263"/>
          </a:xfrm>
          <a:prstGeom prst="rect">
            <a:avLst/>
          </a:prstGeom>
          <a:noFill/>
        </p:spPr>
        <p:txBody>
          <a:bodyPr>
            <a:spAutoFit/>
          </a:bodyPr>
          <a:lstStyle/>
          <a:p>
            <a:pPr>
              <a:defRPr/>
            </a:pPr>
            <a:r>
              <a:rPr lang="en-US" sz="3200" dirty="0">
                <a:latin typeface="+mn-lt"/>
              </a:rPr>
              <a:t>Record what you will say for Step 3 on your orange Cognitive Strategy </a:t>
            </a:r>
            <a:r>
              <a:rPr lang="en-US" sz="3200" dirty="0" smtClean="0">
                <a:latin typeface="+mn-lt"/>
              </a:rPr>
              <a:t>Lesson </a:t>
            </a:r>
            <a:r>
              <a:rPr lang="en-US" sz="3200" dirty="0">
                <a:latin typeface="+mn-lt"/>
              </a:rPr>
              <a:t>Planning Card.</a:t>
            </a:r>
          </a:p>
          <a:p>
            <a:pPr>
              <a:defRPr/>
            </a:pPr>
            <a:endParaRPr lang="en-US" dirty="0"/>
          </a:p>
        </p:txBody>
      </p:sp>
      <p:pic>
        <p:nvPicPr>
          <p:cNvPr id="33797" name="Picture 2" descr="C:\Documents and Settings\ddycha\My Documents\My Pictures\Microsoft Clip Organizer\j0436161.wm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953000" y="4114800"/>
            <a:ext cx="2984500" cy="2151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ounded Rectangular Callout 7"/>
          <p:cNvSpPr/>
          <p:nvPr/>
        </p:nvSpPr>
        <p:spPr>
          <a:xfrm>
            <a:off x="6660028" y="2819400"/>
            <a:ext cx="1645771" cy="927013"/>
          </a:xfrm>
          <a:prstGeom prst="wedgeRoundRectCallout">
            <a:avLst>
              <a:gd name="adj1" fmla="val -58075"/>
              <a:gd name="adj2" fmla="val 95603"/>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Making Connections…</a:t>
            </a:r>
            <a:endParaRPr lang="en-US" dirty="0"/>
          </a:p>
        </p:txBody>
      </p:sp>
      <p:sp>
        <p:nvSpPr>
          <p:cNvPr id="9" name="Footer Placeholder 4"/>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pic>
        <p:nvPicPr>
          <p:cNvPr id="11" name="Picture 2"/>
          <p:cNvPicPr>
            <a:picLocks noChangeAspect="1" noChangeArrowheads="1"/>
          </p:cNvPicPr>
          <p:nvPr/>
        </p:nvPicPr>
        <p:blipFill>
          <a:blip r:embed="rId4" cstate="print">
            <a:duotone>
              <a:prstClr val="black"/>
              <a:schemeClr val="accent6">
                <a:tint val="45000"/>
                <a:satMod val="400000"/>
              </a:schemeClr>
            </a:duotone>
            <a:extLst>
              <a:ext uri="{28A0092B-C50C-407E-A947-70E740481C1C}">
                <a14:useLocalDpi xmlns="" xmlns:a14="http://schemas.microsoft.com/office/drawing/2010/main" val="0"/>
              </a:ext>
            </a:extLst>
          </a:blip>
          <a:srcRect/>
          <a:stretch>
            <a:fillRect/>
          </a:stretch>
        </p:blipFill>
        <p:spPr bwMode="auto">
          <a:xfrm rot="20932021">
            <a:off x="712903" y="3418887"/>
            <a:ext cx="3663229" cy="2385815"/>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10" name="Down Arrow 9"/>
          <p:cNvSpPr/>
          <p:nvPr/>
        </p:nvSpPr>
        <p:spPr>
          <a:xfrm rot="14479545">
            <a:off x="17158" y="4668610"/>
            <a:ext cx="613985" cy="1619053"/>
          </a:xfrm>
          <a:prstGeom prst="downArrow">
            <a:avLst/>
          </a:prstGeom>
          <a:solidFill>
            <a:srgbClr val="5EAD16"/>
          </a:solidFill>
          <a:ln>
            <a:solidFill>
              <a:srgbClr val="5195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 xmlns:p14="http://schemas.microsoft.com/office/powerpoint/2010/main" val="138725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Comprehension?</a:t>
            </a:r>
            <a:endParaRPr lang="en-US" dirty="0"/>
          </a:p>
        </p:txBody>
      </p:sp>
      <p:sp>
        <p:nvSpPr>
          <p:cNvPr id="5" name="Text Placeholder 4"/>
          <p:cNvSpPr>
            <a:spLocks noGrp="1"/>
          </p:cNvSpPr>
          <p:nvPr>
            <p:ph type="body" idx="1"/>
          </p:nvPr>
        </p:nvSpPr>
        <p:spPr/>
        <p:txBody>
          <a:bodyPr/>
          <a:lstStyle/>
          <a:p>
            <a:r>
              <a:rPr lang="en-US" dirty="0" smtClean="0"/>
              <a:t>Why Should we Teach</a:t>
            </a:r>
            <a:endParaRPr lang="en-US" dirty="0"/>
          </a:p>
        </p:txBody>
      </p:sp>
      <p:sp>
        <p:nvSpPr>
          <p:cNvPr id="2" name="Slide Number Placeholder 1"/>
          <p:cNvSpPr>
            <a:spLocks noGrp="1"/>
          </p:cNvSpPr>
          <p:nvPr>
            <p:ph type="sldNum" sz="quarter" idx="12"/>
          </p:nvPr>
        </p:nvSpPr>
        <p:spPr/>
        <p:txBody>
          <a:bodyPr/>
          <a:lstStyle/>
          <a:p>
            <a:fld id="{7B44EE3B-371E-4108-AA03-CAAD196CADCD}" type="slidenum">
              <a:rPr lang="en-US" smtClean="0"/>
              <a:pPr/>
              <a:t>4</a:t>
            </a:fld>
            <a:endParaRPr lang="en-US" dirty="0"/>
          </a:p>
        </p:txBody>
      </p:sp>
      <p:sp>
        <p:nvSpPr>
          <p:cNvPr id="3" name="Footer Placeholder 2"/>
          <p:cNvSpPr>
            <a:spLocks noGrp="1"/>
          </p:cNvSpPr>
          <p:nvPr>
            <p:ph type="ftr" sz="quarter" idx="3"/>
          </p:nvPr>
        </p:nvSpPr>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18543858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Touchstones</a:t>
            </a: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40</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6" name="Content Placeholder 2"/>
          <p:cNvSpPr>
            <a:spLocks noGrp="1"/>
          </p:cNvSpPr>
          <p:nvPr>
            <p:ph idx="1"/>
          </p:nvPr>
        </p:nvSpPr>
        <p:spPr>
          <a:xfrm>
            <a:off x="1066800" y="2002522"/>
            <a:ext cx="4495800" cy="1447800"/>
          </a:xfrm>
        </p:spPr>
        <p:txBody>
          <a:bodyPr>
            <a:normAutofit fontScale="92500" lnSpcReduction="10000"/>
          </a:bodyPr>
          <a:lstStyle/>
          <a:p>
            <a:pPr marL="0" indent="0">
              <a:buNone/>
            </a:pPr>
            <a:r>
              <a:rPr lang="en-US" dirty="0" smtClean="0"/>
              <a:t>Provide students with a hand motion that signals “Making Connections”</a:t>
            </a:r>
          </a:p>
          <a:p>
            <a:endParaRPr lang="en-US" dirty="0" smtClean="0"/>
          </a:p>
        </p:txBody>
      </p:sp>
      <p:sp>
        <p:nvSpPr>
          <p:cNvPr id="8" name="TextBox 7"/>
          <p:cNvSpPr txBox="1"/>
          <p:nvPr/>
        </p:nvSpPr>
        <p:spPr>
          <a:xfrm>
            <a:off x="3576707" y="4665583"/>
            <a:ext cx="4038600" cy="1292662"/>
          </a:xfrm>
          <a:prstGeom prst="rect">
            <a:avLst/>
          </a:prstGeom>
          <a:noFill/>
        </p:spPr>
        <p:txBody>
          <a:bodyPr wrap="square" rtlCol="0">
            <a:spAutoFit/>
          </a:bodyPr>
          <a:lstStyle/>
          <a:p>
            <a:r>
              <a:rPr lang="en-US" sz="3000" dirty="0" smtClean="0"/>
              <a:t>Display strategy poster in the classroom</a:t>
            </a:r>
          </a:p>
          <a:p>
            <a:endParaRPr lang="en-US" dirty="0"/>
          </a:p>
        </p:txBody>
      </p:sp>
      <p:pic>
        <p:nvPicPr>
          <p:cNvPr id="9" name="Picture 3"/>
          <p:cNvPicPr>
            <a:picLocks noChangeAspect="1" noChangeArrowheads="1"/>
          </p:cNvPicPr>
          <p:nvPr/>
        </p:nvPicPr>
        <p:blipFill>
          <a:blip r:embed="rId3"/>
          <a:srcRect/>
          <a:stretch>
            <a:fillRect/>
          </a:stretch>
        </p:blipFill>
        <p:spPr bwMode="auto">
          <a:xfrm rot="20993307">
            <a:off x="1064794" y="3616517"/>
            <a:ext cx="2138362" cy="2770487"/>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pic>
        <p:nvPicPr>
          <p:cNvPr id="10" name="Picture 9" descr="http://downloads.clipart.com/20683292.jpg?t=1285358367&amp;h=c01eb7962d67795f3e3fc3146021fbec&amp;u=TPRI-2010"/>
          <p:cNvPicPr/>
          <p:nvPr/>
        </p:nvPicPr>
        <p:blipFill rotWithShape="1">
          <a:blip r:embed="rId4" cstate="print"/>
          <a:srcRect t="14754"/>
          <a:stretch/>
        </p:blipFill>
        <p:spPr bwMode="auto">
          <a:xfrm>
            <a:off x="6875586" y="5311914"/>
            <a:ext cx="1214507" cy="1246640"/>
          </a:xfrm>
          <a:prstGeom prst="rect">
            <a:avLst/>
          </a:prstGeom>
          <a:noFill/>
          <a:ln w="9525">
            <a:noFill/>
            <a:miter lim="800000"/>
            <a:headEnd/>
            <a:tailEnd/>
          </a:ln>
        </p:spPr>
      </p:pic>
      <p:pic>
        <p:nvPicPr>
          <p:cNvPr id="11" name="Picture 2" descr="C:\Users\ddycha\AppData\Local\Microsoft\Windows\Temporary Internet Files\Content.Outlook\DQ3J9OY2\photo (5).JPG"/>
          <p:cNvPicPr>
            <a:picLocks noChangeAspect="1" noChangeArrowheads="1"/>
          </p:cNvPicPr>
          <p:nvPr/>
        </p:nvPicPr>
        <p:blipFill rotWithShape="1">
          <a:blip r:embed="rId5" cstate="print">
            <a:extLst>
              <a:ext uri="{BEBA8EAE-BF5A-486C-A8C5-ECC9F3942E4B}">
                <a14:imgProps xmlns="" xmlns:a14="http://schemas.microsoft.com/office/drawing/2010/main">
                  <a14:imgLayer r:embed="">
                    <a14:imgEffect>
                      <a14:saturation sat="33000"/>
                    </a14:imgEffect>
                  </a14:imgLayer>
                </a14:imgProps>
              </a:ext>
              <a:ext uri="{28A0092B-C50C-407E-A947-70E740481C1C}">
                <a14:useLocalDpi xmlns="" xmlns:a14="http://schemas.microsoft.com/office/drawing/2010/main" val="0"/>
              </a:ext>
            </a:extLst>
          </a:blip>
          <a:srcRect l="10864" t="6503" r="11121" b="6026"/>
          <a:stretch/>
        </p:blipFill>
        <p:spPr bwMode="auto">
          <a:xfrm rot="5400000">
            <a:off x="5688963" y="2102175"/>
            <a:ext cx="2608637" cy="21936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470525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lstStyle/>
          <a:p>
            <a:r>
              <a:rPr lang="en-US" dirty="0"/>
              <a:t>Step 4: Touchstones</a:t>
            </a:r>
            <a:endParaRPr lang="en-US" sz="2800" dirty="0" smtClean="0"/>
          </a:p>
        </p:txBody>
      </p:sp>
      <p:sp>
        <p:nvSpPr>
          <p:cNvPr id="36867" name="Content Placeholder 4"/>
          <p:cNvSpPr>
            <a:spLocks noGrp="1"/>
          </p:cNvSpPr>
          <p:nvPr>
            <p:ph idx="1"/>
          </p:nvPr>
        </p:nvSpPr>
        <p:spPr>
          <a:xfrm>
            <a:off x="76200" y="1295400"/>
            <a:ext cx="8686800" cy="5181600"/>
          </a:xfrm>
        </p:spPr>
        <p:txBody>
          <a:bodyPr>
            <a:normAutofit fontScale="92500" lnSpcReduction="10000"/>
          </a:bodyPr>
          <a:lstStyle/>
          <a:p>
            <a:pPr indent="-6350" eaLnBrk="1" hangingPunct="1">
              <a:buFont typeface="Arial" charset="0"/>
              <a:buNone/>
            </a:pPr>
            <a:endParaRPr lang="en-US" sz="2600" dirty="0" smtClean="0">
              <a:solidFill>
                <a:srgbClr val="FF0000"/>
              </a:solidFill>
            </a:endParaRPr>
          </a:p>
          <a:p>
            <a:pPr indent="-6350" eaLnBrk="1" hangingPunct="1">
              <a:buFont typeface="Arial" charset="0"/>
              <a:buNone/>
            </a:pPr>
            <a:r>
              <a:rPr lang="en-US" dirty="0" smtClean="0"/>
              <a:t>Touchstones: Model hand gesture, explain strategy poster and refer to the anchor lesson.</a:t>
            </a:r>
          </a:p>
          <a:p>
            <a:pPr indent="-6350" eaLnBrk="1" hangingPunct="1">
              <a:buFont typeface="Arial" charset="0"/>
              <a:buNone/>
            </a:pPr>
            <a:endParaRPr lang="en-US" sz="900" dirty="0" smtClean="0"/>
          </a:p>
          <a:p>
            <a:pPr indent="-6350" eaLnBrk="1" hangingPunct="1">
              <a:buFont typeface="Arial" charset="0"/>
              <a:buNone/>
            </a:pPr>
            <a:r>
              <a:rPr lang="en-US" sz="2800" dirty="0" smtClean="0">
                <a:solidFill>
                  <a:srgbClr val="C00000"/>
                </a:solidFill>
              </a:rPr>
              <a:t>“See this Making Connections strategy poster? It shows a chain link. The two links are connected.  This poster helps us  to remember that good readers make connections when they read. Today when I am reading, I will show you when I am making a connection to the text by putting my fingers together to make them connect. Remember, a connection is when something in the text reminds us of something in our background knowledge. For example, we all have background knowledge about dogs. If I was reading about dogs, I could make a connection.”</a:t>
            </a:r>
          </a:p>
        </p:txBody>
      </p:sp>
      <p:sp>
        <p:nvSpPr>
          <p:cNvPr id="4" name="Footer Placeholder 4"/>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21121378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a:xfrm>
            <a:off x="0" y="990600"/>
            <a:ext cx="8763000" cy="5029200"/>
          </a:xfrm>
        </p:spPr>
        <p:txBody>
          <a:bodyPr/>
          <a:lstStyle/>
          <a:p>
            <a:pPr algn="ctr">
              <a:buFont typeface="Arial" pitchFamily="34" charset="0"/>
              <a:buNone/>
              <a:defRPr/>
            </a:pPr>
            <a:endParaRPr lang="en-US" b="1" dirty="0" smtClean="0"/>
          </a:p>
          <a:p>
            <a:pPr indent="3175">
              <a:buFont typeface="Arial" pitchFamily="34" charset="0"/>
              <a:buNone/>
              <a:defRPr/>
            </a:pPr>
            <a:endParaRPr lang="en-US" b="1" dirty="0" smtClean="0"/>
          </a:p>
          <a:p>
            <a:pPr>
              <a:buFont typeface="Arial" pitchFamily="34" charset="0"/>
              <a:buNone/>
              <a:defRPr/>
            </a:pPr>
            <a:r>
              <a:rPr lang="en-US" dirty="0" smtClean="0">
                <a:solidFill>
                  <a:srgbClr val="FF0000"/>
                </a:solidFill>
              </a:rPr>
              <a:t>    </a:t>
            </a:r>
          </a:p>
        </p:txBody>
      </p:sp>
      <p:sp>
        <p:nvSpPr>
          <p:cNvPr id="37892" name="Title 4"/>
          <p:cNvSpPr>
            <a:spLocks noGrp="1"/>
          </p:cNvSpPr>
          <p:nvPr>
            <p:ph type="title"/>
          </p:nvPr>
        </p:nvSpPr>
        <p:spPr/>
        <p:txBody>
          <a:bodyPr/>
          <a:lstStyle/>
          <a:p>
            <a:r>
              <a:rPr lang="en-US" dirty="0"/>
              <a:t>Step 4: Touchstones</a:t>
            </a:r>
            <a:endParaRPr lang="en-US" dirty="0" smtClean="0"/>
          </a:p>
        </p:txBody>
      </p:sp>
      <p:sp>
        <p:nvSpPr>
          <p:cNvPr id="5" name="TextBox 4"/>
          <p:cNvSpPr txBox="1"/>
          <p:nvPr/>
        </p:nvSpPr>
        <p:spPr>
          <a:xfrm>
            <a:off x="533400" y="1981200"/>
            <a:ext cx="8077200" cy="1846263"/>
          </a:xfrm>
          <a:prstGeom prst="rect">
            <a:avLst/>
          </a:prstGeom>
          <a:noFill/>
        </p:spPr>
        <p:txBody>
          <a:bodyPr>
            <a:spAutoFit/>
          </a:bodyPr>
          <a:lstStyle/>
          <a:p>
            <a:pPr>
              <a:defRPr/>
            </a:pPr>
            <a:r>
              <a:rPr lang="en-US" sz="3200" dirty="0">
                <a:latin typeface="+mn-lt"/>
              </a:rPr>
              <a:t>Record what you will say for Step 4 on your orange Cognitive Strategy </a:t>
            </a:r>
            <a:r>
              <a:rPr lang="en-US" sz="3200" dirty="0" smtClean="0">
                <a:latin typeface="+mn-lt"/>
              </a:rPr>
              <a:t>Lesson </a:t>
            </a:r>
            <a:r>
              <a:rPr lang="en-US" sz="3200" dirty="0">
                <a:latin typeface="+mn-lt"/>
              </a:rPr>
              <a:t>Planning Card.</a:t>
            </a:r>
          </a:p>
          <a:p>
            <a:pPr>
              <a:defRPr/>
            </a:pPr>
            <a:endParaRPr lang="en-US" dirty="0"/>
          </a:p>
        </p:txBody>
      </p:sp>
      <p:sp>
        <p:nvSpPr>
          <p:cNvPr id="9" name="Footer Placeholder 4"/>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pic>
        <p:nvPicPr>
          <p:cNvPr id="10" name="Picture 2"/>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 xmlns:a14="http://schemas.microsoft.com/office/drawing/2010/main" val="0"/>
              </a:ext>
            </a:extLst>
          </a:blip>
          <a:srcRect/>
          <a:stretch>
            <a:fillRect/>
          </a:stretch>
        </p:blipFill>
        <p:spPr bwMode="auto">
          <a:xfrm rot="849910">
            <a:off x="2634871" y="3651840"/>
            <a:ext cx="3874255" cy="2523253"/>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7" name="Down Arrow 6"/>
          <p:cNvSpPr/>
          <p:nvPr/>
        </p:nvSpPr>
        <p:spPr>
          <a:xfrm rot="17204380">
            <a:off x="1775849" y="4365820"/>
            <a:ext cx="613985" cy="1619053"/>
          </a:xfrm>
          <a:prstGeom prst="downArrow">
            <a:avLst/>
          </a:prstGeom>
          <a:solidFill>
            <a:srgbClr val="5EAD16"/>
          </a:solidFill>
          <a:ln>
            <a:solidFill>
              <a:srgbClr val="5195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 xmlns:p14="http://schemas.microsoft.com/office/powerpoint/2010/main" val="35768984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948779"/>
            <a:ext cx="6979444" cy="769441"/>
          </a:xfrm>
        </p:spPr>
        <p:txBody>
          <a:bodyPr>
            <a:normAutofit/>
          </a:bodyPr>
          <a:lstStyle/>
          <a:p>
            <a:r>
              <a:rPr lang="en-US" dirty="0" smtClean="0"/>
              <a:t>Step 5: Think Aloud </a:t>
            </a:r>
            <a:r>
              <a:rPr lang="en-US" sz="2400" dirty="0" smtClean="0"/>
              <a:t>(Side 2) </a:t>
            </a:r>
          </a:p>
        </p:txBody>
      </p:sp>
      <p:sp>
        <p:nvSpPr>
          <p:cNvPr id="40963" name="Content Placeholder 2"/>
          <p:cNvSpPr>
            <a:spLocks noGrp="1"/>
          </p:cNvSpPr>
          <p:nvPr>
            <p:ph idx="1"/>
          </p:nvPr>
        </p:nvSpPr>
        <p:spPr>
          <a:xfrm>
            <a:off x="314817" y="1726406"/>
            <a:ext cx="8534400" cy="4572000"/>
          </a:xfrm>
        </p:spPr>
        <p:txBody>
          <a:bodyPr>
            <a:normAutofit lnSpcReduction="10000"/>
          </a:bodyPr>
          <a:lstStyle/>
          <a:p>
            <a:pPr marL="0" indent="0">
              <a:buFont typeface="Arial" charset="0"/>
              <a:buNone/>
            </a:pPr>
            <a:endParaRPr lang="en-US" sz="1200" dirty="0" smtClean="0"/>
          </a:p>
          <a:p>
            <a:pPr marL="0" indent="0">
              <a:buFont typeface="Arial" charset="0"/>
              <a:buNone/>
            </a:pPr>
            <a:r>
              <a:rPr lang="en-US" dirty="0" smtClean="0"/>
              <a:t>Step 5 is where we SHOW students                      how we use the strategy while reading. </a:t>
            </a:r>
          </a:p>
          <a:p>
            <a:pPr marL="0" indent="0">
              <a:buFont typeface="Arial" charset="0"/>
              <a:buNone/>
            </a:pPr>
            <a:endParaRPr lang="en-US" sz="1200" dirty="0" smtClean="0"/>
          </a:p>
          <a:p>
            <a:pPr marL="0" indent="0">
              <a:buFont typeface="Arial" charset="0"/>
              <a:buNone/>
            </a:pPr>
            <a:r>
              <a:rPr lang="en-US" dirty="0" smtClean="0"/>
              <a:t>We plan a comprehension purpose question (CPQ) as well as places to model thinking aloud for students.</a:t>
            </a:r>
          </a:p>
          <a:p>
            <a:pPr marL="0" indent="0">
              <a:buFont typeface="Arial" charset="0"/>
              <a:buNone/>
            </a:pPr>
            <a:endParaRPr lang="en-US" sz="1200" dirty="0" smtClean="0"/>
          </a:p>
          <a:p>
            <a:pPr marL="0" indent="0">
              <a:buFont typeface="Arial" charset="0"/>
              <a:buNone/>
            </a:pPr>
            <a:r>
              <a:rPr lang="en-US" dirty="0" smtClean="0"/>
              <a:t>Step 5 will differ with each lesson. We transfer the sticky notes from the planning card and place them right on the text.   </a:t>
            </a:r>
          </a:p>
        </p:txBody>
      </p:sp>
      <p:grpSp>
        <p:nvGrpSpPr>
          <p:cNvPr id="2" name="Group 1"/>
          <p:cNvGrpSpPr/>
          <p:nvPr/>
        </p:nvGrpSpPr>
        <p:grpSpPr>
          <a:xfrm rot="844243">
            <a:off x="6632065" y="1029513"/>
            <a:ext cx="2190225" cy="1545921"/>
            <a:chOff x="-2667001" y="380214"/>
            <a:chExt cx="6665129" cy="4344186"/>
          </a:xfrm>
        </p:grpSpPr>
        <p:pic>
          <p:nvPicPr>
            <p:cNvPr id="2050" name="Picture 2"/>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 xmlns:a14="http://schemas.microsoft.com/office/drawing/2010/main" val="0"/>
                </a:ext>
              </a:extLst>
            </a:blip>
            <a:srcRect/>
            <a:stretch>
              <a:fillRect/>
            </a:stretch>
          </p:blipFill>
          <p:spPr bwMode="auto">
            <a:xfrm>
              <a:off x="-2667001" y="380214"/>
              <a:ext cx="6665129" cy="4344186"/>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9" name="Rectangle 8"/>
            <p:cNvSpPr/>
            <p:nvPr/>
          </p:nvSpPr>
          <p:spPr bwMode="auto">
            <a:xfrm>
              <a:off x="-1905000" y="1401264"/>
              <a:ext cx="1676400" cy="1242218"/>
            </a:xfrm>
            <a:prstGeom prst="rect">
              <a:avLst/>
            </a:prstGeom>
            <a:solidFill>
              <a:schemeClr val="tx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bwMode="auto">
            <a:xfrm>
              <a:off x="1288950" y="1401263"/>
              <a:ext cx="1759050" cy="1242217"/>
            </a:xfrm>
            <a:prstGeom prst="rect">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bwMode="auto">
            <a:xfrm>
              <a:off x="1288950" y="2895600"/>
              <a:ext cx="1759050" cy="1242217"/>
            </a:xfrm>
            <a:prstGeom prst="rect">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2" name="Footer Placeholder 4"/>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20939737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Think Aloud</a:t>
            </a: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44</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pic>
        <p:nvPicPr>
          <p:cNvPr id="7" name="Picture 6" descr="Cover Image"/>
          <p:cNvPicPr/>
          <p:nvPr/>
        </p:nvPicPr>
        <p:blipFill>
          <a:blip r:embed="rId3"/>
          <a:srcRect/>
          <a:stretch>
            <a:fillRect/>
          </a:stretch>
        </p:blipFill>
        <p:spPr bwMode="auto">
          <a:xfrm rot="20677336">
            <a:off x="440347" y="1842696"/>
            <a:ext cx="2231221" cy="2947354"/>
          </a:xfrm>
          <a:prstGeom prst="rect">
            <a:avLst/>
          </a:prstGeom>
          <a:ln>
            <a:solidFill>
              <a:schemeClr val="tx1"/>
            </a:solidFill>
          </a:ln>
          <a:effectLst>
            <a:outerShdw blurRad="292100" dist="139700" dir="2700000" algn="tl" rotWithShape="0">
              <a:srgbClr val="333333">
                <a:alpha val="65000"/>
              </a:srgbClr>
            </a:outerShdw>
          </a:effectLst>
        </p:spPr>
      </p:pic>
      <p:pic>
        <p:nvPicPr>
          <p:cNvPr id="18434" name="Picture 2" descr="C:\Users\ddycha\AppData\Local\Microsoft\Windows\Temporary Internet Files\Content.Outlook\DQ3J9OY2\kissing.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00400" y="1894089"/>
            <a:ext cx="2286000" cy="2876551"/>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8435" name="Picture 3" descr="C:\Users\ddycha\AppData\Local\Microsoft\Windows\Temporary Internet Files\Content.Outlook\DQ3J9OY2\wemberly.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687721">
            <a:off x="1395110" y="3391535"/>
            <a:ext cx="2200494" cy="275821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027" name="Picture 3" descr="\\uthsch-nas\devped\Shared_drives\BVER PLUS\Draft Lesson Planning\5. Teacher's Guide\Book Covers\scan0080.jpg"/>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5127"/>
          <a:stretch/>
        </p:blipFill>
        <p:spPr bwMode="auto">
          <a:xfrm rot="826439">
            <a:off x="6491509" y="1863646"/>
            <a:ext cx="2275181" cy="31242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026" name="Picture 2" descr="\\uthsch-nas\devped\Shared_drives\BVER PLUS\Draft Lesson Planning\5. Teacher's Guide\Book Covers\scan0074.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rot="20891386">
            <a:off x="5013971" y="3426692"/>
            <a:ext cx="2232263" cy="2813562"/>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014663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6</a:t>
            </a:r>
          </a:p>
        </p:txBody>
      </p:sp>
      <p:sp>
        <p:nvSpPr>
          <p:cNvPr id="3" name="Content Placeholder 2"/>
          <p:cNvSpPr>
            <a:spLocks noGrp="1"/>
          </p:cNvSpPr>
          <p:nvPr>
            <p:ph idx="1"/>
          </p:nvPr>
        </p:nvSpPr>
        <p:spPr>
          <a:xfrm>
            <a:off x="457200" y="1752600"/>
            <a:ext cx="8369986" cy="2286000"/>
          </a:xfrm>
        </p:spPr>
        <p:txBody>
          <a:bodyPr>
            <a:normAutofit/>
          </a:bodyPr>
          <a:lstStyle/>
          <a:p>
            <a:pPr marL="0" indent="0">
              <a:buNone/>
            </a:pPr>
            <a:r>
              <a:rPr lang="en-US" dirty="0"/>
              <a:t>Engage students by providing meaningful opportunities for them to share their thinking during the reading. Practice shared application with planned discussion prompts</a:t>
            </a:r>
            <a:r>
              <a:rPr lang="en-US" dirty="0" smtClean="0"/>
              <a:t>.</a:t>
            </a:r>
          </a:p>
          <a:p>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45</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9" name="TextBox 8"/>
          <p:cNvSpPr txBox="1"/>
          <p:nvPr/>
        </p:nvSpPr>
        <p:spPr>
          <a:xfrm>
            <a:off x="304800" y="3810000"/>
            <a:ext cx="4597826" cy="2585323"/>
          </a:xfrm>
          <a:prstGeom prst="rect">
            <a:avLst/>
          </a:prstGeom>
          <a:noFill/>
        </p:spPr>
        <p:txBody>
          <a:bodyPr wrap="square" rtlCol="0">
            <a:spAutoFit/>
          </a:bodyPr>
          <a:lstStyle/>
          <a:p>
            <a:r>
              <a:rPr lang="en-US" sz="2400" dirty="0" smtClean="0">
                <a:solidFill>
                  <a:srgbClr val="C00000"/>
                </a:solidFill>
              </a:rPr>
              <a:t>p. 25. “Let’s </a:t>
            </a:r>
            <a:r>
              <a:rPr lang="en-US" sz="2400" dirty="0">
                <a:solidFill>
                  <a:srgbClr val="C00000"/>
                </a:solidFill>
              </a:rPr>
              <a:t>think for a </a:t>
            </a:r>
            <a:r>
              <a:rPr lang="en-US" sz="2400" dirty="0" smtClean="0">
                <a:solidFill>
                  <a:srgbClr val="C00000"/>
                </a:solidFill>
              </a:rPr>
              <a:t>moment Why does Toad feel terrible?” …</a:t>
            </a:r>
          </a:p>
          <a:p>
            <a:endParaRPr lang="en-US" sz="2400" dirty="0" smtClean="0">
              <a:solidFill>
                <a:srgbClr val="C00000"/>
              </a:solidFill>
            </a:endParaRPr>
          </a:p>
          <a:p>
            <a:r>
              <a:rPr lang="en-US" sz="2400" dirty="0" smtClean="0">
                <a:solidFill>
                  <a:srgbClr val="C00000"/>
                </a:solidFill>
              </a:rPr>
              <a:t>Can you make a connection to this?  Have you ever hit your head (hand signal)?  How did you feel?</a:t>
            </a:r>
            <a:endParaRPr lang="en-US" sz="2400" dirty="0">
              <a:solidFill>
                <a:srgbClr val="C00000"/>
              </a:solidFill>
            </a:endParaRPr>
          </a:p>
          <a:p>
            <a:endParaRPr lang="en-US" dirty="0"/>
          </a:p>
        </p:txBody>
      </p:sp>
      <p:pic>
        <p:nvPicPr>
          <p:cNvPr id="12" name="Picture 2"/>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 xmlns:a14="http://schemas.microsoft.com/office/drawing/2010/main" val="0"/>
              </a:ext>
            </a:extLst>
          </a:blip>
          <a:srcRect/>
          <a:stretch>
            <a:fillRect/>
          </a:stretch>
        </p:blipFill>
        <p:spPr bwMode="auto">
          <a:xfrm>
            <a:off x="4902626" y="4708322"/>
            <a:ext cx="2190225" cy="1545921"/>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15" name="Rectangle 14"/>
          <p:cNvSpPr/>
          <p:nvPr/>
        </p:nvSpPr>
        <p:spPr bwMode="auto">
          <a:xfrm>
            <a:off x="6202589" y="5603447"/>
            <a:ext cx="578041" cy="442055"/>
          </a:xfrm>
          <a:prstGeom prst="rect">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3" descr="C:\Users\ddycha\AppData\Local\Microsoft\Windows\Temporary Internet Files\Content.Outlook\DQ3J9OY2\img085.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365422" y="3329114"/>
            <a:ext cx="1455549" cy="218738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11" name="Down Arrow 10"/>
          <p:cNvSpPr/>
          <p:nvPr/>
        </p:nvSpPr>
        <p:spPr>
          <a:xfrm rot="4259361">
            <a:off x="7183809" y="4871449"/>
            <a:ext cx="695464" cy="1537325"/>
          </a:xfrm>
          <a:prstGeom prst="downArrow">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 xmlns:p14="http://schemas.microsoft.com/office/powerpoint/2010/main" val="3566116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t>How Can We Help Our Students </a:t>
            </a:r>
            <a:br>
              <a:rPr lang="en-US" dirty="0" smtClean="0"/>
            </a:br>
            <a:r>
              <a:rPr lang="en-US" dirty="0" smtClean="0"/>
              <a:t>Make Connections?</a:t>
            </a:r>
            <a:endParaRPr lang="en-US" dirty="0"/>
          </a:p>
        </p:txBody>
      </p:sp>
      <p:sp>
        <p:nvSpPr>
          <p:cNvPr id="5" name="Content Placeholder 4"/>
          <p:cNvSpPr>
            <a:spLocks noGrp="1"/>
          </p:cNvSpPr>
          <p:nvPr>
            <p:ph idx="1"/>
          </p:nvPr>
        </p:nvSpPr>
        <p:spPr>
          <a:xfrm>
            <a:off x="381000" y="1951037"/>
            <a:ext cx="8382000" cy="4525963"/>
          </a:xfrm>
        </p:spPr>
        <p:txBody>
          <a:bodyPr>
            <a:normAutofit fontScale="85000" lnSpcReduction="10000"/>
          </a:bodyPr>
          <a:lstStyle/>
          <a:p>
            <a:r>
              <a:rPr lang="en-US" dirty="0" smtClean="0"/>
              <a:t>Carefully preview texts and choose texts to which students can relate.</a:t>
            </a:r>
          </a:p>
          <a:p>
            <a:pPr>
              <a:buNone/>
            </a:pPr>
            <a:endParaRPr lang="en-US" sz="1200" dirty="0" smtClean="0"/>
          </a:p>
          <a:p>
            <a:r>
              <a:rPr lang="en-US" dirty="0" smtClean="0"/>
              <a:t>Model authentic connections by thinking through the text yourself before reading with the students.</a:t>
            </a:r>
          </a:p>
          <a:p>
            <a:pPr>
              <a:buNone/>
            </a:pPr>
            <a:endParaRPr lang="en-US" sz="1200" dirty="0" smtClean="0"/>
          </a:p>
          <a:p>
            <a:r>
              <a:rPr lang="en-US" dirty="0" smtClean="0"/>
              <a:t>Be explicit about the ways connections help you understand.</a:t>
            </a:r>
          </a:p>
          <a:p>
            <a:pPr>
              <a:buNone/>
            </a:pPr>
            <a:endParaRPr lang="en-US" sz="1100" dirty="0" smtClean="0"/>
          </a:p>
          <a:p>
            <a:pPr lvl="1"/>
            <a:r>
              <a:rPr lang="en-US" dirty="0" smtClean="0"/>
              <a:t>When modeling, use the stems, “That reminds me of …” and “That helps me understand the text better because …”</a:t>
            </a:r>
          </a:p>
          <a:p>
            <a:pPr lvl="1">
              <a:buNone/>
            </a:pPr>
            <a:endParaRPr lang="en-US" sz="1100" dirty="0" smtClean="0"/>
          </a:p>
          <a:p>
            <a:pPr lvl="1"/>
            <a:r>
              <a:rPr lang="en-US" dirty="0" smtClean="0"/>
              <a:t>Post these stems for student reference.</a:t>
            </a:r>
          </a:p>
          <a:p>
            <a:pPr lvl="1"/>
            <a:endParaRPr lang="en-US" dirty="0" smtClean="0"/>
          </a:p>
          <a:p>
            <a:pPr>
              <a:buNone/>
            </a:pPr>
            <a:endParaRPr lang="en-US" dirty="0" smtClean="0"/>
          </a:p>
          <a:p>
            <a:endParaRPr lang="en-US" dirty="0"/>
          </a:p>
        </p:txBody>
      </p:sp>
      <p:sp>
        <p:nvSpPr>
          <p:cNvPr id="7" name="Footer Placeholder 4"/>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20353780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6</a:t>
            </a:r>
          </a:p>
        </p:txBody>
      </p:sp>
      <p:sp>
        <p:nvSpPr>
          <p:cNvPr id="4" name="Slide Number Placeholder 3"/>
          <p:cNvSpPr>
            <a:spLocks noGrp="1"/>
          </p:cNvSpPr>
          <p:nvPr>
            <p:ph type="sldNum" sz="quarter" idx="12"/>
          </p:nvPr>
        </p:nvSpPr>
        <p:spPr/>
        <p:txBody>
          <a:bodyPr/>
          <a:lstStyle/>
          <a:p>
            <a:fld id="{7B44EE3B-371E-4108-AA03-CAAD196CADCD}" type="slidenum">
              <a:rPr lang="en-US" smtClean="0"/>
              <a:pPr/>
              <a:t>47</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7" name="Oval Callout 6"/>
          <p:cNvSpPr/>
          <p:nvPr/>
        </p:nvSpPr>
        <p:spPr>
          <a:xfrm>
            <a:off x="304800" y="1151572"/>
            <a:ext cx="3352800" cy="2362200"/>
          </a:xfrm>
          <a:prstGeom prst="wedgeEllipseCallout">
            <a:avLst>
              <a:gd name="adj1" fmla="val -55819"/>
              <a:gd name="adj2" fmla="val 72638"/>
            </a:avLst>
          </a:prstGeom>
          <a:solidFill>
            <a:srgbClr val="CEEA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Can you make a connection to this?  Have you ever hit your head?  How did you feel?</a:t>
            </a:r>
            <a:endParaRPr lang="en-US" sz="2000" dirty="0">
              <a:solidFill>
                <a:schemeClr val="tx1"/>
              </a:solidFill>
            </a:endParaRPr>
          </a:p>
        </p:txBody>
      </p:sp>
      <p:sp>
        <p:nvSpPr>
          <p:cNvPr id="8" name="Rounded Rectangular Callout 7"/>
          <p:cNvSpPr/>
          <p:nvPr/>
        </p:nvSpPr>
        <p:spPr>
          <a:xfrm>
            <a:off x="4648200" y="1769742"/>
            <a:ext cx="3962400" cy="2086928"/>
          </a:xfrm>
          <a:prstGeom prst="wedgeRoundRectCallout">
            <a:avLst>
              <a:gd name="adj1" fmla="val 66210"/>
              <a:gd name="adj2" fmla="val 71889"/>
              <a:gd name="adj3" fmla="val 16667"/>
            </a:avLst>
          </a:prstGeom>
          <a:solidFill>
            <a:srgbClr val="FFC000">
              <a:alpha val="3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One time I got hit in the head with a ball.  It really hurt and I got all dizzy and I had a bad headache.  I felt like throwing up.</a:t>
            </a:r>
            <a:endParaRPr lang="en-US" sz="2000" dirty="0">
              <a:solidFill>
                <a:schemeClr val="tx1"/>
              </a:solidFill>
            </a:endParaRPr>
          </a:p>
        </p:txBody>
      </p:sp>
      <p:sp>
        <p:nvSpPr>
          <p:cNvPr id="14" name="Oval Callout 13"/>
          <p:cNvSpPr/>
          <p:nvPr/>
        </p:nvSpPr>
        <p:spPr>
          <a:xfrm>
            <a:off x="1447800" y="3856670"/>
            <a:ext cx="4419600" cy="2611757"/>
          </a:xfrm>
          <a:prstGeom prst="wedgeEllipseCallout">
            <a:avLst>
              <a:gd name="adj1" fmla="val -86723"/>
              <a:gd name="adj2" fmla="val 40380"/>
            </a:avLst>
          </a:prstGeom>
          <a:solidFill>
            <a:srgbClr val="CEEA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Oh dear.  You do know how Toad feels! Your connection helps you to understand that Toad has a headache and now he doesn’t feel well.</a:t>
            </a:r>
            <a:endParaRPr lang="en-US" sz="2000" dirty="0">
              <a:solidFill>
                <a:schemeClr val="tx1"/>
              </a:solidFill>
            </a:endParaRPr>
          </a:p>
        </p:txBody>
      </p:sp>
    </p:spTree>
    <p:extLst>
      <p:ext uri="{BB962C8B-B14F-4D97-AF65-F5344CB8AC3E}">
        <p14:creationId xmlns="" xmlns:p14="http://schemas.microsoft.com/office/powerpoint/2010/main" val="401866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48779"/>
            <a:ext cx="8610600" cy="769441"/>
          </a:xfrm>
        </p:spPr>
        <p:txBody>
          <a:bodyPr>
            <a:normAutofit/>
          </a:bodyPr>
          <a:lstStyle/>
          <a:p>
            <a:r>
              <a:rPr lang="en-US" dirty="0" smtClean="0"/>
              <a:t>Step 7: </a:t>
            </a:r>
            <a:r>
              <a:rPr lang="en-US" dirty="0" err="1" smtClean="0"/>
              <a:t>Scaffolded</a:t>
            </a:r>
            <a:r>
              <a:rPr lang="en-US" dirty="0" smtClean="0"/>
              <a:t> Practice with Support</a:t>
            </a:r>
            <a:endParaRPr lang="en-US" dirty="0"/>
          </a:p>
        </p:txBody>
      </p:sp>
      <p:sp>
        <p:nvSpPr>
          <p:cNvPr id="3" name="Content Placeholder 2"/>
          <p:cNvSpPr>
            <a:spLocks noGrp="1"/>
          </p:cNvSpPr>
          <p:nvPr>
            <p:ph idx="1"/>
          </p:nvPr>
        </p:nvSpPr>
        <p:spPr>
          <a:xfrm>
            <a:off x="457200" y="1905000"/>
            <a:ext cx="4038600" cy="4221163"/>
          </a:xfrm>
        </p:spPr>
        <p:txBody>
          <a:bodyPr/>
          <a:lstStyle/>
          <a:p>
            <a:pPr marL="0" indent="0">
              <a:buNone/>
            </a:pPr>
            <a:r>
              <a:rPr lang="en-US" dirty="0"/>
              <a:t>Scaffold practice, providing opportunities for students to use the strategy while reading with the teacher’s support and monitoring.</a:t>
            </a:r>
          </a:p>
          <a:p>
            <a:pPr marL="0" indent="0">
              <a:buNone/>
            </a:pP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48</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pic>
        <p:nvPicPr>
          <p:cNvPr id="4099" name="Picture 3" descr="C:\Users\ddycha\AppData\Local\Microsoft\Windows\Temporary Internet Files\Content.IE5\TDR9T670\147801865[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43400" y="2590800"/>
            <a:ext cx="4343400" cy="28956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438607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48779"/>
            <a:ext cx="8610600" cy="769441"/>
          </a:xfrm>
        </p:spPr>
        <p:txBody>
          <a:bodyPr>
            <a:normAutofit/>
          </a:bodyPr>
          <a:lstStyle/>
          <a:p>
            <a:r>
              <a:rPr lang="en-US" dirty="0" smtClean="0"/>
              <a:t>Step 7: </a:t>
            </a:r>
            <a:r>
              <a:rPr lang="en-US" dirty="0" err="1" smtClean="0"/>
              <a:t>Scaffolded</a:t>
            </a:r>
            <a:r>
              <a:rPr lang="en-US" dirty="0" smtClean="0"/>
              <a:t> Practice with Support</a:t>
            </a: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49</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pic>
        <p:nvPicPr>
          <p:cNvPr id="4098" name="Picture 2" descr="C:\Users\ddycha\AppData\Local\Microsoft\Windows\Temporary Internet Files\Content.IE5\KTRFEBYE\152140230[1].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5972" t="2083" b="10208"/>
          <a:stretch/>
        </p:blipFill>
        <p:spPr bwMode="auto">
          <a:xfrm>
            <a:off x="5067300" y="3124200"/>
            <a:ext cx="3886200" cy="2890428"/>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7" name="Oval Callout 6"/>
          <p:cNvSpPr/>
          <p:nvPr/>
        </p:nvSpPr>
        <p:spPr>
          <a:xfrm>
            <a:off x="0" y="1676400"/>
            <a:ext cx="5105400" cy="3886200"/>
          </a:xfrm>
          <a:prstGeom prst="wedgeEllipseCallout">
            <a:avLst>
              <a:gd name="adj1" fmla="val 72350"/>
              <a:gd name="adj2" fmla="val 4880"/>
            </a:avLst>
          </a:prstGeom>
          <a:solidFill>
            <a:srgbClr val="CEEA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dirty="0">
                <a:solidFill>
                  <a:schemeClr val="tx1"/>
                </a:solidFill>
              </a:rPr>
              <a:t>During small group instruction time, I would listen to one student at a time read a small portion of the assigned </a:t>
            </a:r>
            <a:r>
              <a:rPr lang="en-US" dirty="0" smtClean="0">
                <a:solidFill>
                  <a:schemeClr val="tx1"/>
                </a:solidFill>
              </a:rPr>
              <a:t>text. I would </a:t>
            </a:r>
            <a:r>
              <a:rPr lang="en-US" dirty="0">
                <a:solidFill>
                  <a:schemeClr val="tx1"/>
                </a:solidFill>
              </a:rPr>
              <a:t>have them share their thinking out loud with me so that I could check on their strategy use and general comprehension. I would ensure that the other students were engaged in the reading until it was their turn for me to listen to them read.</a:t>
            </a:r>
          </a:p>
        </p:txBody>
      </p:sp>
    </p:spTree>
    <p:extLst>
      <p:ext uri="{BB962C8B-B14F-4D97-AF65-F5344CB8AC3E}">
        <p14:creationId xmlns="" xmlns:p14="http://schemas.microsoft.com/office/powerpoint/2010/main" val="2498842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itle 8"/>
          <p:cNvSpPr>
            <a:spLocks noGrp="1"/>
          </p:cNvSpPr>
          <p:nvPr>
            <p:ph type="title"/>
          </p:nvPr>
        </p:nvSpPr>
        <p:spPr>
          <a:xfrm>
            <a:off x="0" y="838200"/>
            <a:ext cx="9144000" cy="762000"/>
          </a:xfrm>
        </p:spPr>
        <p:txBody>
          <a:bodyPr>
            <a:normAutofit/>
          </a:bodyPr>
          <a:lstStyle/>
          <a:p>
            <a:pPr eaLnBrk="1" hangingPunct="1"/>
            <a:r>
              <a:rPr lang="en-US" dirty="0" smtClean="0"/>
              <a:t>Why Should we Teach Comprehension?</a:t>
            </a:r>
          </a:p>
        </p:txBody>
      </p:sp>
      <p:sp>
        <p:nvSpPr>
          <p:cNvPr id="3" name="Content Placeholder 2"/>
          <p:cNvSpPr>
            <a:spLocks noGrp="1"/>
          </p:cNvSpPr>
          <p:nvPr>
            <p:ph idx="1"/>
          </p:nvPr>
        </p:nvSpPr>
        <p:spPr/>
        <p:txBody>
          <a:bodyPr/>
          <a:lstStyle/>
          <a:p>
            <a:r>
              <a:rPr lang="en-US" dirty="0" smtClean="0"/>
              <a:t>Think about your data.</a:t>
            </a:r>
          </a:p>
          <a:p>
            <a:pPr lvl="1"/>
            <a:r>
              <a:rPr lang="en-US" dirty="0" smtClean="0"/>
              <a:t>What does your data indicate regarding student comprehension?</a:t>
            </a:r>
            <a:endParaRPr lang="en-US" dirty="0"/>
          </a:p>
        </p:txBody>
      </p:sp>
      <p:pic>
        <p:nvPicPr>
          <p:cNvPr id="7" name="Picture 2" descr="C:\Users\ddycha\AppData\Local\Microsoft\Windows\Temporary Internet Files\Content.IE5\UPDXKS1M\156937198[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24200" y="3864033"/>
            <a:ext cx="2743200" cy="2216743"/>
          </a:xfrm>
          <a:prstGeom prst="rect">
            <a:avLst/>
          </a:prstGeom>
          <a:noFill/>
          <a:extLst>
            <a:ext uri="{909E8E84-426E-40DD-AFC4-6F175D3DCCD1}">
              <a14:hiddenFill xmlns="" xmlns:a14="http://schemas.microsoft.com/office/drawing/2010/main">
                <a:solidFill>
                  <a:srgbClr val="FFFFFF"/>
                </a:solidFill>
              </a14:hiddenFill>
            </a:ext>
          </a:extLst>
        </p:spPr>
      </p:pic>
      <p:sp>
        <p:nvSpPr>
          <p:cNvPr id="6"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8" name="Slide Number Placeholder 5"/>
          <p:cNvSpPr txBox="1">
            <a:spLocks/>
          </p:cNvSpPr>
          <p:nvPr/>
        </p:nvSpPr>
        <p:spPr>
          <a:xfrm>
            <a:off x="8763000" y="6461125"/>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5</a:t>
            </a:fld>
            <a:endParaRPr lang="en-US" dirty="0"/>
          </a:p>
        </p:txBody>
      </p:sp>
      <p:sp>
        <p:nvSpPr>
          <p:cNvPr id="2" name="Slide Number Placeholder 1"/>
          <p:cNvSpPr>
            <a:spLocks noGrp="1"/>
          </p:cNvSpPr>
          <p:nvPr>
            <p:ph type="sldNum" sz="quarter" idx="12"/>
          </p:nvPr>
        </p:nvSpPr>
        <p:spPr/>
        <p:txBody>
          <a:bodyPr/>
          <a:lstStyle/>
          <a:p>
            <a:fld id="{7B44EE3B-371E-4108-AA03-CAAD196CADCD}" type="slidenum">
              <a:rPr lang="en-US" smtClean="0"/>
              <a:pPr/>
              <a:t>5</a:t>
            </a:fld>
            <a:endParaRPr lang="en-US" dirty="0"/>
          </a:p>
        </p:txBody>
      </p:sp>
    </p:spTree>
    <p:extLst>
      <p:ext uri="{BB962C8B-B14F-4D97-AF65-F5344CB8AC3E}">
        <p14:creationId xmlns="" xmlns:p14="http://schemas.microsoft.com/office/powerpoint/2010/main" val="25922595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8: Accountability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Provide accountability measures for students when using the strategy independently</a:t>
            </a:r>
            <a:r>
              <a:rPr lang="en-US" dirty="0" smtClean="0"/>
              <a:t>.</a:t>
            </a:r>
          </a:p>
          <a:p>
            <a:pPr marL="0" indent="0">
              <a:buNone/>
            </a:pPr>
            <a:endParaRPr lang="en-US" dirty="0"/>
          </a:p>
          <a:p>
            <a:pPr marL="0" indent="0">
              <a:buNone/>
            </a:pPr>
            <a:r>
              <a:rPr lang="en-US" dirty="0" smtClean="0">
                <a:solidFill>
                  <a:srgbClr val="C00000"/>
                </a:solidFill>
              </a:rPr>
              <a:t>“Today when you are reading independently, I want you to think about the connections you make while reading. When the timer goes, I would like you to stop reading and complete a quick-write in your Reading Reflection Journal, telling me about your connections.”</a:t>
            </a:r>
            <a:endParaRPr lang="en-US" dirty="0">
              <a:solidFill>
                <a:srgbClr val="C00000"/>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50</a:t>
            </a:fld>
            <a:endParaRPr lang="en-US" dirty="0"/>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13084485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8: Accountability</a:t>
            </a:r>
          </a:p>
        </p:txBody>
      </p:sp>
      <p:sp>
        <p:nvSpPr>
          <p:cNvPr id="4" name="Slide Number Placeholder 3"/>
          <p:cNvSpPr>
            <a:spLocks noGrp="1"/>
          </p:cNvSpPr>
          <p:nvPr>
            <p:ph type="sldNum" sz="quarter" idx="12"/>
          </p:nvPr>
        </p:nvSpPr>
        <p:spPr/>
        <p:txBody>
          <a:bodyPr/>
          <a:lstStyle/>
          <a:p>
            <a:fld id="{7B44EE3B-371E-4108-AA03-CAAD196CADCD}" type="slidenum">
              <a:rPr lang="en-US" smtClean="0"/>
              <a:pPr/>
              <a:t>51</a:t>
            </a:fld>
            <a:endParaRPr lang="en-US" dirty="0"/>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pic>
        <p:nvPicPr>
          <p:cNvPr id="7" name="Picture 2" descr="DCP_0756"/>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199" r="19959"/>
          <a:stretch/>
        </p:blipFill>
        <p:spPr bwMode="auto">
          <a:xfrm>
            <a:off x="901700" y="2285999"/>
            <a:ext cx="3810000" cy="329045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5181600" y="2743200"/>
            <a:ext cx="3200400" cy="2246769"/>
          </a:xfrm>
          <a:prstGeom prst="rect">
            <a:avLst/>
          </a:prstGeom>
          <a:noFill/>
        </p:spPr>
        <p:txBody>
          <a:bodyPr wrap="square" rtlCol="0">
            <a:spAutoFit/>
          </a:bodyPr>
          <a:lstStyle/>
          <a:p>
            <a:r>
              <a:rPr lang="en-US" sz="2000" dirty="0" smtClean="0">
                <a:latin typeface="Teen" pitchFamily="2" charset="0"/>
                <a:ea typeface="CatholicSchoolGirls Intl BB" pitchFamily="2" charset="0"/>
              </a:rPr>
              <a:t>March 4</a:t>
            </a:r>
          </a:p>
          <a:p>
            <a:r>
              <a:rPr lang="en-US" sz="2000" dirty="0" smtClean="0">
                <a:latin typeface="Teen" pitchFamily="2" charset="0"/>
                <a:ea typeface="CatholicSchoolGirls Intl BB" pitchFamily="2" charset="0"/>
              </a:rPr>
              <a:t>This reminds me of my cat and how much I love him.  My connection helps me to understand how happy the lady is to find her cat.</a:t>
            </a:r>
            <a:endParaRPr lang="en-US" sz="2000" dirty="0">
              <a:latin typeface="Teen" pitchFamily="2" charset="0"/>
              <a:ea typeface="CatholicSchoolGirls Intl BB" pitchFamily="2" charset="0"/>
            </a:endParaRPr>
          </a:p>
        </p:txBody>
      </p:sp>
    </p:spTree>
    <p:extLst>
      <p:ext uri="{BB962C8B-B14F-4D97-AF65-F5344CB8AC3E}">
        <p14:creationId xmlns="" xmlns:p14="http://schemas.microsoft.com/office/powerpoint/2010/main" val="34150261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Making Connections</a:t>
            </a:r>
            <a:endParaRPr lang="en-US" dirty="0"/>
          </a:p>
        </p:txBody>
      </p:sp>
      <p:sp>
        <p:nvSpPr>
          <p:cNvPr id="7" name="Text Placeholder 6"/>
          <p:cNvSpPr>
            <a:spLocks noGrp="1"/>
          </p:cNvSpPr>
          <p:nvPr>
            <p:ph type="body" idx="1"/>
          </p:nvPr>
        </p:nvSpPr>
        <p:spPr/>
        <p:txBody>
          <a:bodyPr/>
          <a:lstStyle/>
          <a:p>
            <a:r>
              <a:rPr lang="en-US" dirty="0" smtClean="0"/>
              <a:t>Other Considerations When Teaching</a:t>
            </a: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52</a:t>
            </a:fld>
            <a:endParaRPr lang="en-US" dirty="0"/>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17953318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Types of Connections</a:t>
            </a:r>
            <a:endParaRPr lang="en-US" dirty="0"/>
          </a:p>
        </p:txBody>
      </p:sp>
      <p:sp>
        <p:nvSpPr>
          <p:cNvPr id="3" name="Content Placeholder 2"/>
          <p:cNvSpPr>
            <a:spLocks noGrp="1"/>
          </p:cNvSpPr>
          <p:nvPr>
            <p:ph idx="1"/>
          </p:nvPr>
        </p:nvSpPr>
        <p:spPr>
          <a:xfrm>
            <a:off x="914400" y="1905000"/>
            <a:ext cx="7086600" cy="4572000"/>
          </a:xfrm>
        </p:spPr>
        <p:txBody>
          <a:bodyPr>
            <a:normAutofit fontScale="85000" lnSpcReduction="20000"/>
          </a:bodyPr>
          <a:lstStyle/>
          <a:p>
            <a:pPr marL="0" indent="0">
              <a:lnSpc>
                <a:spcPct val="200000"/>
              </a:lnSpc>
              <a:buNone/>
            </a:pPr>
            <a:r>
              <a:rPr lang="en-US" sz="4200" dirty="0" smtClean="0"/>
              <a:t>Text-to-Self</a:t>
            </a:r>
          </a:p>
          <a:p>
            <a:pPr marL="0" indent="0">
              <a:lnSpc>
                <a:spcPct val="200000"/>
              </a:lnSpc>
              <a:buNone/>
            </a:pPr>
            <a:r>
              <a:rPr lang="en-US" sz="4200" dirty="0"/>
              <a:t>	</a:t>
            </a:r>
            <a:r>
              <a:rPr lang="en-US" sz="4200" dirty="0" smtClean="0"/>
              <a:t>	Text-to-Text</a:t>
            </a:r>
          </a:p>
          <a:p>
            <a:pPr marL="0" indent="0">
              <a:lnSpc>
                <a:spcPct val="200000"/>
              </a:lnSpc>
              <a:buNone/>
            </a:pPr>
            <a:r>
              <a:rPr lang="en-US" sz="4200" dirty="0"/>
              <a:t>	</a:t>
            </a:r>
            <a:r>
              <a:rPr lang="en-US" sz="4200" dirty="0" smtClean="0"/>
              <a:t>			Text-to-World</a:t>
            </a:r>
          </a:p>
          <a:p>
            <a:pPr marL="0" indent="0">
              <a:buNone/>
            </a:pPr>
            <a:endParaRPr lang="en-US" sz="800" dirty="0"/>
          </a:p>
          <a:p>
            <a:pPr marL="0" indent="0">
              <a:buNone/>
            </a:pPr>
            <a:endParaRPr lang="en-US" sz="800" dirty="0" smtClean="0"/>
          </a:p>
          <a:p>
            <a:pPr marL="0" indent="0">
              <a:buNone/>
            </a:pPr>
            <a:endParaRPr lang="en-US" sz="800" dirty="0"/>
          </a:p>
          <a:p>
            <a:pPr marL="0" indent="0">
              <a:buNone/>
            </a:pPr>
            <a:endParaRPr lang="en-US" sz="800" dirty="0" smtClean="0"/>
          </a:p>
          <a:p>
            <a:pPr marL="0" indent="0">
              <a:buNone/>
            </a:pPr>
            <a:endParaRPr lang="en-US" sz="800" dirty="0"/>
          </a:p>
          <a:p>
            <a:pPr marL="0" indent="0">
              <a:buNone/>
            </a:pPr>
            <a:r>
              <a:rPr lang="en-US" sz="800" dirty="0" smtClean="0"/>
              <a:t>  </a:t>
            </a:r>
          </a:p>
          <a:p>
            <a:pPr marL="0" indent="0">
              <a:buNone/>
            </a:pPr>
            <a:r>
              <a:rPr lang="en-US" dirty="0"/>
              <a:t>	</a:t>
            </a:r>
            <a:r>
              <a:rPr lang="en-US" dirty="0" smtClean="0"/>
              <a:t>				</a:t>
            </a:r>
            <a:endParaRPr lang="en-US" sz="2000"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53</a:t>
            </a:fld>
            <a:endParaRPr lang="en-US" dirty="0"/>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pic>
        <p:nvPicPr>
          <p:cNvPr id="35842" name="Picture 2" descr="http://images.clipart.com/thw/thw11/CL/5433_2005010014/000803_1054_21/20413835.thb.jpg?000803_1054_2151_v__v"/>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340893" y="1721927"/>
            <a:ext cx="1102519" cy="1478473"/>
          </a:xfrm>
          <a:prstGeom prst="rect">
            <a:avLst/>
          </a:prstGeom>
          <a:noFill/>
          <a:extLst>
            <a:ext uri="{909E8E84-426E-40DD-AFC4-6F175D3DCCD1}">
              <a14:hiddenFill xmlns="" xmlns:a14="http://schemas.microsoft.com/office/drawing/2010/main">
                <a:solidFill>
                  <a:srgbClr val="FFFFFF"/>
                </a:solidFill>
              </a14:hiddenFill>
            </a:ext>
          </a:extLst>
        </p:spPr>
      </p:pic>
      <p:pic>
        <p:nvPicPr>
          <p:cNvPr id="35844" name="Picture 4" descr="http://downloads.clipart.com/19984090.png?t=1357762027&amp;h=df34e86669c5b431e1b5a7d1f9f5cd8f&amp;u=TPRI-2010"/>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400036" y="4191000"/>
            <a:ext cx="1384300" cy="1381607"/>
          </a:xfrm>
          <a:prstGeom prst="rect">
            <a:avLst/>
          </a:prstGeom>
          <a:noFill/>
          <a:extLst>
            <a:ext uri="{909E8E84-426E-40DD-AFC4-6F175D3DCCD1}">
              <a14:hiddenFill xmlns="" xmlns:a14="http://schemas.microsoft.com/office/drawing/2010/main">
                <a:solidFill>
                  <a:srgbClr val="FFFFFF"/>
                </a:solidFill>
              </a14:hiddenFill>
            </a:ext>
          </a:extLst>
        </p:spPr>
      </p:pic>
      <p:pic>
        <p:nvPicPr>
          <p:cNvPr id="35846" name="Picture 6" descr="http://downloads.clipart.com/20515474.png?t=1357762115&amp;h=9091fbe48b4f9398871594d0dd13fc5a&amp;u=TPRI-2010"/>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257800" y="2987040"/>
            <a:ext cx="1752600" cy="10515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797914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4"/>
          <p:cNvSpPr>
            <a:spLocks noGrp="1"/>
          </p:cNvSpPr>
          <p:nvPr>
            <p:ph idx="1"/>
          </p:nvPr>
        </p:nvSpPr>
        <p:spPr>
          <a:xfrm>
            <a:off x="304800" y="1824318"/>
            <a:ext cx="8534400" cy="5029200"/>
          </a:xfrm>
        </p:spPr>
        <p:txBody>
          <a:bodyPr/>
          <a:lstStyle/>
          <a:p>
            <a:pPr marL="396875" lvl="1" indent="-396875" eaLnBrk="1" hangingPunct="1">
              <a:buFont typeface="Arial" pitchFamily="34" charset="0"/>
              <a:buChar char="•"/>
            </a:pPr>
            <a:r>
              <a:rPr lang="en-US" sz="3000" dirty="0" smtClean="0"/>
              <a:t>Introduce text-to-text and text-to-world connections when most students are able to make text-to-self connections.</a:t>
            </a:r>
            <a:endParaRPr lang="en-US" sz="1200" dirty="0" smtClean="0"/>
          </a:p>
          <a:p>
            <a:pPr marL="396875" lvl="1" indent="-396875" eaLnBrk="1" hangingPunct="1">
              <a:buFont typeface="Arial" pitchFamily="34" charset="0"/>
              <a:buNone/>
            </a:pPr>
            <a:endParaRPr lang="en-US" sz="1000" dirty="0" smtClean="0"/>
          </a:p>
          <a:p>
            <a:pPr marL="396875" lvl="1" indent="-396875" eaLnBrk="1" hangingPunct="1">
              <a:buFont typeface="Arial" pitchFamily="34" charset="0"/>
              <a:buChar char="•"/>
            </a:pPr>
            <a:r>
              <a:rPr lang="en-US" sz="3000" dirty="0" smtClean="0"/>
              <a:t>Allow students to make connections to non-print texts (i.e. movies, video games, television, and music).</a:t>
            </a:r>
          </a:p>
          <a:p>
            <a:pPr marL="396875" lvl="1" indent="-396875" eaLnBrk="1" hangingPunct="1">
              <a:buFont typeface="Arial" pitchFamily="34" charset="0"/>
              <a:buNone/>
            </a:pPr>
            <a:endParaRPr lang="en-US" sz="1200" dirty="0" smtClean="0"/>
          </a:p>
          <a:p>
            <a:pPr marL="396875" lvl="1" indent="-396875" eaLnBrk="1" hangingPunct="1">
              <a:buFont typeface="Arial" pitchFamily="34" charset="0"/>
              <a:buChar char="•"/>
            </a:pPr>
            <a:r>
              <a:rPr lang="en-US" sz="3000" dirty="0" smtClean="0"/>
              <a:t>Use graphic organizers to chart relationships between texts.</a:t>
            </a:r>
          </a:p>
          <a:p>
            <a:pPr marL="396875" lvl="1" indent="-396875" eaLnBrk="1" hangingPunct="1">
              <a:buFont typeface="Arial" pitchFamily="34" charset="0"/>
              <a:buNone/>
            </a:pPr>
            <a:endParaRPr lang="en-US" sz="1000" dirty="0" smtClean="0"/>
          </a:p>
          <a:p>
            <a:pPr marL="396875" lvl="1" indent="-396875" eaLnBrk="1" hangingPunct="1">
              <a:buFont typeface="Arial" pitchFamily="34" charset="0"/>
              <a:buNone/>
            </a:pPr>
            <a:endParaRPr lang="en-US" sz="1000" dirty="0" smtClean="0"/>
          </a:p>
          <a:p>
            <a:pPr marL="396875" lvl="1" indent="-396875" eaLnBrk="1" hangingPunct="1">
              <a:buFont typeface="Arial" pitchFamily="34" charset="0"/>
              <a:buChar char="•"/>
            </a:pPr>
            <a:endParaRPr lang="en-US" dirty="0" smtClean="0"/>
          </a:p>
        </p:txBody>
      </p:sp>
      <p:sp>
        <p:nvSpPr>
          <p:cNvPr id="25603" name="Title 1"/>
          <p:cNvSpPr>
            <a:spLocks noGrp="1"/>
          </p:cNvSpPr>
          <p:nvPr>
            <p:ph type="title"/>
          </p:nvPr>
        </p:nvSpPr>
        <p:spPr/>
        <p:txBody>
          <a:bodyPr>
            <a:normAutofit/>
          </a:bodyPr>
          <a:lstStyle/>
          <a:p>
            <a:pPr eaLnBrk="1" hangingPunct="1"/>
            <a:r>
              <a:rPr lang="en-US" dirty="0" smtClean="0"/>
              <a:t>Tips (Steps 6-8)</a:t>
            </a:r>
          </a:p>
        </p:txBody>
      </p:sp>
      <p:sp>
        <p:nvSpPr>
          <p:cNvPr id="4" name="Footer Placeholder 4"/>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19479252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In Mind …</a:t>
            </a:r>
            <a:endParaRPr lang="en-US" dirty="0"/>
          </a:p>
        </p:txBody>
      </p:sp>
      <p:sp>
        <p:nvSpPr>
          <p:cNvPr id="3" name="Content Placeholder 2"/>
          <p:cNvSpPr>
            <a:spLocks noGrp="1"/>
          </p:cNvSpPr>
          <p:nvPr>
            <p:ph idx="1"/>
          </p:nvPr>
        </p:nvSpPr>
        <p:spPr>
          <a:xfrm>
            <a:off x="457200" y="1905000"/>
            <a:ext cx="5410200" cy="4221163"/>
          </a:xfrm>
        </p:spPr>
        <p:txBody>
          <a:bodyPr>
            <a:normAutofit fontScale="92500"/>
          </a:bodyPr>
          <a:lstStyle/>
          <a:p>
            <a:pPr marL="0" indent="0">
              <a:buNone/>
            </a:pPr>
            <a:r>
              <a:rPr lang="en-US" dirty="0" smtClean="0"/>
              <a:t>Making Connections is the foundation for many of the other cognitive strategies good readers use.  It is important that students have a good understanding of </a:t>
            </a:r>
            <a:r>
              <a:rPr lang="en-US" dirty="0"/>
              <a:t>b</a:t>
            </a:r>
            <a:r>
              <a:rPr lang="en-US" dirty="0" smtClean="0"/>
              <a:t>ackground knowledge, and how they use their background knowledge to make connections during reading. </a:t>
            </a:r>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55</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pic>
        <p:nvPicPr>
          <p:cNvPr id="6" name="Picture 5" descr="C:\Documents and Settings\ddycha\Local Settings\Temporary Internet Files\Content.IE5\4D2JCLQR\MCj03299300000[1].wmf"/>
          <p:cNvPicPr/>
          <p:nvPr/>
        </p:nvPicPr>
        <p:blipFill>
          <a:blip r:embed="rId3"/>
          <a:srcRect/>
          <a:stretch>
            <a:fillRect/>
          </a:stretch>
        </p:blipFill>
        <p:spPr bwMode="auto">
          <a:xfrm rot="1367543">
            <a:off x="5955163" y="3414188"/>
            <a:ext cx="2885902" cy="1034793"/>
          </a:xfrm>
          <a:prstGeom prst="rect">
            <a:avLst/>
          </a:prstGeom>
          <a:noFill/>
          <a:ln w="9525">
            <a:noFill/>
            <a:miter lim="800000"/>
            <a:headEnd/>
            <a:tailEnd/>
          </a:ln>
        </p:spPr>
      </p:pic>
    </p:spTree>
    <p:extLst>
      <p:ext uri="{BB962C8B-B14F-4D97-AF65-F5344CB8AC3E}">
        <p14:creationId xmlns="" xmlns:p14="http://schemas.microsoft.com/office/powerpoint/2010/main" val="27483514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Ideas</a:t>
            </a:r>
            <a:endParaRPr lang="en-US" dirty="0"/>
          </a:p>
        </p:txBody>
      </p:sp>
      <p:sp>
        <p:nvSpPr>
          <p:cNvPr id="3" name="Content Placeholder 2"/>
          <p:cNvSpPr>
            <a:spLocks noGrp="1"/>
          </p:cNvSpPr>
          <p:nvPr>
            <p:ph idx="1"/>
          </p:nvPr>
        </p:nvSpPr>
        <p:spPr>
          <a:xfrm>
            <a:off x="457200" y="2438400"/>
            <a:ext cx="5943600" cy="3687763"/>
          </a:xfrm>
        </p:spPr>
        <p:txBody>
          <a:bodyPr>
            <a:normAutofit/>
          </a:bodyPr>
          <a:lstStyle/>
          <a:p>
            <a:pPr marL="514350" indent="-514350">
              <a:buFont typeface="+mj-lt"/>
              <a:buAutoNum type="arabicPeriod"/>
            </a:pPr>
            <a:r>
              <a:rPr lang="en-US" dirty="0" smtClean="0"/>
              <a:t>Activate/build background knowledge</a:t>
            </a:r>
          </a:p>
          <a:p>
            <a:pPr marL="514350" indent="-514350">
              <a:buFont typeface="+mj-lt"/>
              <a:buAutoNum type="arabicPeriod"/>
            </a:pPr>
            <a:r>
              <a:rPr lang="en-US" dirty="0" smtClean="0"/>
              <a:t>Making Connections = foundational strategy</a:t>
            </a:r>
          </a:p>
          <a:p>
            <a:pPr marL="514350" indent="-514350">
              <a:lnSpc>
                <a:spcPct val="110000"/>
              </a:lnSpc>
              <a:buFont typeface="+mj-lt"/>
              <a:buAutoNum type="arabicPeriod"/>
            </a:pPr>
            <a:r>
              <a:rPr lang="en-US" dirty="0" smtClean="0"/>
              <a:t>Beware of distracting connections</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56</a:t>
            </a:fld>
            <a:endParaRPr lang="en-US" dirty="0"/>
          </a:p>
        </p:txBody>
      </p:sp>
      <p:pic>
        <p:nvPicPr>
          <p:cNvPr id="6" name="Picture 5" descr="C:\Documents and Settings\ddycha\Local Settings\Temporary Internet Files\Content.IE5\PFNV9CB2\MMj02365310000[1].gif"/>
          <p:cNvPicPr/>
          <p:nvPr/>
        </p:nvPicPr>
        <p:blipFill>
          <a:blip r:embed="rId3" cstate="print"/>
          <a:srcRect/>
          <a:stretch>
            <a:fillRect/>
          </a:stretch>
        </p:blipFill>
        <p:spPr bwMode="auto">
          <a:xfrm>
            <a:off x="6096000" y="1981200"/>
            <a:ext cx="2551748" cy="3429000"/>
          </a:xfrm>
          <a:prstGeom prst="rect">
            <a:avLst/>
          </a:prstGeom>
          <a:noFill/>
          <a:ln w="9525">
            <a:noFill/>
            <a:miter lim="800000"/>
            <a:headEnd/>
            <a:tailEnd/>
          </a:ln>
        </p:spPr>
      </p:pic>
      <p:sp>
        <p:nvSpPr>
          <p:cNvPr id="7" name="Footer Placeholder 1"/>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10617278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latin typeface="Papyrus" pitchFamily="66" charset="0"/>
              </a:rPr>
              <a:t>“Background knowledge is a repository of memories, experiences, and facts. When information is read in isolation and not connected to existing knowledge, it is forgotten and deemed unimportant. Calling on existing knowledge and experiences is crucial if readers are to assimilate new information.”</a:t>
            </a:r>
          </a:p>
          <a:p>
            <a:pPr marL="0" indent="0">
              <a:buNone/>
            </a:pPr>
            <a:endParaRPr lang="en-US" sz="800" dirty="0" smtClean="0">
              <a:latin typeface="Papyrus" pitchFamily="66" charset="0"/>
            </a:endParaRPr>
          </a:p>
          <a:p>
            <a:pPr marL="0" indent="0" algn="ctr">
              <a:buNone/>
            </a:pPr>
            <a:r>
              <a:rPr lang="en-US" sz="2000" dirty="0" smtClean="0">
                <a:latin typeface="Papyrus" pitchFamily="66" charset="0"/>
              </a:rPr>
              <a:t>                                                                                                             ~ </a:t>
            </a:r>
            <a:r>
              <a:rPr lang="en-US" sz="2000" dirty="0" err="1" smtClean="0">
                <a:latin typeface="Papyrus" pitchFamily="66" charset="0"/>
              </a:rPr>
              <a:t>Cris</a:t>
            </a:r>
            <a:r>
              <a:rPr lang="en-US" sz="2000" dirty="0" smtClean="0">
                <a:latin typeface="Papyrus" pitchFamily="66" charset="0"/>
              </a:rPr>
              <a:t> </a:t>
            </a:r>
            <a:r>
              <a:rPr lang="en-US" sz="2000" dirty="0" err="1" smtClean="0">
                <a:latin typeface="Papyrus" pitchFamily="66" charset="0"/>
              </a:rPr>
              <a:t>Tovani</a:t>
            </a:r>
            <a:endParaRPr lang="en-US" sz="2000" dirty="0">
              <a:latin typeface="Papyrus" pitchFamily="66" charset="0"/>
            </a:endParaRPr>
          </a:p>
        </p:txBody>
      </p:sp>
      <p:sp>
        <p:nvSpPr>
          <p:cNvPr id="4" name="Slide Number Placeholder 3"/>
          <p:cNvSpPr>
            <a:spLocks noGrp="1"/>
          </p:cNvSpPr>
          <p:nvPr>
            <p:ph type="sldNum" sz="quarter" idx="12"/>
          </p:nvPr>
        </p:nvSpPr>
        <p:spPr/>
        <p:txBody>
          <a:bodyPr/>
          <a:lstStyle/>
          <a:p>
            <a:fld id="{7B44EE3B-371E-4108-AA03-CAAD196CADCD}" type="slidenum">
              <a:rPr lang="en-US" smtClean="0"/>
              <a:pPr/>
              <a:t>57</a:t>
            </a:fld>
            <a:endParaRPr lang="en-US"/>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spTree>
    <p:extLst>
      <p:ext uri="{BB962C8B-B14F-4D97-AF65-F5344CB8AC3E}">
        <p14:creationId xmlns="" xmlns:p14="http://schemas.microsoft.com/office/powerpoint/2010/main" val="852829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609600" y="1524000"/>
            <a:ext cx="7772400" cy="4114800"/>
          </a:xfrm>
        </p:spPr>
        <p:txBody>
          <a:bodyPr/>
          <a:lstStyle/>
          <a:p>
            <a:pPr eaLnBrk="1" hangingPunct="1">
              <a:lnSpc>
                <a:spcPct val="80000"/>
              </a:lnSpc>
            </a:pPr>
            <a:endParaRPr lang="en-US" sz="2400" i="1" smtClean="0"/>
          </a:p>
          <a:p>
            <a:pPr lvl="1" eaLnBrk="1" hangingPunct="1">
              <a:lnSpc>
                <a:spcPct val="80000"/>
              </a:lnSpc>
            </a:pPr>
            <a:endParaRPr lang="en-US" sz="2400" i="1" smtClean="0"/>
          </a:p>
        </p:txBody>
      </p:sp>
      <p:sp>
        <p:nvSpPr>
          <p:cNvPr id="23556" name="Rectangle 7"/>
          <p:cNvSpPr>
            <a:spLocks noChangeArrowheads="1"/>
          </p:cNvSpPr>
          <p:nvPr/>
        </p:nvSpPr>
        <p:spPr bwMode="auto">
          <a:xfrm>
            <a:off x="1066800" y="5562600"/>
            <a:ext cx="7010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400" dirty="0"/>
              <a:t>Durkin, 1978-79; RAND, 2000; Taylor, Pearson, Clark &amp; Walpole, 1999; Taylor, Peterson, Pearson &amp; Rodriguez, 2002</a:t>
            </a:r>
          </a:p>
        </p:txBody>
      </p:sp>
      <p:sp>
        <p:nvSpPr>
          <p:cNvPr id="23558"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4B25024-7F3F-488B-BEEA-9D7768648514}" type="slidenum">
              <a:rPr lang="en-US" smtClean="0">
                <a:solidFill>
                  <a:schemeClr val="bg1"/>
                </a:solidFill>
              </a:rPr>
              <a:pPr eaLnBrk="1" hangingPunct="1"/>
              <a:t>6</a:t>
            </a:fld>
            <a:endParaRPr lang="en-US" smtClean="0">
              <a:solidFill>
                <a:schemeClr val="bg1"/>
              </a:solidFill>
            </a:endParaRPr>
          </a:p>
        </p:txBody>
      </p:sp>
      <p:graphicFrame>
        <p:nvGraphicFramePr>
          <p:cNvPr id="9" name="Chart 8"/>
          <p:cNvGraphicFramePr/>
          <p:nvPr>
            <p:extLst>
              <p:ext uri="{D42A27DB-BD31-4B8C-83A1-F6EECF244321}">
                <p14:modId xmlns="" xmlns:p14="http://schemas.microsoft.com/office/powerpoint/2010/main" val="3313695783"/>
              </p:ext>
            </p:extLst>
          </p:nvPr>
        </p:nvGraphicFramePr>
        <p:xfrm>
          <a:off x="1095375" y="1600200"/>
          <a:ext cx="66294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8" name="Slide Number Placeholder 5"/>
          <p:cNvSpPr txBox="1">
            <a:spLocks/>
          </p:cNvSpPr>
          <p:nvPr/>
        </p:nvSpPr>
        <p:spPr>
          <a:xfrm>
            <a:off x="8763000" y="6477000"/>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6</a:t>
            </a:fld>
            <a:endParaRPr lang="en-US" dirty="0"/>
          </a:p>
        </p:txBody>
      </p:sp>
    </p:spTree>
    <p:extLst>
      <p:ext uri="{BB962C8B-B14F-4D97-AF65-F5344CB8AC3E}">
        <p14:creationId xmlns="" xmlns:p14="http://schemas.microsoft.com/office/powerpoint/2010/main" val="549973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14400" y="-57150"/>
            <a:ext cx="7162800" cy="691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533400" y="2514600"/>
            <a:ext cx="369332" cy="3962400"/>
          </a:xfrm>
          <a:prstGeom prst="rect">
            <a:avLst/>
          </a:prstGeom>
          <a:noFill/>
        </p:spPr>
        <p:txBody>
          <a:bodyPr vert="vert270">
            <a:spAutoFit/>
          </a:bodyPr>
          <a:lstStyle/>
          <a:p>
            <a:pPr>
              <a:defRPr/>
            </a:pPr>
            <a:r>
              <a:rPr lang="en-US" sz="1200" dirty="0"/>
              <a:t>Cartoon by Bang Pham, 2008 </a:t>
            </a:r>
          </a:p>
        </p:txBody>
      </p:sp>
      <p:sp>
        <p:nvSpPr>
          <p:cNvPr id="24580"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3ACA523-6268-4F6F-A6D7-796CFDA03335}" type="slidenum">
              <a:rPr lang="en-US" smtClean="0">
                <a:solidFill>
                  <a:schemeClr val="bg1"/>
                </a:solidFill>
              </a:rPr>
              <a:pPr eaLnBrk="1" hangingPunct="1"/>
              <a:t>7</a:t>
            </a:fld>
            <a:endParaRPr lang="en-US" smtClean="0">
              <a:solidFill>
                <a:schemeClr val="bg1"/>
              </a:solidFill>
            </a:endParaRPr>
          </a:p>
        </p:txBody>
      </p:sp>
      <p:sp>
        <p:nvSpPr>
          <p:cNvPr id="5" name="Footer Placeholder 2"/>
          <p:cNvSpPr>
            <a:spLocks noGrp="1"/>
          </p:cNvSpPr>
          <p:nvPr>
            <p:ph type="ftr" sz="quarter" idx="3"/>
          </p:nvPr>
        </p:nvSpPr>
        <p:spPr>
          <a:xfrm>
            <a:off x="1905000" y="6477000"/>
            <a:ext cx="5181600" cy="228600"/>
          </a:xfrm>
        </p:spPr>
        <p:txBody>
          <a:bodyPr/>
          <a:lstStyle/>
          <a:p>
            <a:r>
              <a:rPr lang="en-US" dirty="0" smtClean="0"/>
              <a:t>© 2013 Texas Education Agency / The University of Texas System</a:t>
            </a:r>
            <a:endParaRPr lang="en-US" dirty="0"/>
          </a:p>
        </p:txBody>
      </p:sp>
      <p:sp>
        <p:nvSpPr>
          <p:cNvPr id="6" name="Slide Number Placeholder 5"/>
          <p:cNvSpPr txBox="1">
            <a:spLocks/>
          </p:cNvSpPr>
          <p:nvPr/>
        </p:nvSpPr>
        <p:spPr>
          <a:xfrm>
            <a:off x="8763000" y="6461125"/>
            <a:ext cx="457200" cy="244475"/>
          </a:xfrm>
          <a:prstGeom prst="rect">
            <a:avLst/>
          </a:prstGeom>
        </p:spPr>
        <p:txBody>
          <a:bodyPr vert="horz" lIns="91440" tIns="45720" rIns="91440" bIns="45720" rtlCol="0" anchor="ctr"/>
          <a:lstStyle>
            <a:defPPr>
              <a:defRPr lang="en-US"/>
            </a:defPPr>
            <a:lvl1pPr marL="0" algn="ctr" defTabSz="914400" rtl="0" eaLnBrk="1" latinLnBrk="0" hangingPunct="1">
              <a:defRPr lang="en-US"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44EE3B-371E-4108-AA03-CAAD196CADCD}" type="slidenum">
              <a:rPr lang="en-US" smtClean="0"/>
              <a:pPr/>
              <a:t>7</a:t>
            </a:fld>
            <a:endParaRPr lang="en-US" dirty="0"/>
          </a:p>
        </p:txBody>
      </p:sp>
    </p:spTree>
    <p:extLst>
      <p:ext uri="{BB962C8B-B14F-4D97-AF65-F5344CB8AC3E}">
        <p14:creationId xmlns="" xmlns:p14="http://schemas.microsoft.com/office/powerpoint/2010/main" val="1798591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48779"/>
            <a:ext cx="7543800" cy="803821"/>
          </a:xfrm>
        </p:spPr>
        <p:txBody>
          <a:bodyPr>
            <a:normAutofit/>
          </a:bodyPr>
          <a:lstStyle/>
          <a:p>
            <a:r>
              <a:rPr lang="en-US" sz="3500" dirty="0"/>
              <a:t>Why Teach </a:t>
            </a:r>
            <a:r>
              <a:rPr lang="en-US" sz="3500" dirty="0" smtClean="0"/>
              <a:t>Cognitive Strategy Routine?</a:t>
            </a:r>
            <a:endParaRPr lang="en-US" sz="3500" dirty="0"/>
          </a:p>
        </p:txBody>
      </p:sp>
      <p:sp>
        <p:nvSpPr>
          <p:cNvPr id="3" name="Content Placeholder 2"/>
          <p:cNvSpPr>
            <a:spLocks noGrp="1"/>
          </p:cNvSpPr>
          <p:nvPr>
            <p:ph idx="1"/>
          </p:nvPr>
        </p:nvSpPr>
        <p:spPr>
          <a:xfrm>
            <a:off x="457200" y="1752600"/>
            <a:ext cx="8534400" cy="4267200"/>
          </a:xfrm>
        </p:spPr>
        <p:txBody>
          <a:bodyPr>
            <a:normAutofit/>
          </a:bodyPr>
          <a:lstStyle/>
          <a:p>
            <a:pPr marL="0" indent="0">
              <a:buNone/>
            </a:pPr>
            <a:r>
              <a:rPr lang="en-US" sz="2800" dirty="0" smtClean="0"/>
              <a:t>Improving comprehension instruction for ELLs includes:</a:t>
            </a:r>
          </a:p>
          <a:p>
            <a:pPr marL="0" indent="0">
              <a:buNone/>
            </a:pPr>
            <a:endParaRPr lang="en-US" sz="600" dirty="0" smtClean="0"/>
          </a:p>
          <a:p>
            <a:r>
              <a:rPr lang="en-US" sz="2500" dirty="0" smtClean="0"/>
              <a:t>Instructional routines.</a:t>
            </a:r>
          </a:p>
          <a:p>
            <a:r>
              <a:rPr lang="en-US" sz="2500" dirty="0" smtClean="0"/>
              <a:t>Explicit and direct explanations of strategies.</a:t>
            </a:r>
          </a:p>
          <a:p>
            <a:r>
              <a:rPr lang="en-US" sz="2500" dirty="0" smtClean="0"/>
              <a:t>Modeling and think-</a:t>
            </a:r>
            <a:r>
              <a:rPr lang="en-US" sz="2500" dirty="0" err="1" smtClean="0"/>
              <a:t>alouds</a:t>
            </a:r>
            <a:r>
              <a:rPr lang="en-US" sz="2500" dirty="0" smtClean="0"/>
              <a:t>.</a:t>
            </a:r>
          </a:p>
          <a:p>
            <a:r>
              <a:rPr lang="en-US" sz="2500" dirty="0" smtClean="0"/>
              <a:t>Teaching useful linguistics structures.</a:t>
            </a:r>
          </a:p>
          <a:p>
            <a:r>
              <a:rPr lang="en-US" sz="2500" dirty="0" smtClean="0"/>
              <a:t>Providing high levels of support by scaffolding learning before, during, and after reading.</a:t>
            </a:r>
          </a:p>
          <a:p>
            <a:r>
              <a:rPr lang="en-US" sz="2500" dirty="0" smtClean="0"/>
              <a:t>Providing opportunities for structured practice.</a:t>
            </a:r>
          </a:p>
          <a:p>
            <a:endParaRPr lang="en-US" dirty="0"/>
          </a:p>
        </p:txBody>
      </p:sp>
      <p:sp>
        <p:nvSpPr>
          <p:cNvPr id="4" name="Slide Number Placeholder 3"/>
          <p:cNvSpPr>
            <a:spLocks noGrp="1"/>
          </p:cNvSpPr>
          <p:nvPr>
            <p:ph type="sldNum" sz="quarter" idx="12"/>
          </p:nvPr>
        </p:nvSpPr>
        <p:spPr/>
        <p:txBody>
          <a:bodyPr/>
          <a:lstStyle/>
          <a:p>
            <a:fld id="{7B44EE3B-371E-4108-AA03-CAAD196CADCD}" type="slidenum">
              <a:rPr lang="en-US" smtClean="0"/>
              <a:pPr/>
              <a:t>8</a:t>
            </a:fld>
            <a:endParaRPr lang="en-US" dirty="0"/>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400" y="838200"/>
            <a:ext cx="1447800" cy="974797"/>
          </a:xfrm>
          <a:prstGeom prst="rect">
            <a:avLst/>
          </a:prstGeom>
        </p:spPr>
      </p:pic>
      <p:sp>
        <p:nvSpPr>
          <p:cNvPr id="7" name="TextBox 6"/>
          <p:cNvSpPr txBox="1"/>
          <p:nvPr/>
        </p:nvSpPr>
        <p:spPr>
          <a:xfrm>
            <a:off x="609600" y="5943600"/>
            <a:ext cx="7696200" cy="584775"/>
          </a:xfrm>
          <a:prstGeom prst="rect">
            <a:avLst/>
          </a:prstGeom>
          <a:noFill/>
        </p:spPr>
        <p:txBody>
          <a:bodyPr wrap="square" rtlCol="0">
            <a:spAutoFit/>
          </a:bodyPr>
          <a:lstStyle/>
          <a:p>
            <a:r>
              <a:rPr lang="en-US" sz="1600" dirty="0" smtClean="0"/>
              <a:t>(Francis, Rivera, </a:t>
            </a:r>
            <a:r>
              <a:rPr lang="en-US" sz="1600" dirty="0" err="1" smtClean="0"/>
              <a:t>Lesaux</a:t>
            </a:r>
            <a:r>
              <a:rPr lang="en-US" sz="1600" dirty="0" smtClean="0"/>
              <a:t>, </a:t>
            </a:r>
            <a:r>
              <a:rPr lang="en-US" sz="1600" dirty="0" err="1" smtClean="0"/>
              <a:t>Kieffer</a:t>
            </a:r>
            <a:r>
              <a:rPr lang="en-US" sz="1600" dirty="0" smtClean="0"/>
              <a:t>, &amp; Rivera, 2006; </a:t>
            </a:r>
            <a:r>
              <a:rPr lang="en-US" sz="1600" dirty="0" err="1" smtClean="0"/>
              <a:t>Dresler</a:t>
            </a:r>
            <a:r>
              <a:rPr lang="en-US" sz="1600" dirty="0" smtClean="0"/>
              <a:t> 7 </a:t>
            </a:r>
            <a:r>
              <a:rPr lang="en-US" sz="1600" dirty="0" err="1" smtClean="0"/>
              <a:t>Kamil</a:t>
            </a:r>
            <a:r>
              <a:rPr lang="en-US" sz="1600" dirty="0" smtClean="0"/>
              <a:t>, 2006; Genesee, </a:t>
            </a:r>
            <a:r>
              <a:rPr lang="en-US" sz="1600" dirty="0" err="1" smtClean="0"/>
              <a:t>Geva</a:t>
            </a:r>
            <a:r>
              <a:rPr lang="en-US" sz="1600" dirty="0" smtClean="0"/>
              <a:t>, Dressler, &amp; </a:t>
            </a:r>
            <a:r>
              <a:rPr lang="en-US" sz="1600" dirty="0" err="1" smtClean="0"/>
              <a:t>Kamil</a:t>
            </a:r>
            <a:r>
              <a:rPr lang="en-US" sz="1600" dirty="0" smtClean="0"/>
              <a:t>, 2006; </a:t>
            </a:r>
            <a:r>
              <a:rPr lang="en-US" sz="1600" dirty="0" err="1" smtClean="0"/>
              <a:t>Lesaux</a:t>
            </a:r>
            <a:r>
              <a:rPr lang="en-US" sz="1600" dirty="0" smtClean="0"/>
              <a:t>, </a:t>
            </a:r>
            <a:r>
              <a:rPr lang="en-US" sz="1600" dirty="0" err="1" smtClean="0"/>
              <a:t>Lipka</a:t>
            </a:r>
            <a:r>
              <a:rPr lang="en-US" sz="1600" dirty="0" smtClean="0"/>
              <a:t>, &amp; </a:t>
            </a:r>
            <a:r>
              <a:rPr lang="en-US" sz="1600" dirty="0" err="1" smtClean="0"/>
              <a:t>Siegle</a:t>
            </a:r>
            <a:r>
              <a:rPr lang="en-US" sz="1600" dirty="0" smtClean="0"/>
              <a:t>, 2006; </a:t>
            </a:r>
            <a:r>
              <a:rPr lang="en-US" sz="1600" dirty="0" err="1" smtClean="0"/>
              <a:t>Roit</a:t>
            </a:r>
            <a:r>
              <a:rPr lang="en-US" sz="1600" dirty="0" smtClean="0"/>
              <a:t>, 2006.)</a:t>
            </a:r>
            <a:endParaRPr lang="en-US" sz="1600" dirty="0"/>
          </a:p>
        </p:txBody>
      </p:sp>
    </p:spTree>
    <p:extLst>
      <p:ext uri="{BB962C8B-B14F-4D97-AF65-F5344CB8AC3E}">
        <p14:creationId xmlns="" xmlns:p14="http://schemas.microsoft.com/office/powerpoint/2010/main" val="1115627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44EE3B-371E-4108-AA03-CAAD196CADCD}" type="slidenum">
              <a:rPr lang="en-US" smtClean="0"/>
              <a:pPr/>
              <a:t>9</a:t>
            </a:fld>
            <a:endParaRPr lang="en-US" dirty="0"/>
          </a:p>
        </p:txBody>
      </p:sp>
      <p:sp>
        <p:nvSpPr>
          <p:cNvPr id="5" name="Footer Placeholder 4"/>
          <p:cNvSpPr>
            <a:spLocks noGrp="1"/>
          </p:cNvSpPr>
          <p:nvPr>
            <p:ph type="ftr" sz="quarter" idx="3"/>
          </p:nvPr>
        </p:nvSpPr>
        <p:spPr/>
        <p:txBody>
          <a:bodyPr/>
          <a:lstStyle/>
          <a:p>
            <a:r>
              <a:rPr lang="en-US" dirty="0" smtClean="0"/>
              <a:t>© 2013 Texas Education Agency / The University of Texas System</a:t>
            </a:r>
            <a:endParaRPr lang="en-US" dirty="0"/>
          </a:p>
        </p:txBody>
      </p:sp>
      <p:sp>
        <p:nvSpPr>
          <p:cNvPr id="9" name="TextBox 8"/>
          <p:cNvSpPr txBox="1"/>
          <p:nvPr/>
        </p:nvSpPr>
        <p:spPr>
          <a:xfrm>
            <a:off x="457200" y="1828800"/>
            <a:ext cx="8077200" cy="4093428"/>
          </a:xfrm>
          <a:prstGeom prst="rect">
            <a:avLst/>
          </a:prstGeom>
          <a:noFill/>
        </p:spPr>
        <p:txBody>
          <a:bodyPr wrap="square" rtlCol="0">
            <a:spAutoFit/>
          </a:bodyPr>
          <a:lstStyle/>
          <a:p>
            <a:r>
              <a:rPr lang="en-US" sz="2800" dirty="0"/>
              <a:t>Improving comprehension instruction for ELLs includes:</a:t>
            </a:r>
          </a:p>
          <a:p>
            <a:pPr marL="285750" indent="-285750">
              <a:spcAft>
                <a:spcPts val="1200"/>
              </a:spcAft>
              <a:buFont typeface="Arial" pitchFamily="34" charset="0"/>
              <a:buChar char="•"/>
            </a:pPr>
            <a:r>
              <a:rPr lang="en-US" sz="2200" dirty="0" smtClean="0"/>
              <a:t>Actively engaging students in monitoring, carefully selecting strategies, and reflecting on use of strategies.</a:t>
            </a:r>
          </a:p>
          <a:p>
            <a:pPr marL="285750" indent="-285750">
              <a:spcAft>
                <a:spcPts val="1200"/>
              </a:spcAft>
              <a:buFont typeface="Arial" pitchFamily="34" charset="0"/>
              <a:buChar char="•"/>
            </a:pPr>
            <a:r>
              <a:rPr lang="en-US" sz="2200" dirty="0" smtClean="0"/>
              <a:t>Helping students to understand how to adjust for the type of text being read, the purpose for the reading, and the format of the content.</a:t>
            </a:r>
          </a:p>
          <a:p>
            <a:pPr marL="285750" indent="-285750">
              <a:spcAft>
                <a:spcPts val="1200"/>
              </a:spcAft>
              <a:buFont typeface="Arial" pitchFamily="34" charset="0"/>
              <a:buChar char="•"/>
            </a:pPr>
            <a:r>
              <a:rPr lang="en-US" sz="2200" dirty="0" smtClean="0"/>
              <a:t>Alignment of comprehension instruction across the curriculum so students have opportunities to transfer and adapt strategies to new contexts.</a:t>
            </a:r>
            <a:endParaRPr lang="en-US" sz="2200" dirty="0"/>
          </a:p>
        </p:txBody>
      </p:sp>
      <p:sp>
        <p:nvSpPr>
          <p:cNvPr id="7" name="TextBox 6"/>
          <p:cNvSpPr txBox="1"/>
          <p:nvPr/>
        </p:nvSpPr>
        <p:spPr>
          <a:xfrm>
            <a:off x="762000" y="5816025"/>
            <a:ext cx="7696200" cy="584775"/>
          </a:xfrm>
          <a:prstGeom prst="rect">
            <a:avLst/>
          </a:prstGeom>
          <a:noFill/>
        </p:spPr>
        <p:txBody>
          <a:bodyPr wrap="square" rtlCol="0">
            <a:spAutoFit/>
          </a:bodyPr>
          <a:lstStyle/>
          <a:p>
            <a:r>
              <a:rPr lang="en-US" sz="1600" dirty="0" smtClean="0"/>
              <a:t>(Francis, Rivera, </a:t>
            </a:r>
            <a:r>
              <a:rPr lang="en-US" sz="1600" dirty="0" err="1" smtClean="0"/>
              <a:t>Lesaux</a:t>
            </a:r>
            <a:r>
              <a:rPr lang="en-US" sz="1600" dirty="0" smtClean="0"/>
              <a:t>, </a:t>
            </a:r>
            <a:r>
              <a:rPr lang="en-US" sz="1600" dirty="0" err="1" smtClean="0"/>
              <a:t>Kieffer</a:t>
            </a:r>
            <a:r>
              <a:rPr lang="en-US" sz="1600" dirty="0" smtClean="0"/>
              <a:t>, &amp; Rivera, 2006; </a:t>
            </a:r>
            <a:r>
              <a:rPr lang="en-US" sz="1600" dirty="0" err="1" smtClean="0"/>
              <a:t>Dresler</a:t>
            </a:r>
            <a:r>
              <a:rPr lang="en-US" sz="1600" dirty="0" smtClean="0"/>
              <a:t> 7 </a:t>
            </a:r>
            <a:r>
              <a:rPr lang="en-US" sz="1600" dirty="0" err="1" smtClean="0"/>
              <a:t>Kamil</a:t>
            </a:r>
            <a:r>
              <a:rPr lang="en-US" sz="1600" dirty="0" smtClean="0"/>
              <a:t>, 2006; Genesee, </a:t>
            </a:r>
            <a:r>
              <a:rPr lang="en-US" sz="1600" dirty="0" err="1" smtClean="0"/>
              <a:t>Geva</a:t>
            </a:r>
            <a:r>
              <a:rPr lang="en-US" sz="1600" dirty="0" smtClean="0"/>
              <a:t>, Dressler, &amp; </a:t>
            </a:r>
            <a:r>
              <a:rPr lang="en-US" sz="1600" dirty="0" err="1" smtClean="0"/>
              <a:t>Kamil</a:t>
            </a:r>
            <a:r>
              <a:rPr lang="en-US" sz="1600" dirty="0" smtClean="0"/>
              <a:t>, 2006; </a:t>
            </a:r>
            <a:r>
              <a:rPr lang="en-US" sz="1600" dirty="0" err="1" smtClean="0"/>
              <a:t>Lesaux</a:t>
            </a:r>
            <a:r>
              <a:rPr lang="en-US" sz="1600" dirty="0" smtClean="0"/>
              <a:t>, </a:t>
            </a:r>
            <a:r>
              <a:rPr lang="en-US" sz="1600" dirty="0" err="1" smtClean="0"/>
              <a:t>Lipka</a:t>
            </a:r>
            <a:r>
              <a:rPr lang="en-US" sz="1600" dirty="0" smtClean="0"/>
              <a:t>, &amp; </a:t>
            </a:r>
            <a:r>
              <a:rPr lang="en-US" sz="1600" dirty="0" err="1" smtClean="0"/>
              <a:t>Siegle</a:t>
            </a:r>
            <a:r>
              <a:rPr lang="en-US" sz="1600" dirty="0" smtClean="0"/>
              <a:t>, 2006; </a:t>
            </a:r>
            <a:r>
              <a:rPr lang="en-US" sz="1600" dirty="0" err="1" smtClean="0"/>
              <a:t>Roit</a:t>
            </a:r>
            <a:r>
              <a:rPr lang="en-US" sz="1600" dirty="0" smtClean="0"/>
              <a:t>, 2006.)</a:t>
            </a:r>
            <a:endParaRPr lang="en-US" sz="1600" dirty="0"/>
          </a:p>
        </p:txBody>
      </p:sp>
      <p:sp>
        <p:nvSpPr>
          <p:cNvPr id="11" name="Title 1"/>
          <p:cNvSpPr txBox="1">
            <a:spLocks/>
          </p:cNvSpPr>
          <p:nvPr/>
        </p:nvSpPr>
        <p:spPr>
          <a:xfrm>
            <a:off x="1447800" y="872579"/>
            <a:ext cx="7543800" cy="8038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rgbClr val="5EAD16"/>
                </a:solidFill>
                <a:latin typeface="+mj-lt"/>
                <a:ea typeface="+mj-ea"/>
                <a:cs typeface="Adobe Arabic" pitchFamily="18" charset="-78"/>
              </a:defRPr>
            </a:lvl1pPr>
          </a:lstStyle>
          <a:p>
            <a:r>
              <a:rPr lang="en-US" sz="3500" dirty="0" smtClean="0"/>
              <a:t>Why Teach Cognitive Strategy Routine?</a:t>
            </a:r>
            <a:endParaRPr lang="en-US" sz="3500" dirty="0"/>
          </a:p>
        </p:txBody>
      </p:sp>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400" y="838200"/>
            <a:ext cx="1447800" cy="974797"/>
          </a:xfrm>
          <a:prstGeom prst="rect">
            <a:avLst/>
          </a:prstGeom>
        </p:spPr>
      </p:pic>
    </p:spTree>
    <p:extLst>
      <p:ext uri="{BB962C8B-B14F-4D97-AF65-F5344CB8AC3E}">
        <p14:creationId xmlns="" xmlns:p14="http://schemas.microsoft.com/office/powerpoint/2010/main" val="35851584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8259</Words>
  <Application>Microsoft Office PowerPoint</Application>
  <PresentationFormat>On-screen Show (4:3)</PresentationFormat>
  <Paragraphs>862</Paragraphs>
  <Slides>57</Slides>
  <Notes>57</Notes>
  <HiddenSlides>0</HiddenSlides>
  <MMClips>0</MMClips>
  <ScaleCrop>false</ScaleCrop>
  <HeadingPairs>
    <vt:vector size="4" baseType="variant">
      <vt:variant>
        <vt:lpstr>Theme</vt:lpstr>
      </vt:variant>
      <vt:variant>
        <vt:i4>2</vt:i4>
      </vt:variant>
      <vt:variant>
        <vt:lpstr>Slide Titles</vt:lpstr>
      </vt:variant>
      <vt:variant>
        <vt:i4>57</vt:i4>
      </vt:variant>
    </vt:vector>
  </HeadingPairs>
  <TitlesOfParts>
    <vt:vector size="59" baseType="lpstr">
      <vt:lpstr>Office Theme</vt:lpstr>
      <vt:lpstr>1_Office Theme</vt:lpstr>
      <vt:lpstr>Cognitive Strategy Routine Kindergarten – Grade 2</vt:lpstr>
      <vt:lpstr>Big Ideas</vt:lpstr>
      <vt:lpstr>Goals for this Training</vt:lpstr>
      <vt:lpstr>Comprehension?</vt:lpstr>
      <vt:lpstr>Why Should we Teach Comprehension?</vt:lpstr>
      <vt:lpstr>Slide 6</vt:lpstr>
      <vt:lpstr>Slide 7</vt:lpstr>
      <vt:lpstr>Why Teach Cognitive Strategy Routine?</vt:lpstr>
      <vt:lpstr>Slide 9</vt:lpstr>
      <vt:lpstr>Slide 10</vt:lpstr>
      <vt:lpstr>What cognitive strategies do Proficient readers use?</vt:lpstr>
      <vt:lpstr>Cognitive Strategies</vt:lpstr>
      <vt:lpstr>Framework for Instruction to  Teach the ELAR/SLAR TEKS</vt:lpstr>
      <vt:lpstr>Slide 14</vt:lpstr>
      <vt:lpstr>Slide 15</vt:lpstr>
      <vt:lpstr>A Cognitive strategy routine</vt:lpstr>
      <vt:lpstr>Slide 17</vt:lpstr>
      <vt:lpstr>Making Connections Kindergarten – Grade 2</vt:lpstr>
      <vt:lpstr>Big Ideas</vt:lpstr>
      <vt:lpstr>Training Goals</vt:lpstr>
      <vt:lpstr>What does this store sell?</vt:lpstr>
      <vt:lpstr>Why is Background Knowledge Important?</vt:lpstr>
      <vt:lpstr>Slide 23</vt:lpstr>
      <vt:lpstr>Knowledge of Baseball</vt:lpstr>
      <vt:lpstr>All Students Have Background Knowledge</vt:lpstr>
      <vt:lpstr>Build? Or Activate?</vt:lpstr>
      <vt:lpstr>Making Connections?</vt:lpstr>
      <vt:lpstr>Why Teach Making Connections?</vt:lpstr>
      <vt:lpstr>Making Connections?</vt:lpstr>
      <vt:lpstr>Introducing Cognitive Strategies</vt:lpstr>
      <vt:lpstr>Step 1: Anchor Lesson</vt:lpstr>
      <vt:lpstr>Slide 32</vt:lpstr>
      <vt:lpstr>My Background Knowledge</vt:lpstr>
      <vt:lpstr>Step 1: Anchor Lesson</vt:lpstr>
      <vt:lpstr>Teaching the Strategy (Steps 2-4)</vt:lpstr>
      <vt:lpstr>Step 2: Give the Strategy a Name</vt:lpstr>
      <vt:lpstr>Step 2: Give the Strategy a Name</vt:lpstr>
      <vt:lpstr>Step 3: Tell Why and How it is Used</vt:lpstr>
      <vt:lpstr>Step 3: Tell Why and How it is Used</vt:lpstr>
      <vt:lpstr>Step 4: Touchstones</vt:lpstr>
      <vt:lpstr>Step 4: Touchstones</vt:lpstr>
      <vt:lpstr>Step 4: Touchstones</vt:lpstr>
      <vt:lpstr>Step 5: Think Aloud (Side 2) </vt:lpstr>
      <vt:lpstr>Step 5: Think Aloud</vt:lpstr>
      <vt:lpstr>Step 6</vt:lpstr>
      <vt:lpstr>How Can We Help Our Students  Make Connections?</vt:lpstr>
      <vt:lpstr>Step 6</vt:lpstr>
      <vt:lpstr>Step 7: Scaffolded Practice with Support</vt:lpstr>
      <vt:lpstr>Step 7: Scaffolded Practice with Support</vt:lpstr>
      <vt:lpstr>Step 8: Accountability</vt:lpstr>
      <vt:lpstr>Step 8: Accountability</vt:lpstr>
      <vt:lpstr>Making Connections</vt:lpstr>
      <vt:lpstr>3 Types of Connections</vt:lpstr>
      <vt:lpstr>Tips (Steps 6-8)</vt:lpstr>
      <vt:lpstr>Keep In Mind …</vt:lpstr>
      <vt:lpstr>Big Ideas</vt:lpstr>
      <vt:lpstr>Slide 57</vt:lpstr>
    </vt:vector>
  </TitlesOfParts>
  <Company>BISD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Cognitive Strategy Routine Kindergarten – Grade 2</dc:title>
  <dc:creator>ngchavez</dc:creator>
  <cp:lastModifiedBy>ngchavez</cp:lastModifiedBy>
  <cp:revision>7</cp:revision>
  <dcterms:created xsi:type="dcterms:W3CDTF">2013-04-15T14:18:48Z</dcterms:created>
  <dcterms:modified xsi:type="dcterms:W3CDTF">2013-04-15T15:21:42Z</dcterms:modified>
</cp:coreProperties>
</file>