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26"/>
  </p:notesMasterIdLst>
  <p:handoutMasterIdLst>
    <p:handoutMasterId r:id="rId27"/>
  </p:handoutMasterIdLst>
  <p:sldIdLst>
    <p:sldId id="258" r:id="rId2"/>
    <p:sldId id="262" r:id="rId3"/>
    <p:sldId id="263" r:id="rId4"/>
    <p:sldId id="309" r:id="rId5"/>
    <p:sldId id="265" r:id="rId6"/>
    <p:sldId id="266" r:id="rId7"/>
    <p:sldId id="267" r:id="rId8"/>
    <p:sldId id="268" r:id="rId9"/>
    <p:sldId id="269" r:id="rId10"/>
    <p:sldId id="272" r:id="rId11"/>
    <p:sldId id="273" r:id="rId12"/>
    <p:sldId id="274" r:id="rId13"/>
    <p:sldId id="275" r:id="rId14"/>
    <p:sldId id="276" r:id="rId15"/>
    <p:sldId id="277" r:id="rId16"/>
    <p:sldId id="278" r:id="rId17"/>
    <p:sldId id="279" r:id="rId18"/>
    <p:sldId id="280" r:id="rId19"/>
    <p:sldId id="281" r:id="rId20"/>
    <p:sldId id="282" r:id="rId21"/>
    <p:sldId id="299" r:id="rId22"/>
    <p:sldId id="300" r:id="rId23"/>
    <p:sldId id="313" r:id="rId24"/>
    <p:sldId id="314" r:id="rId25"/>
  </p:sldIdLst>
  <p:sldSz cx="9144000" cy="6858000" type="screen4x3"/>
  <p:notesSz cx="6858000" cy="9236075"/>
  <p:embeddedFontLst>
    <p:embeddedFont>
      <p:font typeface="Calibri" pitchFamily="34" charset="0"/>
      <p:regular r:id="rId28"/>
      <p:bold r:id="rId29"/>
      <p:italic r:id="rId30"/>
      <p:boldItalic r:id="rId31"/>
    </p:embeddedFont>
    <p:embeddedFont>
      <p:font typeface="Comic Sans MS" pitchFamily="66" charset="0"/>
      <p:regular r:id="rId32"/>
      <p:bold r:id="rId33"/>
    </p:embeddedFont>
    <p:embeddedFont>
      <p:font typeface="ＭＳ Ｐゴシック" charset="-128"/>
      <p:regular r:id="rId34"/>
    </p:embeddedFont>
    <p:embeddedFont>
      <p:font typeface="Cooper Black" pitchFamily="18" charset="0"/>
      <p:regular r:id="rId35"/>
    </p:embeddedFont>
    <p:embeddedFont>
      <p:font typeface="Kristen ITC" pitchFamily="66" charset="0"/>
      <p:regular r:id="rId36"/>
    </p:embeddedFont>
    <p:embeddedFont>
      <p:font typeface="Bradley Hand ITC" pitchFamily="66" charset="0"/>
      <p:regular r:id="rId37"/>
    </p:embeddedFont>
    <p:embeddedFont>
      <p:font typeface="Britannic Bold" pitchFamily="34" charset="0"/>
      <p:regular r:id="rId38"/>
    </p:embeddedFont>
    <p:embeddedFont>
      <p:font typeface="Papyrus" pitchFamily="66"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AD16"/>
    <a:srgbClr val="CA2128"/>
    <a:srgbClr val="176DA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41971" autoAdjust="0"/>
  </p:normalViewPr>
  <p:slideViewPr>
    <p:cSldViewPr>
      <p:cViewPr varScale="1">
        <p:scale>
          <a:sx n="44" d="100"/>
          <a:sy n="44" d="100"/>
        </p:scale>
        <p:origin x="-192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804"/>
          </a:xfrm>
          <a:prstGeom prst="rect">
            <a:avLst/>
          </a:prstGeom>
        </p:spPr>
        <p:txBody>
          <a:bodyPr vert="horz" lIns="93177" tIns="46589" rIns="93177" bIns="46589" rtlCol="0"/>
          <a:lstStyle>
            <a:lvl1pPr algn="r">
              <a:defRPr sz="1200"/>
            </a:lvl1pPr>
          </a:lstStyle>
          <a:p>
            <a:fld id="{4075B46E-4E59-4A30-BB3A-2D57D621ADCF}" type="datetimeFigureOut">
              <a:rPr lang="en-US" smtClean="0"/>
              <a:pPr/>
              <a:t>12/5/2012</a:t>
            </a:fld>
            <a:endParaRPr lang="en-US"/>
          </a:p>
        </p:txBody>
      </p:sp>
      <p:sp>
        <p:nvSpPr>
          <p:cNvPr id="4" name="Footer Placeholder 3"/>
          <p:cNvSpPr>
            <a:spLocks noGrp="1"/>
          </p:cNvSpPr>
          <p:nvPr>
            <p:ph type="ftr" sz="quarter" idx="2"/>
          </p:nvPr>
        </p:nvSpPr>
        <p:spPr>
          <a:xfrm>
            <a:off x="0" y="8772669"/>
            <a:ext cx="2971800" cy="461804"/>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2669"/>
            <a:ext cx="2971800" cy="461804"/>
          </a:xfrm>
          <a:prstGeom prst="rect">
            <a:avLst/>
          </a:prstGeom>
        </p:spPr>
        <p:txBody>
          <a:bodyPr vert="horz" lIns="93177" tIns="46589" rIns="93177" bIns="46589" rtlCol="0" anchor="b"/>
          <a:lstStyle>
            <a:lvl1pPr algn="r">
              <a:defRPr sz="1200"/>
            </a:lvl1pPr>
          </a:lstStyle>
          <a:p>
            <a:fld id="{FAAB3271-2561-4FE0-A920-A8E47C2F31A6}" type="slidenum">
              <a:rPr lang="en-US" smtClean="0"/>
              <a:pPr/>
              <a:t>‹#›</a:t>
            </a:fld>
            <a:endParaRPr lang="en-US"/>
          </a:p>
        </p:txBody>
      </p:sp>
    </p:spTree>
    <p:extLst>
      <p:ext uri="{BB962C8B-B14F-4D97-AF65-F5344CB8AC3E}">
        <p14:creationId xmlns:p14="http://schemas.microsoft.com/office/powerpoint/2010/main" xmlns="" val="317718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80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1804"/>
          </a:xfrm>
          <a:prstGeom prst="rect">
            <a:avLst/>
          </a:prstGeom>
        </p:spPr>
        <p:txBody>
          <a:bodyPr vert="horz" lIns="93177" tIns="46589" rIns="93177" bIns="46589" rtlCol="0"/>
          <a:lstStyle>
            <a:lvl1pPr algn="r">
              <a:defRPr sz="1200"/>
            </a:lvl1pPr>
          </a:lstStyle>
          <a:p>
            <a:fld id="{1A5CD85D-5855-494D-B5A2-9FF05B2C5206}" type="datetimeFigureOut">
              <a:rPr lang="en-US" smtClean="0"/>
              <a:pPr/>
              <a:t>12/5/2012</a:t>
            </a:fld>
            <a:endParaRPr lang="en-US"/>
          </a:p>
        </p:txBody>
      </p:sp>
      <p:sp>
        <p:nvSpPr>
          <p:cNvPr id="4" name="Slide Image Placeholder 3"/>
          <p:cNvSpPr>
            <a:spLocks noGrp="1" noRot="1" noChangeAspect="1"/>
          </p:cNvSpPr>
          <p:nvPr>
            <p:ph type="sldImg" idx="2"/>
          </p:nvPr>
        </p:nvSpPr>
        <p:spPr>
          <a:xfrm>
            <a:off x="1119188" y="692150"/>
            <a:ext cx="4619625" cy="346392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387136"/>
            <a:ext cx="5486400" cy="4156234"/>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2971800" cy="461804"/>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669"/>
            <a:ext cx="2971800" cy="461804"/>
          </a:xfrm>
          <a:prstGeom prst="rect">
            <a:avLst/>
          </a:prstGeom>
        </p:spPr>
        <p:txBody>
          <a:bodyPr vert="horz" lIns="93177" tIns="46589" rIns="93177" bIns="46589" rtlCol="0" anchor="b"/>
          <a:lstStyle>
            <a:lvl1pPr algn="r">
              <a:defRPr sz="1200"/>
            </a:lvl1pPr>
          </a:lstStyle>
          <a:p>
            <a:fld id="{9463DAC2-AC36-4E7D-9782-7104F8F02845}" type="slidenum">
              <a:rPr lang="en-US" smtClean="0"/>
              <a:pPr/>
              <a:t>‹#›</a:t>
            </a:fld>
            <a:endParaRPr lang="en-US"/>
          </a:p>
        </p:txBody>
      </p:sp>
    </p:spTree>
    <p:extLst>
      <p:ext uri="{BB962C8B-B14F-4D97-AF65-F5344CB8AC3E}">
        <p14:creationId xmlns:p14="http://schemas.microsoft.com/office/powerpoint/2010/main" xmlns="" val="2947887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Introduce yourself and welcome participants.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Let’s begin by reviewing the materials you need for this training.</a:t>
            </a:r>
          </a:p>
          <a:p>
            <a:r>
              <a:rPr lang="en-US" sz="1200" b="1" kern="1200" dirty="0" smtClean="0">
                <a:solidFill>
                  <a:schemeClr val="tx1"/>
                </a:solidFill>
                <a:effectLst/>
                <a:latin typeface="+mn-lt"/>
                <a:ea typeface="+mn-ea"/>
                <a:cs typeface="+mn-cs"/>
              </a:rPr>
              <a:t>(Hold items up as you talk.)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Say:</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You have 2 sets of handouts. You should have 1 set that says Think-Turn-Talk PowerPoint Handout, and one that says Additional Handouts.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We’ve also provided you with a yellow Big Ideas Card that you should have found at your place setting on your table.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Now that we have all of our materials ready, let’s begin our session.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Each</a:t>
            </a:r>
            <a:r>
              <a:rPr lang="en-US" sz="1200" b="1" kern="1200" baseline="0" dirty="0" smtClean="0">
                <a:solidFill>
                  <a:schemeClr val="tx1"/>
                </a:solidFill>
                <a:effectLst/>
                <a:latin typeface="+mn-lt"/>
                <a:ea typeface="+mn-ea"/>
                <a:cs typeface="+mn-cs"/>
              </a:rPr>
              <a:t> participant should have a copy of </a:t>
            </a:r>
            <a:r>
              <a:rPr lang="en-US" sz="1200" b="1" i="1" kern="1200" baseline="0" dirty="0" smtClean="0">
                <a:solidFill>
                  <a:schemeClr val="tx1"/>
                </a:solidFill>
                <a:effectLst/>
                <a:latin typeface="+mn-lt"/>
                <a:ea typeface="+mn-ea"/>
                <a:cs typeface="+mn-cs"/>
              </a:rPr>
              <a:t>Frog and Toad </a:t>
            </a:r>
            <a:r>
              <a:rPr lang="en-US" sz="1200" b="1" i="0" kern="1200" baseline="0" dirty="0" smtClean="0">
                <a:solidFill>
                  <a:schemeClr val="tx1"/>
                </a:solidFill>
                <a:effectLst/>
                <a:latin typeface="+mn-lt"/>
                <a:ea typeface="+mn-ea"/>
                <a:cs typeface="+mn-cs"/>
              </a:rPr>
              <a:t>and/or </a:t>
            </a:r>
            <a:r>
              <a:rPr lang="en-US" sz="1200" b="1" i="1" kern="1200" baseline="0" dirty="0" err="1" smtClean="0">
                <a:solidFill>
                  <a:schemeClr val="tx1"/>
                </a:solidFill>
                <a:effectLst/>
                <a:latin typeface="+mn-lt"/>
                <a:ea typeface="+mn-ea"/>
                <a:cs typeface="+mn-cs"/>
              </a:rPr>
              <a:t>Sapo</a:t>
            </a:r>
            <a:r>
              <a:rPr lang="en-US" sz="1200" b="1" i="1" kern="1200" baseline="0" dirty="0" smtClean="0">
                <a:solidFill>
                  <a:schemeClr val="tx1"/>
                </a:solidFill>
                <a:effectLst/>
                <a:latin typeface="+mn-lt"/>
                <a:ea typeface="+mn-ea"/>
                <a:cs typeface="+mn-cs"/>
              </a:rPr>
              <a:t> y </a:t>
            </a:r>
            <a:r>
              <a:rPr lang="en-US" sz="1200" b="1" i="1" kern="1200" baseline="0" dirty="0" err="1" smtClean="0">
                <a:solidFill>
                  <a:schemeClr val="tx1"/>
                </a:solidFill>
                <a:effectLst/>
                <a:latin typeface="+mn-lt"/>
                <a:ea typeface="+mn-ea"/>
                <a:cs typeface="+mn-cs"/>
              </a:rPr>
              <a:t>Sepo</a:t>
            </a:r>
            <a:r>
              <a:rPr lang="en-US" sz="1200" b="1" i="1" kern="1200" baseline="0" dirty="0" smtClean="0">
                <a:solidFill>
                  <a:schemeClr val="tx1"/>
                </a:solidFill>
                <a:effectLst/>
                <a:latin typeface="+mn-lt"/>
                <a:ea typeface="+mn-ea"/>
                <a:cs typeface="+mn-cs"/>
              </a:rPr>
              <a:t>.</a:t>
            </a:r>
            <a:r>
              <a:rPr lang="en-US" sz="1200" b="1" i="0" kern="1200" baseline="0" dirty="0" smtClean="0">
                <a:solidFill>
                  <a:schemeClr val="tx1"/>
                </a:solidFill>
                <a:effectLst/>
                <a:latin typeface="+mn-lt"/>
                <a:ea typeface="+mn-ea"/>
                <a:cs typeface="+mn-cs"/>
              </a:rPr>
              <a:t>  If individual copies are unavailable, provide enough copies for 2 people to share.  </a:t>
            </a:r>
            <a:endParaRPr lang="en-US" b="1"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1</a:t>
            </a:fld>
            <a:endParaRPr lang="en-US"/>
          </a:p>
        </p:txBody>
      </p:sp>
    </p:spTree>
    <p:extLst>
      <p:ext uri="{BB962C8B-B14F-4D97-AF65-F5344CB8AC3E}">
        <p14:creationId xmlns:p14="http://schemas.microsoft.com/office/powerpoint/2010/main" xmlns="" val="488518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16108" indent="-275427" eaLnBrk="0" hangingPunct="0">
              <a:defRPr>
                <a:solidFill>
                  <a:schemeClr val="tx1"/>
                </a:solidFill>
                <a:latin typeface="Arial" pitchFamily="34" charset="0"/>
              </a:defRPr>
            </a:lvl2pPr>
            <a:lvl3pPr marL="1101706" indent="-220341" eaLnBrk="0" hangingPunct="0">
              <a:defRPr>
                <a:solidFill>
                  <a:schemeClr val="tx1"/>
                </a:solidFill>
                <a:latin typeface="Arial" pitchFamily="34" charset="0"/>
              </a:defRPr>
            </a:lvl3pPr>
            <a:lvl4pPr marL="1542388" indent="-220341" eaLnBrk="0" hangingPunct="0">
              <a:defRPr>
                <a:solidFill>
                  <a:schemeClr val="tx1"/>
                </a:solidFill>
                <a:latin typeface="Arial" pitchFamily="34" charset="0"/>
              </a:defRPr>
            </a:lvl4pPr>
            <a:lvl5pPr marL="1983071" indent="-220341" eaLnBrk="0" hangingPunct="0">
              <a:defRPr>
                <a:solidFill>
                  <a:schemeClr val="tx1"/>
                </a:solidFill>
                <a:latin typeface="Arial" pitchFamily="34" charset="0"/>
              </a:defRPr>
            </a:lvl5pPr>
            <a:lvl6pPr marL="2423753" indent="-220341" eaLnBrk="0" fontAlgn="base" hangingPunct="0">
              <a:spcBef>
                <a:spcPct val="0"/>
              </a:spcBef>
              <a:spcAft>
                <a:spcPct val="0"/>
              </a:spcAft>
              <a:defRPr>
                <a:solidFill>
                  <a:schemeClr val="tx1"/>
                </a:solidFill>
                <a:latin typeface="Arial" pitchFamily="34" charset="0"/>
              </a:defRPr>
            </a:lvl6pPr>
            <a:lvl7pPr marL="2864435" indent="-220341" eaLnBrk="0" fontAlgn="base" hangingPunct="0">
              <a:spcBef>
                <a:spcPct val="0"/>
              </a:spcBef>
              <a:spcAft>
                <a:spcPct val="0"/>
              </a:spcAft>
              <a:defRPr>
                <a:solidFill>
                  <a:schemeClr val="tx1"/>
                </a:solidFill>
                <a:latin typeface="Arial" pitchFamily="34" charset="0"/>
              </a:defRPr>
            </a:lvl7pPr>
            <a:lvl8pPr marL="3305117" indent="-220341" eaLnBrk="0" fontAlgn="base" hangingPunct="0">
              <a:spcBef>
                <a:spcPct val="0"/>
              </a:spcBef>
              <a:spcAft>
                <a:spcPct val="0"/>
              </a:spcAft>
              <a:defRPr>
                <a:solidFill>
                  <a:schemeClr val="tx1"/>
                </a:solidFill>
                <a:latin typeface="Arial" pitchFamily="34" charset="0"/>
              </a:defRPr>
            </a:lvl8pPr>
            <a:lvl9pPr marL="3745800" indent="-220341"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04921DDE-B375-450A-AD00-C47B21DE5712}" type="slidenum">
              <a:rPr lang="en-US" smtClean="0">
                <a:solidFill>
                  <a:srgbClr val="000000"/>
                </a:solidFill>
              </a:rPr>
              <a:pPr eaLnBrk="1" fontAlgn="base" hangingPunct="1">
                <a:spcBef>
                  <a:spcPct val="0"/>
                </a:spcBef>
                <a:spcAft>
                  <a:spcPct val="0"/>
                </a:spcAft>
              </a:pPr>
              <a:t>10</a:t>
            </a:fld>
            <a:endParaRPr lang="en-US" smtClean="0">
              <a:solidFill>
                <a:srgbClr val="000000"/>
              </a:solidFill>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64" name="Text Box 5"/>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5254" tIns="35254" rIns="35254" bIns="35254" numCol="1" anchor="t" anchorCtr="0" compatLnSpc="1">
            <a:prstTxWarp prst="textNoShape">
              <a:avLst/>
            </a:prstTxWarp>
          </a:bodyPr>
          <a:lstStyle/>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Ready to practice? Here are the questions I want you to think about:</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Click to reveal questions.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What is your favorite book?  Why is it your favorite?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will give you </a:t>
            </a:r>
            <a:r>
              <a:rPr lang="en-US" sz="1200" b="1" kern="1200" dirty="0" smtClean="0">
                <a:solidFill>
                  <a:schemeClr val="tx1"/>
                </a:solidFill>
                <a:effectLst/>
                <a:latin typeface="+mn-lt"/>
                <a:ea typeface="+mn-ea"/>
                <a:cs typeface="+mn-cs"/>
              </a:rPr>
              <a:t>8 seconds </a:t>
            </a:r>
            <a:r>
              <a:rPr lang="en-US" sz="1200" kern="1200" dirty="0" smtClean="0">
                <a:solidFill>
                  <a:schemeClr val="tx1"/>
                </a:solidFill>
                <a:effectLst/>
                <a:latin typeface="+mn-lt"/>
                <a:ea typeface="+mn-ea"/>
                <a:cs typeface="+mn-cs"/>
              </a:rPr>
              <a:t>to think about your answer.</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Think (or </a:t>
            </a:r>
            <a:r>
              <a:rPr lang="en-US" sz="1200" kern="1200" dirty="0" err="1" smtClean="0">
                <a:solidFill>
                  <a:schemeClr val="tx1"/>
                </a:solidFill>
                <a:effectLst/>
                <a:latin typeface="+mn-lt"/>
                <a:ea typeface="+mn-ea"/>
                <a:cs typeface="+mn-cs"/>
              </a:rPr>
              <a:t>Piensa</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and model hand motion.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Icons for “</a:t>
            </a:r>
            <a:r>
              <a:rPr lang="en-US" sz="1200" b="1" kern="1200" dirty="0" err="1" smtClean="0">
                <a:solidFill>
                  <a:schemeClr val="tx1"/>
                </a:solidFill>
                <a:effectLst/>
                <a:latin typeface="+mn-lt"/>
                <a:ea typeface="+mn-ea"/>
                <a:cs typeface="+mn-cs"/>
              </a:rPr>
              <a:t>Voltea</a:t>
            </a:r>
            <a:r>
              <a:rPr lang="en-US" sz="1200" b="1" kern="1200" dirty="0" smtClean="0">
                <a:solidFill>
                  <a:schemeClr val="tx1"/>
                </a:solidFill>
                <a:effectLst/>
                <a:latin typeface="+mn-lt"/>
                <a:ea typeface="+mn-ea"/>
                <a:cs typeface="+mn-cs"/>
              </a:rPr>
              <a:t>” (turn) and “</a:t>
            </a:r>
            <a:r>
              <a:rPr lang="en-US" sz="1200" b="1" kern="1200" dirty="0" err="1" smtClean="0">
                <a:solidFill>
                  <a:schemeClr val="tx1"/>
                </a:solidFill>
                <a:effectLst/>
                <a:latin typeface="+mn-lt"/>
                <a:ea typeface="+mn-ea"/>
                <a:cs typeface="+mn-cs"/>
              </a:rPr>
              <a:t>Habla</a:t>
            </a:r>
            <a:r>
              <a:rPr lang="en-US" sz="1200" b="1" kern="1200" dirty="0" smtClean="0">
                <a:solidFill>
                  <a:schemeClr val="tx1"/>
                </a:solidFill>
                <a:effectLst/>
                <a:latin typeface="+mn-lt"/>
                <a:ea typeface="+mn-ea"/>
                <a:cs typeface="+mn-cs"/>
              </a:rPr>
              <a:t>” (talk) will automatically appear after eight seconds of think-time.  Say each word and model the signal when prompted by the icons on the slide.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Now you have 20 seconds each to turn and talk with your partner about your favorite book.</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After 40 seconds say:  </a:t>
            </a:r>
            <a:r>
              <a:rPr lang="en-US" sz="1200" kern="1200" dirty="0" smtClean="0">
                <a:solidFill>
                  <a:schemeClr val="tx1"/>
                </a:solidFill>
                <a:effectLst/>
                <a:latin typeface="+mn-lt"/>
                <a:ea typeface="+mn-ea"/>
                <a:cs typeface="+mn-cs"/>
              </a:rPr>
              <a:t>Five, four, three, two, one. Eyes on me. Thank you for giving me your attention.</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Instead of taking this time to share about our favorite books, let’s think about the routine we just experienced.</a:t>
            </a:r>
            <a:endParaRPr lang="en-US" sz="1700" dirty="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sz="1200" b="1" kern="1200" dirty="0" smtClean="0">
                <a:solidFill>
                  <a:schemeClr val="tx1"/>
                </a:solidFill>
                <a:effectLst/>
                <a:latin typeface="+mn-lt"/>
                <a:ea typeface="+mn-ea"/>
                <a:cs typeface="+mn-cs"/>
              </a:rPr>
              <a:t>Read slide.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Allow 8 seconds of think-time and then ask 2-3 participants to share responses with the whole group.  If time allows, you may use numbered popsicle sticks to randomly select those who will share.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Often, responses fall into one of two groups:  </a:t>
            </a:r>
            <a:r>
              <a:rPr lang="en-US" sz="1200" i="1" kern="1200" dirty="0" smtClean="0">
                <a:solidFill>
                  <a:schemeClr val="tx1"/>
                </a:solidFill>
                <a:effectLst/>
                <a:latin typeface="+mn-lt"/>
                <a:ea typeface="+mn-ea"/>
                <a:cs typeface="+mn-cs"/>
              </a:rPr>
              <a:t>I liked having time to think about my response </a:t>
            </a:r>
            <a:r>
              <a:rPr lang="en-US" sz="1200" kern="1200" dirty="0" smtClean="0">
                <a:solidFill>
                  <a:schemeClr val="tx1"/>
                </a:solidFill>
                <a:effectLst/>
                <a:latin typeface="+mn-lt"/>
                <a:ea typeface="+mn-ea"/>
                <a:cs typeface="+mn-cs"/>
              </a:rPr>
              <a:t>or</a:t>
            </a:r>
            <a:r>
              <a:rPr lang="en-US" sz="1200" i="1" kern="1200" dirty="0" smtClean="0">
                <a:solidFill>
                  <a:schemeClr val="tx1"/>
                </a:solidFill>
                <a:effectLst/>
                <a:latin typeface="+mn-lt"/>
                <a:ea typeface="+mn-ea"/>
                <a:cs typeface="+mn-cs"/>
              </a:rPr>
              <a:t> It made me uncomfortable to have to sit quietly because I was already prepared to respond.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Students often fall into one of these two categories as well.  Some are eager to respond, raising their hands before the question is even completely asked; others need time to process both the question and the answer.  Neither of these response methods is better than the other; we simply process things differently.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Think-Turn-Talk provides benefits for both types of students.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this example, we gave you eight seconds.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Click to reveal text: </a:t>
            </a:r>
            <a:r>
              <a:rPr lang="en-US" sz="1200" b="1" i="1" kern="1200" dirty="0" smtClean="0">
                <a:solidFill>
                  <a:schemeClr val="tx1"/>
                </a:solidFill>
                <a:effectLst/>
                <a:latin typeface="+mn-lt"/>
                <a:ea typeface="+mn-ea"/>
                <a:cs typeface="+mn-cs"/>
              </a:rPr>
              <a:t>3-5 seconds.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Teachers should deliberately and consistently provide think-time of at least 3-5 seconds after asking a question.  Longer think-time may be necessary in particular situations.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Think-time should also be provided after students respond to a question.  This allows the student to fully complete a response.  It also allows other students to consider what their classmate has said before offering their response.</a:t>
            </a:r>
            <a:endParaRPr lang="en-US" dirty="0"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16108" indent="-275427" eaLnBrk="0" hangingPunct="0">
              <a:defRPr>
                <a:solidFill>
                  <a:schemeClr val="tx1"/>
                </a:solidFill>
                <a:latin typeface="Arial" pitchFamily="34" charset="0"/>
              </a:defRPr>
            </a:lvl2pPr>
            <a:lvl3pPr marL="1101706" indent="-220341" eaLnBrk="0" hangingPunct="0">
              <a:defRPr>
                <a:solidFill>
                  <a:schemeClr val="tx1"/>
                </a:solidFill>
                <a:latin typeface="Arial" pitchFamily="34" charset="0"/>
              </a:defRPr>
            </a:lvl3pPr>
            <a:lvl4pPr marL="1542388" indent="-220341" eaLnBrk="0" hangingPunct="0">
              <a:defRPr>
                <a:solidFill>
                  <a:schemeClr val="tx1"/>
                </a:solidFill>
                <a:latin typeface="Arial" pitchFamily="34" charset="0"/>
              </a:defRPr>
            </a:lvl4pPr>
            <a:lvl5pPr marL="1983071" indent="-220341" eaLnBrk="0" hangingPunct="0">
              <a:defRPr>
                <a:solidFill>
                  <a:schemeClr val="tx1"/>
                </a:solidFill>
                <a:latin typeface="Arial" pitchFamily="34" charset="0"/>
              </a:defRPr>
            </a:lvl5pPr>
            <a:lvl6pPr marL="2423753" indent="-220341" eaLnBrk="0" fontAlgn="base" hangingPunct="0">
              <a:spcBef>
                <a:spcPct val="0"/>
              </a:spcBef>
              <a:spcAft>
                <a:spcPct val="0"/>
              </a:spcAft>
              <a:defRPr>
                <a:solidFill>
                  <a:schemeClr val="tx1"/>
                </a:solidFill>
                <a:latin typeface="Arial" pitchFamily="34" charset="0"/>
              </a:defRPr>
            </a:lvl6pPr>
            <a:lvl7pPr marL="2864435" indent="-220341" eaLnBrk="0" fontAlgn="base" hangingPunct="0">
              <a:spcBef>
                <a:spcPct val="0"/>
              </a:spcBef>
              <a:spcAft>
                <a:spcPct val="0"/>
              </a:spcAft>
              <a:defRPr>
                <a:solidFill>
                  <a:schemeClr val="tx1"/>
                </a:solidFill>
                <a:latin typeface="Arial" pitchFamily="34" charset="0"/>
              </a:defRPr>
            </a:lvl7pPr>
            <a:lvl8pPr marL="3305117" indent="-220341" eaLnBrk="0" fontAlgn="base" hangingPunct="0">
              <a:spcBef>
                <a:spcPct val="0"/>
              </a:spcBef>
              <a:spcAft>
                <a:spcPct val="0"/>
              </a:spcAft>
              <a:defRPr>
                <a:solidFill>
                  <a:schemeClr val="tx1"/>
                </a:solidFill>
                <a:latin typeface="Arial" pitchFamily="34" charset="0"/>
              </a:defRPr>
            </a:lvl8pPr>
            <a:lvl9pPr marL="3745800" indent="-220341"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7EF1C23E-A5DF-4EAE-9A3E-6D6CD0892D1D}" type="slidenum">
              <a:rPr lang="en-US" smtClean="0">
                <a:solidFill>
                  <a:srgbClr val="000000"/>
                </a:solidFill>
              </a:rPr>
              <a:pPr eaLnBrk="1" fontAlgn="base" hangingPunct="1">
                <a:spcBef>
                  <a:spcPct val="0"/>
                </a:spcBef>
                <a:spcAft>
                  <a:spcPct val="0"/>
                </a:spcAft>
              </a:pPr>
              <a:t>11</a:t>
            </a:fld>
            <a:endParaRPr lang="en-US"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We’ve just practiced the Think-Turn-Talk routine.  How can we make it an effective part of our instruction?</a:t>
            </a:r>
            <a:endParaRPr lang="en-US" b="0" dirty="0"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16108" indent="-275427" eaLnBrk="0" hangingPunct="0">
              <a:defRPr>
                <a:solidFill>
                  <a:schemeClr val="tx1"/>
                </a:solidFill>
                <a:latin typeface="Arial" pitchFamily="34" charset="0"/>
              </a:defRPr>
            </a:lvl2pPr>
            <a:lvl3pPr marL="1101706" indent="-220341" eaLnBrk="0" hangingPunct="0">
              <a:defRPr>
                <a:solidFill>
                  <a:schemeClr val="tx1"/>
                </a:solidFill>
                <a:latin typeface="Arial" pitchFamily="34" charset="0"/>
              </a:defRPr>
            </a:lvl3pPr>
            <a:lvl4pPr marL="1542388" indent="-220341" eaLnBrk="0" hangingPunct="0">
              <a:defRPr>
                <a:solidFill>
                  <a:schemeClr val="tx1"/>
                </a:solidFill>
                <a:latin typeface="Arial" pitchFamily="34" charset="0"/>
              </a:defRPr>
            </a:lvl4pPr>
            <a:lvl5pPr marL="1983071" indent="-220341" eaLnBrk="0" hangingPunct="0">
              <a:defRPr>
                <a:solidFill>
                  <a:schemeClr val="tx1"/>
                </a:solidFill>
                <a:latin typeface="Arial" pitchFamily="34" charset="0"/>
              </a:defRPr>
            </a:lvl5pPr>
            <a:lvl6pPr marL="2423753" indent="-220341" eaLnBrk="0" fontAlgn="base" hangingPunct="0">
              <a:spcBef>
                <a:spcPct val="0"/>
              </a:spcBef>
              <a:spcAft>
                <a:spcPct val="0"/>
              </a:spcAft>
              <a:defRPr>
                <a:solidFill>
                  <a:schemeClr val="tx1"/>
                </a:solidFill>
                <a:latin typeface="Arial" pitchFamily="34" charset="0"/>
              </a:defRPr>
            </a:lvl6pPr>
            <a:lvl7pPr marL="2864435" indent="-220341" eaLnBrk="0" fontAlgn="base" hangingPunct="0">
              <a:spcBef>
                <a:spcPct val="0"/>
              </a:spcBef>
              <a:spcAft>
                <a:spcPct val="0"/>
              </a:spcAft>
              <a:defRPr>
                <a:solidFill>
                  <a:schemeClr val="tx1"/>
                </a:solidFill>
                <a:latin typeface="Arial" pitchFamily="34" charset="0"/>
              </a:defRPr>
            </a:lvl7pPr>
            <a:lvl8pPr marL="3305117" indent="-220341" eaLnBrk="0" fontAlgn="base" hangingPunct="0">
              <a:spcBef>
                <a:spcPct val="0"/>
              </a:spcBef>
              <a:spcAft>
                <a:spcPct val="0"/>
              </a:spcAft>
              <a:defRPr>
                <a:solidFill>
                  <a:schemeClr val="tx1"/>
                </a:solidFill>
                <a:latin typeface="Arial" pitchFamily="34" charset="0"/>
              </a:defRPr>
            </a:lvl8pPr>
            <a:lvl9pPr marL="3745800" indent="-220341"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15F7BD51-45CE-41D6-B1C3-E45E02EAB929}" type="slidenum">
              <a:rPr lang="en-US" smtClean="0">
                <a:solidFill>
                  <a:srgbClr val="000000"/>
                </a:solidFill>
              </a:rPr>
              <a:pPr eaLnBrk="1" fontAlgn="base" hangingPunct="1">
                <a:spcBef>
                  <a:spcPct val="0"/>
                </a:spcBef>
                <a:spcAft>
                  <a:spcPct val="0"/>
                </a:spcAft>
              </a:pPr>
              <a:t>12</a:t>
            </a:fld>
            <a:endParaRPr lang="en-US"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r>
              <a:rPr lang="en-US" sz="1200" b="1" kern="1200" dirty="0" smtClean="0">
                <a:solidFill>
                  <a:schemeClr val="tx1"/>
                </a:solidFill>
                <a:effectLst/>
                <a:latin typeface="+mn-lt"/>
                <a:ea typeface="+mn-ea"/>
                <a:cs typeface="+mn-cs"/>
              </a:rPr>
              <a:t>Read heading.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We may have used Think-Turn-Talk intuitively or sporadically in the past.  We may have done it a few times a week or maybe when we were being observed and had extra time to plan a lesson.  We can change the way we think about Think-Turn-Talk, making it both intentional and routine – an approach that we use almost EVERY time we ask a question that engages students in higher-level thinking.  In fact, we can use it in…</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Click 3 times and read each line.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Most teachers have experienced the following: we ask a question of the class, but find the same few students raise their hands while the rest of the class remain silent.  Many students have learned to allow the eager-responders to do the thinking work for them.  Remember, the most accomplished teachers have high levels of student engagement and are more likely to ask higher level questions (Taylor, Pearson, Clark &amp; Walpole, 1999). When Think-Turn-Talk becomes a part of the classroom routine, ALL students are given extra opportunities to practice skills and strategies.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particular, Think-Turn-Talk can help us find additional times during the day to teach reading comprehension strategies.  For example, we often struggle to find time to teach and reinforce strategies while reading expository text.  If, however, we use Think-Turn-Talk while we read our science text book, we have an opportunity to teach comprehension outside of our reading block.  We can also ensure that our students are focusing on the information we’d like them to glean from the science text.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Think for a moment: Could you use Think-Turn-Talk while reading a math problem? During P.E.?  At music?</a:t>
            </a:r>
            <a:endParaRPr lang="en-US" dirty="0"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16108" indent="-275427" eaLnBrk="0" hangingPunct="0">
              <a:defRPr>
                <a:solidFill>
                  <a:schemeClr val="tx1"/>
                </a:solidFill>
                <a:latin typeface="Arial" pitchFamily="34" charset="0"/>
              </a:defRPr>
            </a:lvl2pPr>
            <a:lvl3pPr marL="1101706" indent="-220341" eaLnBrk="0" hangingPunct="0">
              <a:defRPr>
                <a:solidFill>
                  <a:schemeClr val="tx1"/>
                </a:solidFill>
                <a:latin typeface="Arial" pitchFamily="34" charset="0"/>
              </a:defRPr>
            </a:lvl3pPr>
            <a:lvl4pPr marL="1542388" indent="-220341" eaLnBrk="0" hangingPunct="0">
              <a:defRPr>
                <a:solidFill>
                  <a:schemeClr val="tx1"/>
                </a:solidFill>
                <a:latin typeface="Arial" pitchFamily="34" charset="0"/>
              </a:defRPr>
            </a:lvl4pPr>
            <a:lvl5pPr marL="1983071" indent="-220341" eaLnBrk="0" hangingPunct="0">
              <a:defRPr>
                <a:solidFill>
                  <a:schemeClr val="tx1"/>
                </a:solidFill>
                <a:latin typeface="Arial" pitchFamily="34" charset="0"/>
              </a:defRPr>
            </a:lvl5pPr>
            <a:lvl6pPr marL="2423753" indent="-220341" eaLnBrk="0" fontAlgn="base" hangingPunct="0">
              <a:spcBef>
                <a:spcPct val="0"/>
              </a:spcBef>
              <a:spcAft>
                <a:spcPct val="0"/>
              </a:spcAft>
              <a:defRPr>
                <a:solidFill>
                  <a:schemeClr val="tx1"/>
                </a:solidFill>
                <a:latin typeface="Arial" pitchFamily="34" charset="0"/>
              </a:defRPr>
            </a:lvl6pPr>
            <a:lvl7pPr marL="2864435" indent="-220341" eaLnBrk="0" fontAlgn="base" hangingPunct="0">
              <a:spcBef>
                <a:spcPct val="0"/>
              </a:spcBef>
              <a:spcAft>
                <a:spcPct val="0"/>
              </a:spcAft>
              <a:defRPr>
                <a:solidFill>
                  <a:schemeClr val="tx1"/>
                </a:solidFill>
                <a:latin typeface="Arial" pitchFamily="34" charset="0"/>
              </a:defRPr>
            </a:lvl7pPr>
            <a:lvl8pPr marL="3305117" indent="-220341" eaLnBrk="0" fontAlgn="base" hangingPunct="0">
              <a:spcBef>
                <a:spcPct val="0"/>
              </a:spcBef>
              <a:spcAft>
                <a:spcPct val="0"/>
              </a:spcAft>
              <a:defRPr>
                <a:solidFill>
                  <a:schemeClr val="tx1"/>
                </a:solidFill>
                <a:latin typeface="Arial" pitchFamily="34" charset="0"/>
              </a:defRPr>
            </a:lvl8pPr>
            <a:lvl9pPr marL="3745800" indent="-220341"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8CE8C0C6-E77B-4991-AA1C-7401927DEB97}" type="slidenum">
              <a:rPr lang="en-US" smtClean="0">
                <a:solidFill>
                  <a:srgbClr val="000000"/>
                </a:solidFill>
              </a:rPr>
              <a:pPr eaLnBrk="1" fontAlgn="base" hangingPunct="1">
                <a:spcBef>
                  <a:spcPct val="0"/>
                </a:spcBef>
                <a:spcAft>
                  <a:spcPct val="0"/>
                </a:spcAft>
              </a:pPr>
              <a:t>13</a:t>
            </a:fld>
            <a:endParaRPr lang="en-US"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Here are some examples of ways we might use Think-Turn-Talk throughout the day:</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slide.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Click to reveal quotation.  Read quotation.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By using Think-Turn-Talk, we can create these processing opportunities throughout the instructional day.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Let’s take a moment to process the information that we have discussed so far.  We’ve shared research that validates the power of Think-Turn-Talk, we’ve practiced signals we implement to support the routine, and we know that processing time is crucial to learning in all subject areas.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Pause.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What are you thinking now?  How might this information impact your instruction?  Think for a moment… </a:t>
            </a:r>
            <a:r>
              <a:rPr lang="en-US" sz="1200" b="1" kern="1200" dirty="0" smtClean="0">
                <a:solidFill>
                  <a:schemeClr val="tx1"/>
                </a:solidFill>
                <a:effectLst/>
                <a:latin typeface="+mn-lt"/>
                <a:ea typeface="+mn-ea"/>
                <a:cs typeface="+mn-cs"/>
              </a:rPr>
              <a:t>(model the hand signal and allow for think-time)</a:t>
            </a:r>
            <a:r>
              <a:rPr lang="en-US" sz="1200" kern="1200" dirty="0" smtClean="0">
                <a:solidFill>
                  <a:schemeClr val="tx1"/>
                </a:solidFill>
                <a:effectLst/>
                <a:latin typeface="+mn-lt"/>
                <a:ea typeface="+mn-ea"/>
                <a:cs typeface="+mn-cs"/>
              </a:rPr>
              <a:t>.</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Turn and talk with your partner </a:t>
            </a:r>
            <a:r>
              <a:rPr lang="en-US" sz="1200" b="1" kern="1200" dirty="0" smtClean="0">
                <a:solidFill>
                  <a:schemeClr val="tx1"/>
                </a:solidFill>
                <a:effectLst/>
                <a:latin typeface="+mn-lt"/>
                <a:ea typeface="+mn-ea"/>
                <a:cs typeface="+mn-cs"/>
              </a:rPr>
              <a:t>(model the hand signals as you say turn and talk)</a:t>
            </a:r>
            <a:r>
              <a:rPr lang="en-US" sz="1200" kern="1200" dirty="0" smtClean="0">
                <a:solidFill>
                  <a:schemeClr val="tx1"/>
                </a:solidFill>
                <a:effectLst/>
                <a:latin typeface="+mn-lt"/>
                <a:ea typeface="+mn-ea"/>
                <a:cs typeface="+mn-cs"/>
              </a:rPr>
              <a:t>.</a:t>
            </a:r>
            <a:endParaRPr lang="en-US" dirty="0"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16108" indent="-275427" eaLnBrk="0" hangingPunct="0">
              <a:defRPr>
                <a:solidFill>
                  <a:schemeClr val="tx1"/>
                </a:solidFill>
                <a:latin typeface="Arial" pitchFamily="34" charset="0"/>
              </a:defRPr>
            </a:lvl2pPr>
            <a:lvl3pPr marL="1101706" indent="-220341" eaLnBrk="0" hangingPunct="0">
              <a:defRPr>
                <a:solidFill>
                  <a:schemeClr val="tx1"/>
                </a:solidFill>
                <a:latin typeface="Arial" pitchFamily="34" charset="0"/>
              </a:defRPr>
            </a:lvl3pPr>
            <a:lvl4pPr marL="1542388" indent="-220341" eaLnBrk="0" hangingPunct="0">
              <a:defRPr>
                <a:solidFill>
                  <a:schemeClr val="tx1"/>
                </a:solidFill>
                <a:latin typeface="Arial" pitchFamily="34" charset="0"/>
              </a:defRPr>
            </a:lvl4pPr>
            <a:lvl5pPr marL="1983071" indent="-220341" eaLnBrk="0" hangingPunct="0">
              <a:defRPr>
                <a:solidFill>
                  <a:schemeClr val="tx1"/>
                </a:solidFill>
                <a:latin typeface="Arial" pitchFamily="34" charset="0"/>
              </a:defRPr>
            </a:lvl5pPr>
            <a:lvl6pPr marL="2423753" indent="-220341" eaLnBrk="0" fontAlgn="base" hangingPunct="0">
              <a:spcBef>
                <a:spcPct val="0"/>
              </a:spcBef>
              <a:spcAft>
                <a:spcPct val="0"/>
              </a:spcAft>
              <a:defRPr>
                <a:solidFill>
                  <a:schemeClr val="tx1"/>
                </a:solidFill>
                <a:latin typeface="Arial" pitchFamily="34" charset="0"/>
              </a:defRPr>
            </a:lvl6pPr>
            <a:lvl7pPr marL="2864435" indent="-220341" eaLnBrk="0" fontAlgn="base" hangingPunct="0">
              <a:spcBef>
                <a:spcPct val="0"/>
              </a:spcBef>
              <a:spcAft>
                <a:spcPct val="0"/>
              </a:spcAft>
              <a:defRPr>
                <a:solidFill>
                  <a:schemeClr val="tx1"/>
                </a:solidFill>
                <a:latin typeface="Arial" pitchFamily="34" charset="0"/>
              </a:defRPr>
            </a:lvl7pPr>
            <a:lvl8pPr marL="3305117" indent="-220341" eaLnBrk="0" fontAlgn="base" hangingPunct="0">
              <a:spcBef>
                <a:spcPct val="0"/>
              </a:spcBef>
              <a:spcAft>
                <a:spcPct val="0"/>
              </a:spcAft>
              <a:defRPr>
                <a:solidFill>
                  <a:schemeClr val="tx1"/>
                </a:solidFill>
                <a:latin typeface="Arial" pitchFamily="34" charset="0"/>
              </a:defRPr>
            </a:lvl8pPr>
            <a:lvl9pPr marL="3745800" indent="-220341"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CD75796A-A9A0-4CDC-8538-CF8BCF9C1B8E}" type="slidenum">
              <a:rPr lang="en-US" smtClean="0">
                <a:solidFill>
                  <a:srgbClr val="000000"/>
                </a:solidFill>
              </a:rPr>
              <a:pPr eaLnBrk="1" fontAlgn="base" hangingPunct="1">
                <a:spcBef>
                  <a:spcPct val="0"/>
                </a:spcBef>
                <a:spcAft>
                  <a:spcPct val="0"/>
                </a:spcAft>
              </a:pPr>
              <a:t>14</a:t>
            </a:fld>
            <a:endParaRPr lang="en-US"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If we would like Think-Turn-Talk to become a classroom routine, how do we implement it effectively?</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first bullet.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You will want to model and practice the strategy several times so that expectations are clear. Without practice, this strategy will not be successful.</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Click to reveal the box labeled Handout #2.</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Handout #2 provides a lesson plan to teach students the Think-Turn-Talk procedure.  We recommend planning an entire lesson devoted to teaching the procedure at the beginning of the year, rather than trying to teach the procedure and give a comprehension lesson at the same time.  This lesson plan is a guide.  You might decide to use different prompts or signals in your own class.  Let’s take a moment to look through this lesson plan together.</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Guide participants through the lesson plan stopping to discuss as needed.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 second bullet.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Particularly in the beginning, the poster can provide your students with a visual reminder of what they should do during Think-Turn-Talk.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have a separate packet of handouts entitled “Posters.”  In this handout you will find 8.5X11” versions of the Think-Turn-Talk posters.  These can be enlarged and laminated for your classroom.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You also have shape posters for each word.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Refer to shape posters.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may wish to use these posters for younger learners. We mount them on colored construction paper to help reinforce what each word means. The red stop sign means stop; it’s time to think /no talking. The yellow triangle means turn to your partner and get ready to talk, and the green circle means that it’s time to talk to your partner.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These shape posters can also be cut out and mounted on popsicle sticks or tongue depressors.  We can hold them up individually at each step in the routine.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third bullet.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When you would like students to share with the whole class, using a random selection method will help build in accountability for the students.  Often, their talk will be more focused if they know that ANYONE could be called on. For example, today we are using popsicle sticks to randomly select those who respond to questions.</a:t>
            </a:r>
            <a:endParaRPr lang="en-US" dirty="0"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16108" indent="-275427" eaLnBrk="0" hangingPunct="0">
              <a:defRPr>
                <a:solidFill>
                  <a:schemeClr val="tx1"/>
                </a:solidFill>
                <a:latin typeface="Arial" pitchFamily="34" charset="0"/>
              </a:defRPr>
            </a:lvl2pPr>
            <a:lvl3pPr marL="1101706" indent="-220341" eaLnBrk="0" hangingPunct="0">
              <a:defRPr>
                <a:solidFill>
                  <a:schemeClr val="tx1"/>
                </a:solidFill>
                <a:latin typeface="Arial" pitchFamily="34" charset="0"/>
              </a:defRPr>
            </a:lvl3pPr>
            <a:lvl4pPr marL="1542388" indent="-220341" eaLnBrk="0" hangingPunct="0">
              <a:defRPr>
                <a:solidFill>
                  <a:schemeClr val="tx1"/>
                </a:solidFill>
                <a:latin typeface="Arial" pitchFamily="34" charset="0"/>
              </a:defRPr>
            </a:lvl4pPr>
            <a:lvl5pPr marL="1983071" indent="-220341" eaLnBrk="0" hangingPunct="0">
              <a:defRPr>
                <a:solidFill>
                  <a:schemeClr val="tx1"/>
                </a:solidFill>
                <a:latin typeface="Arial" pitchFamily="34" charset="0"/>
              </a:defRPr>
            </a:lvl5pPr>
            <a:lvl6pPr marL="2423753" indent="-220341" eaLnBrk="0" fontAlgn="base" hangingPunct="0">
              <a:spcBef>
                <a:spcPct val="0"/>
              </a:spcBef>
              <a:spcAft>
                <a:spcPct val="0"/>
              </a:spcAft>
              <a:defRPr>
                <a:solidFill>
                  <a:schemeClr val="tx1"/>
                </a:solidFill>
                <a:latin typeface="Arial" pitchFamily="34" charset="0"/>
              </a:defRPr>
            </a:lvl6pPr>
            <a:lvl7pPr marL="2864435" indent="-220341" eaLnBrk="0" fontAlgn="base" hangingPunct="0">
              <a:spcBef>
                <a:spcPct val="0"/>
              </a:spcBef>
              <a:spcAft>
                <a:spcPct val="0"/>
              </a:spcAft>
              <a:defRPr>
                <a:solidFill>
                  <a:schemeClr val="tx1"/>
                </a:solidFill>
                <a:latin typeface="Arial" pitchFamily="34" charset="0"/>
              </a:defRPr>
            </a:lvl7pPr>
            <a:lvl8pPr marL="3305117" indent="-220341" eaLnBrk="0" fontAlgn="base" hangingPunct="0">
              <a:spcBef>
                <a:spcPct val="0"/>
              </a:spcBef>
              <a:spcAft>
                <a:spcPct val="0"/>
              </a:spcAft>
              <a:defRPr>
                <a:solidFill>
                  <a:schemeClr val="tx1"/>
                </a:solidFill>
                <a:latin typeface="Arial" pitchFamily="34" charset="0"/>
              </a:defRPr>
            </a:lvl8pPr>
            <a:lvl9pPr marL="3745800" indent="-220341"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179031A6-B675-4653-BDC8-6B7388FDB35A}" type="slidenum">
              <a:rPr lang="en-US" smtClean="0">
                <a:solidFill>
                  <a:srgbClr val="000000"/>
                </a:solidFill>
              </a:rPr>
              <a:pPr eaLnBrk="1" fontAlgn="base" hangingPunct="1">
                <a:spcBef>
                  <a:spcPct val="0"/>
                </a:spcBef>
                <a:spcAft>
                  <a:spcPct val="0"/>
                </a:spcAft>
              </a:pPr>
              <a:t>15</a:t>
            </a:fld>
            <a:endParaRPr lang="en-US"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r>
              <a:rPr lang="en-US" sz="1200" b="1" kern="1200" dirty="0" smtClean="0">
                <a:solidFill>
                  <a:schemeClr val="tx1"/>
                </a:solidFill>
                <a:effectLst/>
                <a:latin typeface="+mn-lt"/>
                <a:ea typeface="+mn-ea"/>
                <a:cs typeface="+mn-cs"/>
              </a:rPr>
              <a:t>Read first bullet.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It is crucial that students are paired strategically.  When assigning partners, I want to think about them academically.  For example, I do not want to pair my highest student with my lowest student; both of them may become frustrated.  I also want to consider my students’ social strengths and weaknesses.  You probably would not want to pair two best friends together, or pair a very talkative student with a very quiet student.  Even with careful planning, sometimes the partners we assign don’t work out.  We must assess the success of the partnerships in our class and adjust as necessary.</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second bullet.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 Assigning roles clarifies expectations for our students; this is particularly important for younger students.  The concern is not usually that they will talk at the same time, but rather, that they won’t talk at all.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Students can keep these same roles, A and B, as long as they have a certain talking partner, but the teacher should vary which partner speaks first each time.  For example, I might pair my students strategically and have them keep the partner for two to six weeks.  Students can remain “A” or “B” for the entire two to six weeks.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third bullet.</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When I give my students a specific role, my prompts must reflect that.  For example: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example.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I would then ask Partner B to tell their partner something ELSE they learned about penguins.  Next time, I would have Partner B go first.</a:t>
            </a:r>
            <a:endParaRPr lang="en-US" dirty="0"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16108" indent="-275427" eaLnBrk="0" hangingPunct="0">
              <a:defRPr>
                <a:solidFill>
                  <a:schemeClr val="tx1"/>
                </a:solidFill>
                <a:latin typeface="Arial" pitchFamily="34" charset="0"/>
              </a:defRPr>
            </a:lvl2pPr>
            <a:lvl3pPr marL="1101706" indent="-220341" eaLnBrk="0" hangingPunct="0">
              <a:defRPr>
                <a:solidFill>
                  <a:schemeClr val="tx1"/>
                </a:solidFill>
                <a:latin typeface="Arial" pitchFamily="34" charset="0"/>
              </a:defRPr>
            </a:lvl3pPr>
            <a:lvl4pPr marL="1542388" indent="-220341" eaLnBrk="0" hangingPunct="0">
              <a:defRPr>
                <a:solidFill>
                  <a:schemeClr val="tx1"/>
                </a:solidFill>
                <a:latin typeface="Arial" pitchFamily="34" charset="0"/>
              </a:defRPr>
            </a:lvl4pPr>
            <a:lvl5pPr marL="1983071" indent="-220341" eaLnBrk="0" hangingPunct="0">
              <a:defRPr>
                <a:solidFill>
                  <a:schemeClr val="tx1"/>
                </a:solidFill>
                <a:latin typeface="Arial" pitchFamily="34" charset="0"/>
              </a:defRPr>
            </a:lvl5pPr>
            <a:lvl6pPr marL="2423753" indent="-220341" eaLnBrk="0" fontAlgn="base" hangingPunct="0">
              <a:spcBef>
                <a:spcPct val="0"/>
              </a:spcBef>
              <a:spcAft>
                <a:spcPct val="0"/>
              </a:spcAft>
              <a:defRPr>
                <a:solidFill>
                  <a:schemeClr val="tx1"/>
                </a:solidFill>
                <a:latin typeface="Arial" pitchFamily="34" charset="0"/>
              </a:defRPr>
            </a:lvl6pPr>
            <a:lvl7pPr marL="2864435" indent="-220341" eaLnBrk="0" fontAlgn="base" hangingPunct="0">
              <a:spcBef>
                <a:spcPct val="0"/>
              </a:spcBef>
              <a:spcAft>
                <a:spcPct val="0"/>
              </a:spcAft>
              <a:defRPr>
                <a:solidFill>
                  <a:schemeClr val="tx1"/>
                </a:solidFill>
                <a:latin typeface="Arial" pitchFamily="34" charset="0"/>
              </a:defRPr>
            </a:lvl7pPr>
            <a:lvl8pPr marL="3305117" indent="-220341" eaLnBrk="0" fontAlgn="base" hangingPunct="0">
              <a:spcBef>
                <a:spcPct val="0"/>
              </a:spcBef>
              <a:spcAft>
                <a:spcPct val="0"/>
              </a:spcAft>
              <a:defRPr>
                <a:solidFill>
                  <a:schemeClr val="tx1"/>
                </a:solidFill>
                <a:latin typeface="Arial" pitchFamily="34" charset="0"/>
              </a:defRPr>
            </a:lvl8pPr>
            <a:lvl9pPr marL="3745800" indent="-220341"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E2A6BA80-12D9-4EEB-8755-F10F144D9CBF}" type="slidenum">
              <a:rPr lang="en-US" smtClean="0">
                <a:solidFill>
                  <a:srgbClr val="000000"/>
                </a:solidFill>
              </a:rPr>
              <a:pPr eaLnBrk="1" fontAlgn="base" hangingPunct="1">
                <a:spcBef>
                  <a:spcPct val="0"/>
                </a:spcBef>
                <a:spcAft>
                  <a:spcPct val="0"/>
                </a:spcAft>
              </a:pPr>
              <a:t>16</a:t>
            </a:fld>
            <a:endParaRPr lang="en-US"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We have discussed the successful implementation of the Think-Turn-Talk routine.  Now we will consider the ways in which we can increase its instructional effectiveness through mindful planning.</a:t>
            </a:r>
            <a:endParaRPr lang="en-US" dirty="0"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16108" indent="-275427" eaLnBrk="0" hangingPunct="0">
              <a:defRPr>
                <a:solidFill>
                  <a:schemeClr val="tx1"/>
                </a:solidFill>
                <a:latin typeface="Arial" pitchFamily="34" charset="0"/>
              </a:defRPr>
            </a:lvl2pPr>
            <a:lvl3pPr marL="1101706" indent="-220341" eaLnBrk="0" hangingPunct="0">
              <a:defRPr>
                <a:solidFill>
                  <a:schemeClr val="tx1"/>
                </a:solidFill>
                <a:latin typeface="Arial" pitchFamily="34" charset="0"/>
              </a:defRPr>
            </a:lvl3pPr>
            <a:lvl4pPr marL="1542388" indent="-220341" eaLnBrk="0" hangingPunct="0">
              <a:defRPr>
                <a:solidFill>
                  <a:schemeClr val="tx1"/>
                </a:solidFill>
                <a:latin typeface="Arial" pitchFamily="34" charset="0"/>
              </a:defRPr>
            </a:lvl4pPr>
            <a:lvl5pPr marL="1983071" indent="-220341" eaLnBrk="0" hangingPunct="0">
              <a:defRPr>
                <a:solidFill>
                  <a:schemeClr val="tx1"/>
                </a:solidFill>
                <a:latin typeface="Arial" pitchFamily="34" charset="0"/>
              </a:defRPr>
            </a:lvl5pPr>
            <a:lvl6pPr marL="2423753" indent="-220341" eaLnBrk="0" fontAlgn="base" hangingPunct="0">
              <a:spcBef>
                <a:spcPct val="0"/>
              </a:spcBef>
              <a:spcAft>
                <a:spcPct val="0"/>
              </a:spcAft>
              <a:defRPr>
                <a:solidFill>
                  <a:schemeClr val="tx1"/>
                </a:solidFill>
                <a:latin typeface="Arial" pitchFamily="34" charset="0"/>
              </a:defRPr>
            </a:lvl6pPr>
            <a:lvl7pPr marL="2864435" indent="-220341" eaLnBrk="0" fontAlgn="base" hangingPunct="0">
              <a:spcBef>
                <a:spcPct val="0"/>
              </a:spcBef>
              <a:spcAft>
                <a:spcPct val="0"/>
              </a:spcAft>
              <a:defRPr>
                <a:solidFill>
                  <a:schemeClr val="tx1"/>
                </a:solidFill>
                <a:latin typeface="Arial" pitchFamily="34" charset="0"/>
              </a:defRPr>
            </a:lvl7pPr>
            <a:lvl8pPr marL="3305117" indent="-220341" eaLnBrk="0" fontAlgn="base" hangingPunct="0">
              <a:spcBef>
                <a:spcPct val="0"/>
              </a:spcBef>
              <a:spcAft>
                <a:spcPct val="0"/>
              </a:spcAft>
              <a:defRPr>
                <a:solidFill>
                  <a:schemeClr val="tx1"/>
                </a:solidFill>
                <a:latin typeface="Arial" pitchFamily="34" charset="0"/>
              </a:defRPr>
            </a:lvl8pPr>
            <a:lvl9pPr marL="3745800" indent="-220341"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8D6B6C5E-53D1-40C6-9713-D36F57319906}" type="slidenum">
              <a:rPr lang="en-US" smtClean="0">
                <a:solidFill>
                  <a:srgbClr val="000000"/>
                </a:solidFill>
              </a:rPr>
              <a:pPr eaLnBrk="1" fontAlgn="base" hangingPunct="1">
                <a:spcBef>
                  <a:spcPct val="0"/>
                </a:spcBef>
                <a:spcAft>
                  <a:spcPct val="0"/>
                </a:spcAft>
              </a:pPr>
              <a:t>17</a:t>
            </a:fld>
            <a:endParaRPr lang="en-US"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03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16108" indent="-275427" eaLnBrk="0" hangingPunct="0">
              <a:defRPr>
                <a:solidFill>
                  <a:schemeClr val="tx1"/>
                </a:solidFill>
                <a:latin typeface="Arial" pitchFamily="34" charset="0"/>
              </a:defRPr>
            </a:lvl2pPr>
            <a:lvl3pPr marL="1101706" indent="-220341" eaLnBrk="0" hangingPunct="0">
              <a:defRPr>
                <a:solidFill>
                  <a:schemeClr val="tx1"/>
                </a:solidFill>
                <a:latin typeface="Arial" pitchFamily="34" charset="0"/>
              </a:defRPr>
            </a:lvl3pPr>
            <a:lvl4pPr marL="1542388" indent="-220341" eaLnBrk="0" hangingPunct="0">
              <a:defRPr>
                <a:solidFill>
                  <a:schemeClr val="tx1"/>
                </a:solidFill>
                <a:latin typeface="Arial" pitchFamily="34" charset="0"/>
              </a:defRPr>
            </a:lvl4pPr>
            <a:lvl5pPr marL="1983071" indent="-220341" eaLnBrk="0" hangingPunct="0">
              <a:defRPr>
                <a:solidFill>
                  <a:schemeClr val="tx1"/>
                </a:solidFill>
                <a:latin typeface="Arial" pitchFamily="34" charset="0"/>
              </a:defRPr>
            </a:lvl5pPr>
            <a:lvl6pPr marL="2423753" indent="-220341" eaLnBrk="0" fontAlgn="base" hangingPunct="0">
              <a:spcBef>
                <a:spcPct val="0"/>
              </a:spcBef>
              <a:spcAft>
                <a:spcPct val="0"/>
              </a:spcAft>
              <a:defRPr>
                <a:solidFill>
                  <a:schemeClr val="tx1"/>
                </a:solidFill>
                <a:latin typeface="Arial" pitchFamily="34" charset="0"/>
              </a:defRPr>
            </a:lvl6pPr>
            <a:lvl7pPr marL="2864435" indent="-220341" eaLnBrk="0" fontAlgn="base" hangingPunct="0">
              <a:spcBef>
                <a:spcPct val="0"/>
              </a:spcBef>
              <a:spcAft>
                <a:spcPct val="0"/>
              </a:spcAft>
              <a:defRPr>
                <a:solidFill>
                  <a:schemeClr val="tx1"/>
                </a:solidFill>
                <a:latin typeface="Arial" pitchFamily="34" charset="0"/>
              </a:defRPr>
            </a:lvl7pPr>
            <a:lvl8pPr marL="3305117" indent="-220341" eaLnBrk="0" fontAlgn="base" hangingPunct="0">
              <a:spcBef>
                <a:spcPct val="0"/>
              </a:spcBef>
              <a:spcAft>
                <a:spcPct val="0"/>
              </a:spcAft>
              <a:defRPr>
                <a:solidFill>
                  <a:schemeClr val="tx1"/>
                </a:solidFill>
                <a:latin typeface="Arial" pitchFamily="34" charset="0"/>
              </a:defRPr>
            </a:lvl8pPr>
            <a:lvl9pPr marL="3745800" indent="-220341"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DB1F77AA-6984-4CFB-8970-A89E85FCF1F2}" type="slidenum">
              <a:rPr lang="en-US" smtClean="0">
                <a:solidFill>
                  <a:srgbClr val="000000"/>
                </a:solidFill>
              </a:rPr>
              <a:pPr eaLnBrk="1" fontAlgn="base" hangingPunct="1">
                <a:spcBef>
                  <a:spcPct val="0"/>
                </a:spcBef>
                <a:spcAft>
                  <a:spcPct val="0"/>
                </a:spcAft>
              </a:pPr>
              <a:t>18</a:t>
            </a:fld>
            <a:endParaRPr lang="en-US" smtClean="0">
              <a:solidFill>
                <a:srgbClr val="000000"/>
              </a:solidFill>
            </a:endParaRPr>
          </a:p>
        </p:txBody>
      </p:sp>
      <p:sp>
        <p:nvSpPr>
          <p:cNvPr id="100356" name="Text Box 6"/>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5254" tIns="35254" rIns="35254" bIns="35254" numCol="1" anchor="t" anchorCtr="0" compatLnSpc="1">
            <a:prstTxWarp prst="textNoShape">
              <a:avLst/>
            </a:prstTxWarp>
          </a:bodyPr>
          <a:lstStyle/>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It’s critical that Think-Turn-Talk be planned well in advance.  In thinking about a specific text ask: Where will you stop to ask questions?  Why will you stop there?  What question prompt will you use?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might look for a spot that has critical information we don’t want our students to miss; we might think about which parts could be confusing to our students; and we think about how long they have had to sit and listen.</a:t>
            </a:r>
            <a:endParaRPr lang="en-US" sz="1700" dirty="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Question prompts are used to engage students in discussion for Think-Turn-Talk. You might just use a generic question such as, “What are you thinking now?”  You may also choose to use questions that are more specific to a particular text, such as asking what motivates a character’s actions.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choosing questions, you may refer back to the Comprehension Purpose Question (CPQ) so that students can reflect on the CPQ and continue to gather information that will help them to answer the CPQ.</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possible, we also try to connect Think-Turn-Talk to the comprehension strategy we are studying.</a:t>
            </a:r>
            <a:endParaRPr lang="en-US" dirty="0"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16108" indent="-275427" eaLnBrk="0" hangingPunct="0">
              <a:defRPr>
                <a:solidFill>
                  <a:schemeClr val="tx1"/>
                </a:solidFill>
                <a:latin typeface="Arial" pitchFamily="34" charset="0"/>
              </a:defRPr>
            </a:lvl2pPr>
            <a:lvl3pPr marL="1101706" indent="-220341" eaLnBrk="0" hangingPunct="0">
              <a:defRPr>
                <a:solidFill>
                  <a:schemeClr val="tx1"/>
                </a:solidFill>
                <a:latin typeface="Arial" pitchFamily="34" charset="0"/>
              </a:defRPr>
            </a:lvl3pPr>
            <a:lvl4pPr marL="1542388" indent="-220341" eaLnBrk="0" hangingPunct="0">
              <a:defRPr>
                <a:solidFill>
                  <a:schemeClr val="tx1"/>
                </a:solidFill>
                <a:latin typeface="Arial" pitchFamily="34" charset="0"/>
              </a:defRPr>
            </a:lvl4pPr>
            <a:lvl5pPr marL="1983071" indent="-220341" eaLnBrk="0" hangingPunct="0">
              <a:defRPr>
                <a:solidFill>
                  <a:schemeClr val="tx1"/>
                </a:solidFill>
                <a:latin typeface="Arial" pitchFamily="34" charset="0"/>
              </a:defRPr>
            </a:lvl5pPr>
            <a:lvl6pPr marL="2423753" indent="-220341" eaLnBrk="0" fontAlgn="base" hangingPunct="0">
              <a:spcBef>
                <a:spcPct val="0"/>
              </a:spcBef>
              <a:spcAft>
                <a:spcPct val="0"/>
              </a:spcAft>
              <a:defRPr>
                <a:solidFill>
                  <a:schemeClr val="tx1"/>
                </a:solidFill>
                <a:latin typeface="Arial" pitchFamily="34" charset="0"/>
              </a:defRPr>
            </a:lvl6pPr>
            <a:lvl7pPr marL="2864435" indent="-220341" eaLnBrk="0" fontAlgn="base" hangingPunct="0">
              <a:spcBef>
                <a:spcPct val="0"/>
              </a:spcBef>
              <a:spcAft>
                <a:spcPct val="0"/>
              </a:spcAft>
              <a:defRPr>
                <a:solidFill>
                  <a:schemeClr val="tx1"/>
                </a:solidFill>
                <a:latin typeface="Arial" pitchFamily="34" charset="0"/>
              </a:defRPr>
            </a:lvl7pPr>
            <a:lvl8pPr marL="3305117" indent="-220341" eaLnBrk="0" fontAlgn="base" hangingPunct="0">
              <a:spcBef>
                <a:spcPct val="0"/>
              </a:spcBef>
              <a:spcAft>
                <a:spcPct val="0"/>
              </a:spcAft>
              <a:defRPr>
                <a:solidFill>
                  <a:schemeClr val="tx1"/>
                </a:solidFill>
                <a:latin typeface="Arial" pitchFamily="34" charset="0"/>
              </a:defRPr>
            </a:lvl8pPr>
            <a:lvl9pPr marL="3745800" indent="-220341"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3A218FC2-3294-4370-8C4A-56C60652B278}" type="slidenum">
              <a:rPr lang="en-US" smtClean="0">
                <a:solidFill>
                  <a:srgbClr val="000000"/>
                </a:solidFill>
              </a:rPr>
              <a:pPr eaLnBrk="1" fontAlgn="base" hangingPunct="1">
                <a:spcBef>
                  <a:spcPct val="0"/>
                </a:spcBef>
                <a:spcAft>
                  <a:spcPct val="0"/>
                </a:spcAft>
              </a:pPr>
              <a:t>19</a:t>
            </a:fld>
            <a:endParaRPr 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 Please take out your yellow Big Ideas Card.  We will use this card today to help us track the important information we should take away from this session.  Let’s take a moment to consider the “big ideas” for Think-Turn-Talk.</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Think-time should be deliberate and consistent.  The minimum think-time teachers should provide is 3 seconds. So, on our big ideas card, on the first line, I would like you to write, “3-5 seconds”.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Click for first bullet to appear.</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On the next line, I would like you to write, “55% to 80% of time processing”.</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Click for second bullet to appear.</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Learners should be provided time to process information in every lesson.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the third line, I would like you to write, “pair students thoughtfully”.</a:t>
            </a:r>
          </a:p>
          <a:p>
            <a:endParaRPr lang="en-US" sz="1200" b="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Click for third bullet to appear.</a:t>
            </a:r>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Be strategic when pairing students.  Think about them academically as well as socially.  Make adjustments to the partnership as necessary.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Finally, on the last line, I would like you to write, “well-planned questions”.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Click for fourth bullet to appear.</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Plan for Think-Turn-Talk stops which will increase the student’s understanding of the lesson.</a:t>
            </a:r>
            <a:endParaRPr lang="en-US" dirty="0" smtClean="0"/>
          </a:p>
        </p:txBody>
      </p:sp>
      <p:sp>
        <p:nvSpPr>
          <p:cNvPr id="4" name="Slide Number Placeholder 3"/>
          <p:cNvSpPr>
            <a:spLocks noGrp="1"/>
          </p:cNvSpPr>
          <p:nvPr>
            <p:ph type="sldNum" sz="quarter" idx="5"/>
          </p:nvPr>
        </p:nvSpPr>
        <p:spPr/>
        <p:txBody>
          <a:bodyPr/>
          <a:lstStyle/>
          <a:p>
            <a:pPr>
              <a:defRPr/>
            </a:pPr>
            <a:fld id="{616E24A4-A80E-4970-86E2-FCF0FDB455E1}"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Whatever the question we choose, it should be one that allows our students to express their thinking.  Questions that have only one correct answer, or where the answers can be found “right there” in the text, do not prove as effective for use with the Think-Turn-Talk routine.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first bullet.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Click to reveal text: </a:t>
            </a:r>
            <a:r>
              <a:rPr lang="en-US" sz="1200" b="1" i="1" kern="1200" dirty="0" smtClean="0">
                <a:solidFill>
                  <a:schemeClr val="tx1"/>
                </a:solidFill>
                <a:effectLst/>
                <a:latin typeface="+mn-lt"/>
                <a:ea typeface="+mn-ea"/>
                <a:cs typeface="+mn-cs"/>
              </a:rPr>
              <a:t>metacognition</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Researcher Janet Wilde (1998) says,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Teachers can encourage children to make their understanding explicit by talking about it. Research shows that students who talk about how they and others think become better learners.”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Because we have thought carefully about our questions, we do not want to forget them in our actual implementation of the lesson.  If we write our Think-Turn-Talk question on a sticky note and place it on the page where we plan to use it, we have a good reminder to ourselves.  Because student engagement is so important, we must make sure that we don’t forget our planned discussions.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Show an example of a read-aloud book or a teacher’s edition with a large sticky note for the CPQ and 3-4 smaller sticky notes placed on  pages throughout the text.</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Say:</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We also want to follow-up on student responses with immediate and corrective feedback. Let’s take a look at two ways we provide feedback.</a:t>
            </a:r>
            <a:endParaRPr lang="en-US" b="1" dirty="0"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16108" indent="-275427" eaLnBrk="0" hangingPunct="0">
              <a:defRPr>
                <a:solidFill>
                  <a:schemeClr val="tx1"/>
                </a:solidFill>
                <a:latin typeface="Arial" pitchFamily="34" charset="0"/>
              </a:defRPr>
            </a:lvl2pPr>
            <a:lvl3pPr marL="1101706" indent="-220341" eaLnBrk="0" hangingPunct="0">
              <a:defRPr>
                <a:solidFill>
                  <a:schemeClr val="tx1"/>
                </a:solidFill>
                <a:latin typeface="Arial" pitchFamily="34" charset="0"/>
              </a:defRPr>
            </a:lvl3pPr>
            <a:lvl4pPr marL="1542388" indent="-220341" eaLnBrk="0" hangingPunct="0">
              <a:defRPr>
                <a:solidFill>
                  <a:schemeClr val="tx1"/>
                </a:solidFill>
                <a:latin typeface="Arial" pitchFamily="34" charset="0"/>
              </a:defRPr>
            </a:lvl4pPr>
            <a:lvl5pPr marL="1983071" indent="-220341" eaLnBrk="0" hangingPunct="0">
              <a:defRPr>
                <a:solidFill>
                  <a:schemeClr val="tx1"/>
                </a:solidFill>
                <a:latin typeface="Arial" pitchFamily="34" charset="0"/>
              </a:defRPr>
            </a:lvl5pPr>
            <a:lvl6pPr marL="2423753" indent="-220341" eaLnBrk="0" fontAlgn="base" hangingPunct="0">
              <a:spcBef>
                <a:spcPct val="0"/>
              </a:spcBef>
              <a:spcAft>
                <a:spcPct val="0"/>
              </a:spcAft>
              <a:defRPr>
                <a:solidFill>
                  <a:schemeClr val="tx1"/>
                </a:solidFill>
                <a:latin typeface="Arial" pitchFamily="34" charset="0"/>
              </a:defRPr>
            </a:lvl6pPr>
            <a:lvl7pPr marL="2864435" indent="-220341" eaLnBrk="0" fontAlgn="base" hangingPunct="0">
              <a:spcBef>
                <a:spcPct val="0"/>
              </a:spcBef>
              <a:spcAft>
                <a:spcPct val="0"/>
              </a:spcAft>
              <a:defRPr>
                <a:solidFill>
                  <a:schemeClr val="tx1"/>
                </a:solidFill>
                <a:latin typeface="Arial" pitchFamily="34" charset="0"/>
              </a:defRPr>
            </a:lvl7pPr>
            <a:lvl8pPr marL="3305117" indent="-220341" eaLnBrk="0" fontAlgn="base" hangingPunct="0">
              <a:spcBef>
                <a:spcPct val="0"/>
              </a:spcBef>
              <a:spcAft>
                <a:spcPct val="0"/>
              </a:spcAft>
              <a:defRPr>
                <a:solidFill>
                  <a:schemeClr val="tx1"/>
                </a:solidFill>
                <a:latin typeface="Arial" pitchFamily="34" charset="0"/>
              </a:defRPr>
            </a:lvl8pPr>
            <a:lvl9pPr marL="3745800" indent="-220341"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6D2A63C2-8E79-4CE7-98B6-172BEA129832}" type="slidenum">
              <a:rPr lang="en-US" smtClean="0">
                <a:solidFill>
                  <a:srgbClr val="000000"/>
                </a:solidFill>
              </a:rPr>
              <a:pPr eaLnBrk="1" fontAlgn="base" hangingPunct="1">
                <a:spcBef>
                  <a:spcPct val="0"/>
                </a:spcBef>
                <a:spcAft>
                  <a:spcPct val="0"/>
                </a:spcAft>
              </a:pPr>
              <a:t>20</a:t>
            </a:fld>
            <a:endParaRPr lang="en-US" smtClean="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Let’s revisit the “big ideas” for this session.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First, we want to provide all students with an opportunity to respond to questions.  Research has shown that when we allow students at least 3-5 seconds of think-time we see an increase in responses as well as correct responses.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Students need time to process information.  This can be accomplished by using the Think-Turn-Talk strategy.  Teachers need to spend 55% -80% of their time allowing students to process information.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 thoughtful in how you pair students.  Remember to think about each student’s academic ability as well as their social skills.  Don’t be afraid to pair two quiet students.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last big idea is to plan where you will use TTT.  Select 2-3 spots in the text in which the information is critical to the student’s understanding of the story or skill.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you leave this session today, we want to think about our next steps. We want to take what we have learned here and apply it in our classrooms so that we can truly impact student learning and achievement. Read the 4 steps on the back of this card.  Write down at the bottom what your commitment will be for teaching this strategy when you return to school in August.</a:t>
            </a:r>
            <a:endParaRPr lang="en-US" dirty="0" smtClean="0"/>
          </a:p>
          <a:p>
            <a:pPr defTabSz="930330"/>
            <a:endParaRPr lang="en-US" dirty="0" smtClean="0"/>
          </a:p>
        </p:txBody>
      </p:sp>
      <p:sp>
        <p:nvSpPr>
          <p:cNvPr id="4" name="Slide Number Placeholder 3"/>
          <p:cNvSpPr>
            <a:spLocks noGrp="1"/>
          </p:cNvSpPr>
          <p:nvPr>
            <p:ph type="sldNum" sz="quarter" idx="5"/>
          </p:nvPr>
        </p:nvSpPr>
        <p:spPr/>
        <p:txBody>
          <a:bodyPr/>
          <a:lstStyle/>
          <a:p>
            <a:pPr>
              <a:defRPr/>
            </a:pPr>
            <a:fld id="{7EC274DF-EA03-41C5-9711-F197189AB4B7}"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Click to reveal quotation.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quotation.</a:t>
            </a:r>
            <a:endParaRPr lang="en-US" dirty="0"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16108" indent="-275427" eaLnBrk="0" hangingPunct="0">
              <a:defRPr>
                <a:solidFill>
                  <a:schemeClr val="tx1"/>
                </a:solidFill>
                <a:latin typeface="Arial" pitchFamily="34" charset="0"/>
              </a:defRPr>
            </a:lvl2pPr>
            <a:lvl3pPr marL="1101706" indent="-220341" eaLnBrk="0" hangingPunct="0">
              <a:defRPr>
                <a:solidFill>
                  <a:schemeClr val="tx1"/>
                </a:solidFill>
                <a:latin typeface="Arial" pitchFamily="34" charset="0"/>
              </a:defRPr>
            </a:lvl3pPr>
            <a:lvl4pPr marL="1542388" indent="-220341" eaLnBrk="0" hangingPunct="0">
              <a:defRPr>
                <a:solidFill>
                  <a:schemeClr val="tx1"/>
                </a:solidFill>
                <a:latin typeface="Arial" pitchFamily="34" charset="0"/>
              </a:defRPr>
            </a:lvl4pPr>
            <a:lvl5pPr marL="1983071" indent="-220341" eaLnBrk="0" hangingPunct="0">
              <a:defRPr>
                <a:solidFill>
                  <a:schemeClr val="tx1"/>
                </a:solidFill>
                <a:latin typeface="Arial" pitchFamily="34" charset="0"/>
              </a:defRPr>
            </a:lvl5pPr>
            <a:lvl6pPr marL="2423753" indent="-220341" eaLnBrk="0" fontAlgn="base" hangingPunct="0">
              <a:spcBef>
                <a:spcPct val="0"/>
              </a:spcBef>
              <a:spcAft>
                <a:spcPct val="0"/>
              </a:spcAft>
              <a:defRPr>
                <a:solidFill>
                  <a:schemeClr val="tx1"/>
                </a:solidFill>
                <a:latin typeface="Arial" pitchFamily="34" charset="0"/>
              </a:defRPr>
            </a:lvl6pPr>
            <a:lvl7pPr marL="2864435" indent="-220341" eaLnBrk="0" fontAlgn="base" hangingPunct="0">
              <a:spcBef>
                <a:spcPct val="0"/>
              </a:spcBef>
              <a:spcAft>
                <a:spcPct val="0"/>
              </a:spcAft>
              <a:defRPr>
                <a:solidFill>
                  <a:schemeClr val="tx1"/>
                </a:solidFill>
                <a:latin typeface="Arial" pitchFamily="34" charset="0"/>
              </a:defRPr>
            </a:lvl7pPr>
            <a:lvl8pPr marL="3305117" indent="-220341" eaLnBrk="0" fontAlgn="base" hangingPunct="0">
              <a:spcBef>
                <a:spcPct val="0"/>
              </a:spcBef>
              <a:spcAft>
                <a:spcPct val="0"/>
              </a:spcAft>
              <a:defRPr>
                <a:solidFill>
                  <a:schemeClr val="tx1"/>
                </a:solidFill>
                <a:latin typeface="Arial" pitchFamily="34" charset="0"/>
              </a:defRPr>
            </a:lvl8pPr>
            <a:lvl9pPr marL="3745800" indent="-220341"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8427E0CC-0076-4D52-B662-494F06F9256F}" type="slidenum">
              <a:rPr lang="en-US" smtClean="0">
                <a:solidFill>
                  <a:srgbClr val="000000"/>
                </a:solidFill>
              </a:rPr>
              <a:pPr eaLnBrk="1" fontAlgn="base" hangingPunct="1">
                <a:spcBef>
                  <a:spcPct val="0"/>
                </a:spcBef>
                <a:spcAft>
                  <a:spcPct val="0"/>
                </a:spcAft>
              </a:pPr>
              <a:t>22</a:t>
            </a:fld>
            <a:endParaRPr lang="en-US" smtClean="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23</a:t>
            </a:fld>
            <a:endParaRPr lang="en-US"/>
          </a:p>
        </p:txBody>
      </p:sp>
    </p:spTree>
    <p:extLst>
      <p:ext uri="{BB962C8B-B14F-4D97-AF65-F5344CB8AC3E}">
        <p14:creationId xmlns:p14="http://schemas.microsoft.com/office/powerpoint/2010/main" xmlns="" val="3929555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24</a:t>
            </a:fld>
            <a:endParaRPr lang="en-US"/>
          </a:p>
        </p:txBody>
      </p:sp>
    </p:spTree>
    <p:extLst>
      <p:ext uri="{BB962C8B-B14F-4D97-AF65-F5344CB8AC3E}">
        <p14:creationId xmlns:p14="http://schemas.microsoft.com/office/powerpoint/2010/main" xmlns="" val="3172817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 We have three goals during this session:</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first two bullets.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Think-Turn-Talk is a powerful instructional routine that may also be known as Think-Pair-Share (Lyman, 1981).  How many of you have used this routine in your classroom?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Provide time for audience to respond.</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You may have used this routine in your classroom as a way to promote student involvement and increase discussion (</a:t>
            </a:r>
            <a:r>
              <a:rPr lang="en-US" sz="1200" kern="1200" dirty="0" err="1" smtClean="0">
                <a:solidFill>
                  <a:schemeClr val="tx1"/>
                </a:solidFill>
                <a:effectLst/>
                <a:latin typeface="+mn-lt"/>
                <a:ea typeface="+mn-ea"/>
                <a:cs typeface="+mn-cs"/>
              </a:rPr>
              <a:t>McTighe</a:t>
            </a:r>
            <a:r>
              <a:rPr lang="en-US" sz="1200" kern="1200" dirty="0" smtClean="0">
                <a:solidFill>
                  <a:schemeClr val="tx1"/>
                </a:solidFill>
                <a:effectLst/>
                <a:latin typeface="+mn-lt"/>
                <a:ea typeface="+mn-ea"/>
                <a:cs typeface="+mn-cs"/>
              </a:rPr>
              <a:t> &amp; Lyman, 1988), or because you know that “students with learning disabilities prefer to work in pairs” (Vaughn, Hughes, Moody &amp; </a:t>
            </a:r>
            <a:r>
              <a:rPr lang="en-US" sz="1200" kern="1200" dirty="0" err="1" smtClean="0">
                <a:solidFill>
                  <a:schemeClr val="tx1"/>
                </a:solidFill>
                <a:effectLst/>
                <a:latin typeface="+mn-lt"/>
                <a:ea typeface="+mn-ea"/>
                <a:cs typeface="+mn-cs"/>
              </a:rPr>
              <a:t>Elbaum</a:t>
            </a:r>
            <a:r>
              <a:rPr lang="en-US" sz="1200" kern="1200" dirty="0" smtClean="0">
                <a:solidFill>
                  <a:schemeClr val="tx1"/>
                </a:solidFill>
                <a:effectLst/>
                <a:latin typeface="+mn-lt"/>
                <a:ea typeface="+mn-ea"/>
                <a:cs typeface="+mn-cs"/>
              </a:rPr>
              <a:t>, 2001).</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may not be a new routine to you, but today we are going to address ways to use Think-Turn-Talk more often and more effectively. </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his cooperative learning routine is equally effective for both young students and adult learners.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First we will talk about why the routine is effective, then we will discuss how to implement the routine as part of your daily instruction, and finally we will practice and plan to use the Think-Turn-Talk routine.</a:t>
            </a:r>
            <a:endParaRPr lang="en-US" dirty="0" smtClean="0">
              <a:latin typeface="Arial" pitchFamily="34" charset="0"/>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16108" indent="-275427" eaLnBrk="0" hangingPunct="0">
              <a:defRPr>
                <a:solidFill>
                  <a:schemeClr val="tx1"/>
                </a:solidFill>
                <a:latin typeface="Arial" pitchFamily="34" charset="0"/>
              </a:defRPr>
            </a:lvl2pPr>
            <a:lvl3pPr marL="1101706" indent="-220341" eaLnBrk="0" hangingPunct="0">
              <a:defRPr>
                <a:solidFill>
                  <a:schemeClr val="tx1"/>
                </a:solidFill>
                <a:latin typeface="Arial" pitchFamily="34" charset="0"/>
              </a:defRPr>
            </a:lvl3pPr>
            <a:lvl4pPr marL="1542388" indent="-220341" eaLnBrk="0" hangingPunct="0">
              <a:defRPr>
                <a:solidFill>
                  <a:schemeClr val="tx1"/>
                </a:solidFill>
                <a:latin typeface="Arial" pitchFamily="34" charset="0"/>
              </a:defRPr>
            </a:lvl4pPr>
            <a:lvl5pPr marL="1983071" indent="-220341" eaLnBrk="0" hangingPunct="0">
              <a:defRPr>
                <a:solidFill>
                  <a:schemeClr val="tx1"/>
                </a:solidFill>
                <a:latin typeface="Arial" pitchFamily="34" charset="0"/>
              </a:defRPr>
            </a:lvl5pPr>
            <a:lvl6pPr marL="2423753" indent="-220341" eaLnBrk="0" fontAlgn="base" hangingPunct="0">
              <a:spcBef>
                <a:spcPct val="0"/>
              </a:spcBef>
              <a:spcAft>
                <a:spcPct val="0"/>
              </a:spcAft>
              <a:defRPr>
                <a:solidFill>
                  <a:schemeClr val="tx1"/>
                </a:solidFill>
                <a:latin typeface="Arial" pitchFamily="34" charset="0"/>
              </a:defRPr>
            </a:lvl6pPr>
            <a:lvl7pPr marL="2864435" indent="-220341" eaLnBrk="0" fontAlgn="base" hangingPunct="0">
              <a:spcBef>
                <a:spcPct val="0"/>
              </a:spcBef>
              <a:spcAft>
                <a:spcPct val="0"/>
              </a:spcAft>
              <a:defRPr>
                <a:solidFill>
                  <a:schemeClr val="tx1"/>
                </a:solidFill>
                <a:latin typeface="Arial" pitchFamily="34" charset="0"/>
              </a:defRPr>
            </a:lvl7pPr>
            <a:lvl8pPr marL="3305117" indent="-220341" eaLnBrk="0" fontAlgn="base" hangingPunct="0">
              <a:spcBef>
                <a:spcPct val="0"/>
              </a:spcBef>
              <a:spcAft>
                <a:spcPct val="0"/>
              </a:spcAft>
              <a:defRPr>
                <a:solidFill>
                  <a:schemeClr val="tx1"/>
                </a:solidFill>
                <a:latin typeface="Arial" pitchFamily="34" charset="0"/>
              </a:defRPr>
            </a:lvl8pPr>
            <a:lvl9pPr marL="3745800" indent="-220341"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7F616A0F-151F-41B5-9A30-C2EC45174CB1}" type="slidenum">
              <a:rPr lang="en-US" smtClean="0">
                <a:solidFill>
                  <a:srgbClr val="000000"/>
                </a:solidFill>
              </a:rPr>
              <a:pPr eaLnBrk="1" fontAlgn="base" hangingPunct="1">
                <a:spcBef>
                  <a:spcPct val="0"/>
                </a:spcBef>
                <a:spcAft>
                  <a:spcPct val="0"/>
                </a:spcAft>
              </a:pPr>
              <a:t>3</a:t>
            </a:fld>
            <a:endParaRPr 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 Slide.</a:t>
            </a:r>
            <a:endParaRPr lang="en-US" b="1" dirty="0"/>
          </a:p>
        </p:txBody>
      </p:sp>
      <p:sp>
        <p:nvSpPr>
          <p:cNvPr id="4" name="Slide Number Placeholder 3"/>
          <p:cNvSpPr>
            <a:spLocks noGrp="1"/>
          </p:cNvSpPr>
          <p:nvPr>
            <p:ph type="sldNum" sz="quarter" idx="10"/>
          </p:nvPr>
        </p:nvSpPr>
        <p:spPr/>
        <p:txBody>
          <a:bodyPr/>
          <a:lstStyle/>
          <a:p>
            <a:fld id="{9463DAC2-AC36-4E7D-9782-7104F8F02845}" type="slidenum">
              <a:rPr lang="en-US" smtClean="0"/>
              <a:pPr/>
              <a:t>4</a:t>
            </a:fld>
            <a:endParaRPr lang="en-US"/>
          </a:p>
        </p:txBody>
      </p:sp>
    </p:spTree>
    <p:extLst>
      <p:ext uri="{BB962C8B-B14F-4D97-AF65-F5344CB8AC3E}">
        <p14:creationId xmlns:p14="http://schemas.microsoft.com/office/powerpoint/2010/main" xmlns="" val="1643847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There are a number of benefits when we implement the Think-Turn-Talk routine.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Click to reveal bullet: </a:t>
            </a:r>
            <a:r>
              <a:rPr lang="en-US" sz="1200" b="1" i="1" kern="1200" dirty="0" smtClean="0">
                <a:solidFill>
                  <a:schemeClr val="tx1"/>
                </a:solidFill>
                <a:effectLst/>
                <a:latin typeface="+mn-lt"/>
                <a:ea typeface="+mn-ea"/>
                <a:cs typeface="+mn-cs"/>
              </a:rPr>
              <a:t>Engagement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Think-Turn-Talk helps all learners to listen and engage in the lesson. Dylan </a:t>
            </a:r>
            <a:r>
              <a:rPr lang="en-US" sz="1200" kern="1200" dirty="0" err="1" smtClean="0">
                <a:solidFill>
                  <a:schemeClr val="tx1"/>
                </a:solidFill>
                <a:effectLst/>
                <a:latin typeface="+mn-lt"/>
                <a:ea typeface="+mn-ea"/>
                <a:cs typeface="+mn-cs"/>
              </a:rPr>
              <a:t>Wiliam</a:t>
            </a:r>
            <a:r>
              <a:rPr lang="en-US" sz="1200" kern="1200" dirty="0" smtClean="0">
                <a:solidFill>
                  <a:schemeClr val="tx1"/>
                </a:solidFill>
                <a:effectLst/>
                <a:latin typeface="+mn-lt"/>
                <a:ea typeface="+mn-ea"/>
                <a:cs typeface="+mn-cs"/>
              </a:rPr>
              <a:t> (2005) asks, “The big question is: who is doing the thinking in the classroom?”  Researchers who have studied exemplary teachers found that the most accomplished teachers were able to promote high levels of student engagement in their lessons and had well-established routines in place(Taylor, Pearson, Clark &amp; Walpole, 1999). We must ensure that all students are thinking and that all students are engaged in our lessons.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Click to reveal bullet: </a:t>
            </a:r>
            <a:r>
              <a:rPr lang="en-US" sz="1200" b="1" i="1" kern="1200" dirty="0" smtClean="0">
                <a:solidFill>
                  <a:schemeClr val="tx1"/>
                </a:solidFill>
                <a:effectLst/>
                <a:latin typeface="+mn-lt"/>
                <a:ea typeface="+mn-ea"/>
                <a:cs typeface="+mn-cs"/>
              </a:rPr>
              <a:t>Focus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If we use this strategy every few minutes, learners tend to be able to sit and focus for longer periods of time. Research tells us that “teachers need to keep </a:t>
            </a:r>
            <a:r>
              <a:rPr lang="en-US" sz="1200" kern="1200" dirty="0" err="1" smtClean="0">
                <a:solidFill>
                  <a:schemeClr val="tx1"/>
                </a:solidFill>
                <a:effectLst/>
                <a:latin typeface="+mn-lt"/>
                <a:ea typeface="+mn-ea"/>
                <a:cs typeface="+mn-cs"/>
              </a:rPr>
              <a:t>attentional</a:t>
            </a:r>
            <a:r>
              <a:rPr lang="en-US" sz="1200" kern="1200" dirty="0" smtClean="0">
                <a:solidFill>
                  <a:schemeClr val="tx1"/>
                </a:solidFill>
                <a:effectLst/>
                <a:latin typeface="+mn-lt"/>
                <a:ea typeface="+mn-ea"/>
                <a:cs typeface="+mn-cs"/>
              </a:rPr>
              <a:t> demands to short bursts of no longer than the age of their learners in minutes. For a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grader, that’s about 6 consecutive minutes; for a high-</a:t>
            </a:r>
            <a:r>
              <a:rPr lang="en-US" sz="1200" kern="1200" dirty="0" err="1" smtClean="0">
                <a:solidFill>
                  <a:schemeClr val="tx1"/>
                </a:solidFill>
                <a:effectLst/>
                <a:latin typeface="+mn-lt"/>
                <a:ea typeface="+mn-ea"/>
                <a:cs typeface="+mn-cs"/>
              </a:rPr>
              <a:t>schooler</a:t>
            </a:r>
            <a:r>
              <a:rPr lang="en-US" sz="1200" kern="1200" dirty="0" smtClean="0">
                <a:solidFill>
                  <a:schemeClr val="tx1"/>
                </a:solidFill>
                <a:effectLst/>
                <a:latin typeface="+mn-lt"/>
                <a:ea typeface="+mn-ea"/>
                <a:cs typeface="+mn-cs"/>
              </a:rPr>
              <a:t>, that’s up to 15 minutes” (Jensen, 1998).</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Click to reveal bullet: </a:t>
            </a:r>
            <a:r>
              <a:rPr lang="en-US" sz="1200" b="1" i="1" kern="1200" dirty="0" smtClean="0">
                <a:solidFill>
                  <a:schemeClr val="tx1"/>
                </a:solidFill>
                <a:effectLst/>
                <a:latin typeface="+mn-lt"/>
                <a:ea typeface="+mn-ea"/>
                <a:cs typeface="+mn-cs"/>
              </a:rPr>
              <a:t>Think-time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Think-Turn-Talk provides think-time (also referred to as wait-time) for all students, but especially for those who need it. Let’s consider think-time.  How long do you predict think-time usually lasts after a teacher asks a question?</a:t>
            </a:r>
            <a:endParaRPr lang="en-US" dirty="0"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16108" indent="-275427" eaLnBrk="0" hangingPunct="0">
              <a:defRPr>
                <a:solidFill>
                  <a:schemeClr val="tx1"/>
                </a:solidFill>
                <a:latin typeface="Arial" pitchFamily="34" charset="0"/>
              </a:defRPr>
            </a:lvl2pPr>
            <a:lvl3pPr marL="1101706" indent="-220341" eaLnBrk="0" hangingPunct="0">
              <a:defRPr>
                <a:solidFill>
                  <a:schemeClr val="tx1"/>
                </a:solidFill>
                <a:latin typeface="Arial" pitchFamily="34" charset="0"/>
              </a:defRPr>
            </a:lvl3pPr>
            <a:lvl4pPr marL="1542388" indent="-220341" eaLnBrk="0" hangingPunct="0">
              <a:defRPr>
                <a:solidFill>
                  <a:schemeClr val="tx1"/>
                </a:solidFill>
                <a:latin typeface="Arial" pitchFamily="34" charset="0"/>
              </a:defRPr>
            </a:lvl4pPr>
            <a:lvl5pPr marL="1983071" indent="-220341" eaLnBrk="0" hangingPunct="0">
              <a:defRPr>
                <a:solidFill>
                  <a:schemeClr val="tx1"/>
                </a:solidFill>
                <a:latin typeface="Arial" pitchFamily="34" charset="0"/>
              </a:defRPr>
            </a:lvl5pPr>
            <a:lvl6pPr marL="2423753" indent="-220341" eaLnBrk="0" fontAlgn="base" hangingPunct="0">
              <a:spcBef>
                <a:spcPct val="0"/>
              </a:spcBef>
              <a:spcAft>
                <a:spcPct val="0"/>
              </a:spcAft>
              <a:defRPr>
                <a:solidFill>
                  <a:schemeClr val="tx1"/>
                </a:solidFill>
                <a:latin typeface="Arial" pitchFamily="34" charset="0"/>
              </a:defRPr>
            </a:lvl6pPr>
            <a:lvl7pPr marL="2864435" indent="-220341" eaLnBrk="0" fontAlgn="base" hangingPunct="0">
              <a:spcBef>
                <a:spcPct val="0"/>
              </a:spcBef>
              <a:spcAft>
                <a:spcPct val="0"/>
              </a:spcAft>
              <a:defRPr>
                <a:solidFill>
                  <a:schemeClr val="tx1"/>
                </a:solidFill>
                <a:latin typeface="Arial" pitchFamily="34" charset="0"/>
              </a:defRPr>
            </a:lvl7pPr>
            <a:lvl8pPr marL="3305117" indent="-220341" eaLnBrk="0" fontAlgn="base" hangingPunct="0">
              <a:spcBef>
                <a:spcPct val="0"/>
              </a:spcBef>
              <a:spcAft>
                <a:spcPct val="0"/>
              </a:spcAft>
              <a:defRPr>
                <a:solidFill>
                  <a:schemeClr val="tx1"/>
                </a:solidFill>
                <a:latin typeface="Arial" pitchFamily="34" charset="0"/>
              </a:defRPr>
            </a:lvl8pPr>
            <a:lvl9pPr marL="3745800" indent="-220341"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584316D7-1975-46E1-9296-A13E3E5D4684}" type="slidenum">
              <a:rPr lang="en-US" smtClean="0">
                <a:solidFill>
                  <a:srgbClr val="000000"/>
                </a:solidFill>
              </a:rPr>
              <a:pPr eaLnBrk="1" fontAlgn="base" hangingPunct="1">
                <a:spcBef>
                  <a:spcPct val="0"/>
                </a:spcBef>
                <a:spcAft>
                  <a:spcPct val="0"/>
                </a:spcAft>
              </a:pPr>
              <a:t>5</a:t>
            </a:fld>
            <a:endParaRPr lang="en-US"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Mary Budd Rowe was the first to investigate wait-time, or what is often referred to as think-time. She defined wait-time as  periods of silence that followed  teacher questions as well as time following student responses. She found that think-time “rarely lasted more than…</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Click to reveal text:  </a:t>
            </a:r>
            <a:r>
              <a:rPr lang="en-US" sz="1200" b="1" i="1" kern="1200" dirty="0" smtClean="0">
                <a:solidFill>
                  <a:schemeClr val="tx1"/>
                </a:solidFill>
                <a:effectLst/>
                <a:latin typeface="+mn-lt"/>
                <a:ea typeface="+mn-ea"/>
                <a:cs typeface="+mn-cs"/>
              </a:rPr>
              <a:t>1.5 seconds.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Say: … </a:t>
            </a:r>
            <a:r>
              <a:rPr lang="en-US" sz="1200" kern="1200" dirty="0" smtClean="0">
                <a:solidFill>
                  <a:schemeClr val="tx1"/>
                </a:solidFill>
                <a:effectLst/>
                <a:latin typeface="+mn-lt"/>
                <a:ea typeface="+mn-ea"/>
                <a:cs typeface="+mn-cs"/>
              </a:rPr>
              <a:t>1.5 seconds in typical classrooms” (Stahl, 1994). Often, shorter amounts of think-time are provided to students who are perceived as “slow” or “poor” learners (Cotton, 2001).</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Click to remove text: </a:t>
            </a:r>
            <a:r>
              <a:rPr lang="en-US" sz="1200" b="1" i="1" kern="1200" dirty="0" smtClean="0">
                <a:solidFill>
                  <a:schemeClr val="tx1"/>
                </a:solidFill>
                <a:effectLst/>
                <a:latin typeface="+mn-lt"/>
                <a:ea typeface="+mn-ea"/>
                <a:cs typeface="+mn-cs"/>
              </a:rPr>
              <a:t>1.5 seconds.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Researchers have discovered, however, that when periods of silence lasted at least…</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Click to reveal text:  </a:t>
            </a:r>
            <a:r>
              <a:rPr lang="en-US" sz="1200" b="1" i="1" kern="1200" dirty="0" smtClean="0">
                <a:solidFill>
                  <a:schemeClr val="tx1"/>
                </a:solidFill>
                <a:effectLst/>
                <a:latin typeface="+mn-lt"/>
                <a:ea typeface="+mn-ea"/>
                <a:cs typeface="+mn-cs"/>
              </a:rPr>
              <a:t>3 seconds.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Say: … </a:t>
            </a:r>
            <a:r>
              <a:rPr lang="en-US" sz="1200" kern="1200" dirty="0" smtClean="0">
                <a:solidFill>
                  <a:schemeClr val="tx1"/>
                </a:solidFill>
                <a:effectLst/>
                <a:latin typeface="+mn-lt"/>
                <a:ea typeface="+mn-ea"/>
                <a:cs typeface="+mn-cs"/>
              </a:rPr>
              <a:t>3 seconds long, many positive effects were observed in both students' and teachers' behaviors and attitudes.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Click to remove text: </a:t>
            </a:r>
            <a:r>
              <a:rPr lang="en-US" sz="1200" b="1" i="1" kern="1200" dirty="0" smtClean="0">
                <a:solidFill>
                  <a:schemeClr val="tx1"/>
                </a:solidFill>
                <a:effectLst/>
                <a:latin typeface="+mn-lt"/>
                <a:ea typeface="+mn-ea"/>
                <a:cs typeface="+mn-cs"/>
              </a:rPr>
              <a:t>3 seconds</a:t>
            </a:r>
            <a:r>
              <a:rPr lang="en-US" sz="1200" b="1" kern="1200" dirty="0" smtClean="0">
                <a:solidFill>
                  <a:schemeClr val="tx1"/>
                </a:solidFill>
                <a:effectLst/>
                <a:latin typeface="+mn-lt"/>
                <a:ea typeface="+mn-ea"/>
                <a:cs typeface="+mn-cs"/>
              </a:rPr>
              <a:t>.  Four bullets will appear.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For example, when students are given </a:t>
            </a:r>
            <a:r>
              <a:rPr lang="en-US" sz="1200" b="1" kern="1200" dirty="0" smtClean="0">
                <a:solidFill>
                  <a:schemeClr val="tx1"/>
                </a:solidFill>
                <a:effectLst/>
                <a:latin typeface="+mn-lt"/>
                <a:ea typeface="+mn-ea"/>
                <a:cs typeface="+mn-cs"/>
              </a:rPr>
              <a:t>3 or more </a:t>
            </a:r>
            <a:r>
              <a:rPr lang="en-US" sz="1200" kern="1200" dirty="0" smtClean="0">
                <a:solidFill>
                  <a:schemeClr val="tx1"/>
                </a:solidFill>
                <a:effectLst/>
                <a:latin typeface="+mn-lt"/>
                <a:ea typeface="+mn-ea"/>
                <a:cs typeface="+mn-cs"/>
              </a:rPr>
              <a:t>seconds of uninterrupted think-time, there are certain positive outcomes.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 slide.</a:t>
            </a:r>
            <a:endParaRPr lang="en-US" dirty="0"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16108" indent="-275427" eaLnBrk="0" hangingPunct="0">
              <a:defRPr>
                <a:solidFill>
                  <a:schemeClr val="tx1"/>
                </a:solidFill>
                <a:latin typeface="Arial" pitchFamily="34" charset="0"/>
              </a:defRPr>
            </a:lvl2pPr>
            <a:lvl3pPr marL="1101706" indent="-220341" eaLnBrk="0" hangingPunct="0">
              <a:defRPr>
                <a:solidFill>
                  <a:schemeClr val="tx1"/>
                </a:solidFill>
                <a:latin typeface="Arial" pitchFamily="34" charset="0"/>
              </a:defRPr>
            </a:lvl3pPr>
            <a:lvl4pPr marL="1542388" indent="-220341" eaLnBrk="0" hangingPunct="0">
              <a:defRPr>
                <a:solidFill>
                  <a:schemeClr val="tx1"/>
                </a:solidFill>
                <a:latin typeface="Arial" pitchFamily="34" charset="0"/>
              </a:defRPr>
            </a:lvl4pPr>
            <a:lvl5pPr marL="1983071" indent="-220341" eaLnBrk="0" hangingPunct="0">
              <a:defRPr>
                <a:solidFill>
                  <a:schemeClr val="tx1"/>
                </a:solidFill>
                <a:latin typeface="Arial" pitchFamily="34" charset="0"/>
              </a:defRPr>
            </a:lvl5pPr>
            <a:lvl6pPr marL="2423753" indent="-220341" eaLnBrk="0" fontAlgn="base" hangingPunct="0">
              <a:spcBef>
                <a:spcPct val="0"/>
              </a:spcBef>
              <a:spcAft>
                <a:spcPct val="0"/>
              </a:spcAft>
              <a:defRPr>
                <a:solidFill>
                  <a:schemeClr val="tx1"/>
                </a:solidFill>
                <a:latin typeface="Arial" pitchFamily="34" charset="0"/>
              </a:defRPr>
            </a:lvl6pPr>
            <a:lvl7pPr marL="2864435" indent="-220341" eaLnBrk="0" fontAlgn="base" hangingPunct="0">
              <a:spcBef>
                <a:spcPct val="0"/>
              </a:spcBef>
              <a:spcAft>
                <a:spcPct val="0"/>
              </a:spcAft>
              <a:defRPr>
                <a:solidFill>
                  <a:schemeClr val="tx1"/>
                </a:solidFill>
                <a:latin typeface="Arial" pitchFamily="34" charset="0"/>
              </a:defRPr>
            </a:lvl7pPr>
            <a:lvl8pPr marL="3305117" indent="-220341" eaLnBrk="0" fontAlgn="base" hangingPunct="0">
              <a:spcBef>
                <a:spcPct val="0"/>
              </a:spcBef>
              <a:spcAft>
                <a:spcPct val="0"/>
              </a:spcAft>
              <a:defRPr>
                <a:solidFill>
                  <a:schemeClr val="tx1"/>
                </a:solidFill>
                <a:latin typeface="Arial" pitchFamily="34" charset="0"/>
              </a:defRPr>
            </a:lvl8pPr>
            <a:lvl9pPr marL="3745800" indent="-220341"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7D7F9A62-BC42-4D26-8FB0-AA8F17FADD0D}" type="slidenum">
              <a:rPr lang="en-US" smtClean="0">
                <a:solidFill>
                  <a:srgbClr val="000000"/>
                </a:solidFill>
              </a:rPr>
              <a:pPr eaLnBrk="1" fontAlgn="base" hangingPunct="1">
                <a:spcBef>
                  <a:spcPct val="0"/>
                </a:spcBef>
                <a:spcAft>
                  <a:spcPct val="0"/>
                </a:spcAft>
              </a:pPr>
              <a:t>6</a:t>
            </a:fld>
            <a:endParaRPr lang="en-US"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16108" indent="-275427" eaLnBrk="0" hangingPunct="0">
              <a:defRPr>
                <a:solidFill>
                  <a:schemeClr val="tx1"/>
                </a:solidFill>
                <a:latin typeface="Arial" pitchFamily="34" charset="0"/>
              </a:defRPr>
            </a:lvl2pPr>
            <a:lvl3pPr marL="1101706" indent="-220341" eaLnBrk="0" hangingPunct="0">
              <a:defRPr>
                <a:solidFill>
                  <a:schemeClr val="tx1"/>
                </a:solidFill>
                <a:latin typeface="Arial" pitchFamily="34" charset="0"/>
              </a:defRPr>
            </a:lvl3pPr>
            <a:lvl4pPr marL="1542388" indent="-220341" eaLnBrk="0" hangingPunct="0">
              <a:defRPr>
                <a:solidFill>
                  <a:schemeClr val="tx1"/>
                </a:solidFill>
                <a:latin typeface="Arial" pitchFamily="34" charset="0"/>
              </a:defRPr>
            </a:lvl4pPr>
            <a:lvl5pPr marL="1983071" indent="-220341" eaLnBrk="0" hangingPunct="0">
              <a:defRPr>
                <a:solidFill>
                  <a:schemeClr val="tx1"/>
                </a:solidFill>
                <a:latin typeface="Arial" pitchFamily="34" charset="0"/>
              </a:defRPr>
            </a:lvl5pPr>
            <a:lvl6pPr marL="2423753" indent="-220341" eaLnBrk="0" fontAlgn="base" hangingPunct="0">
              <a:spcBef>
                <a:spcPct val="0"/>
              </a:spcBef>
              <a:spcAft>
                <a:spcPct val="0"/>
              </a:spcAft>
              <a:defRPr>
                <a:solidFill>
                  <a:schemeClr val="tx1"/>
                </a:solidFill>
                <a:latin typeface="Arial" pitchFamily="34" charset="0"/>
              </a:defRPr>
            </a:lvl6pPr>
            <a:lvl7pPr marL="2864435" indent="-220341" eaLnBrk="0" fontAlgn="base" hangingPunct="0">
              <a:spcBef>
                <a:spcPct val="0"/>
              </a:spcBef>
              <a:spcAft>
                <a:spcPct val="0"/>
              </a:spcAft>
              <a:defRPr>
                <a:solidFill>
                  <a:schemeClr val="tx1"/>
                </a:solidFill>
                <a:latin typeface="Arial" pitchFamily="34" charset="0"/>
              </a:defRPr>
            </a:lvl7pPr>
            <a:lvl8pPr marL="3305117" indent="-220341" eaLnBrk="0" fontAlgn="base" hangingPunct="0">
              <a:spcBef>
                <a:spcPct val="0"/>
              </a:spcBef>
              <a:spcAft>
                <a:spcPct val="0"/>
              </a:spcAft>
              <a:defRPr>
                <a:solidFill>
                  <a:schemeClr val="tx1"/>
                </a:solidFill>
                <a:latin typeface="Arial" pitchFamily="34" charset="0"/>
              </a:defRPr>
            </a:lvl8pPr>
            <a:lvl9pPr marL="3745800" indent="-220341"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8AAC807F-4E16-4B84-9227-2A20E255E1A7}" type="slidenum">
              <a:rPr lang="en-US" smtClean="0">
                <a:solidFill>
                  <a:srgbClr val="000000"/>
                </a:solidFill>
              </a:rPr>
              <a:pPr eaLnBrk="1" fontAlgn="base" hangingPunct="1">
                <a:spcBef>
                  <a:spcPct val="0"/>
                </a:spcBef>
                <a:spcAft>
                  <a:spcPct val="0"/>
                </a:spcAft>
              </a:pPr>
              <a:t>7</a:t>
            </a:fld>
            <a:endParaRPr lang="en-US" smtClean="0">
              <a:solidFill>
                <a:srgbClr val="000000"/>
              </a:solidFill>
            </a:endParaRPr>
          </a:p>
        </p:txBody>
      </p:sp>
      <p:sp>
        <p:nvSpPr>
          <p:cNvPr id="87044" name="Text Box 7"/>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5254" tIns="35254" rIns="35254" bIns="35254" numCol="1" anchor="t" anchorCtr="0" compatLnSpc="1">
            <a:prstTxWarp prst="textNoShape">
              <a:avLst/>
            </a:prstTxWarp>
          </a:bodyPr>
          <a:lstStyle/>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Think-time not only provided benefits for students.  It also impacted teachers’ behavior.</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slide.</a:t>
            </a:r>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The threshold of at least 3 seconds is important to receive the benefits of Think-Turn-Talk. One thing to keep in mind however, is that “A number of studies suggest that teachers appear to have difficulty utilizing a wait time of 3 seconds or more” (Tobin, 1987). Even when teachers were asked to wait, they often moved on before 3 seconds had passed. In other words, it’s hard for us to wait, so we must make a conscious effort to do so! Think-Turn-Talk is a routine that can help us make that conscious effort.</a:t>
            </a:r>
            <a:endParaRPr lang="en-US" sz="1700" dirty="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We’ve discussed the benefits of think-time.  Let’s explore the further benefits of using the Think-Turn-Talk routine.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Click to reveal bullet: </a:t>
            </a:r>
            <a:r>
              <a:rPr lang="en-US" sz="1200" b="1" i="1" kern="1200" dirty="0" smtClean="0">
                <a:solidFill>
                  <a:schemeClr val="tx1"/>
                </a:solidFill>
                <a:effectLst/>
                <a:latin typeface="+mn-lt"/>
                <a:ea typeface="+mn-ea"/>
                <a:cs typeface="+mn-cs"/>
              </a:rPr>
              <a:t>Talk-time.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Say:</a:t>
            </a:r>
            <a:r>
              <a:rPr lang="en-US" sz="1200" kern="1200" dirty="0" smtClean="0">
                <a:solidFill>
                  <a:schemeClr val="tx1"/>
                </a:solidFill>
                <a:effectLst/>
                <a:latin typeface="+mn-lt"/>
                <a:ea typeface="+mn-ea"/>
                <a:cs typeface="+mn-cs"/>
              </a:rPr>
              <a:t> This instructional routine provides an opportunity to talk for those students who typically answer teacher questions and who process information verbally. In her book, </a:t>
            </a:r>
            <a:r>
              <a:rPr lang="en-US" sz="1200" i="1" kern="1200" dirty="0" smtClean="0">
                <a:solidFill>
                  <a:schemeClr val="tx1"/>
                </a:solidFill>
                <a:effectLst/>
                <a:latin typeface="+mn-lt"/>
                <a:ea typeface="+mn-ea"/>
                <a:cs typeface="+mn-cs"/>
              </a:rPr>
              <a:t>How to Give it so They Get it</a:t>
            </a:r>
            <a:r>
              <a:rPr lang="en-US" sz="1200" kern="1200" dirty="0" smtClean="0">
                <a:solidFill>
                  <a:schemeClr val="tx1"/>
                </a:solidFill>
                <a:effectLst/>
                <a:latin typeface="+mn-lt"/>
                <a:ea typeface="+mn-ea"/>
                <a:cs typeface="+mn-cs"/>
              </a:rPr>
              <a:t>, Sharon Bowman (2005) states, “If you want them to HEAR it, you talk. If you want them to LEARN it, they talk.”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Talk-time is important for oral-language development. “Children who do not hear a lot of talk and who are not encouraged to talk themselves often have problems learning to read” (</a:t>
            </a:r>
            <a:r>
              <a:rPr lang="en-US" sz="1200" kern="1200" dirty="0" err="1" smtClean="0">
                <a:solidFill>
                  <a:schemeClr val="tx1"/>
                </a:solidFill>
                <a:effectLst/>
                <a:latin typeface="+mn-lt"/>
                <a:ea typeface="+mn-ea"/>
                <a:cs typeface="+mn-cs"/>
              </a:rPr>
              <a:t>Armbruster</a:t>
            </a:r>
            <a:r>
              <a:rPr lang="en-US" sz="1200" kern="1200" dirty="0" smtClean="0">
                <a:solidFill>
                  <a:schemeClr val="tx1"/>
                </a:solidFill>
                <a:effectLst/>
                <a:latin typeface="+mn-lt"/>
                <a:ea typeface="+mn-ea"/>
                <a:cs typeface="+mn-cs"/>
              </a:rPr>
              <a:t>, Lehr, &amp; Osborn, 2003). Also, research indicates that there are positive effects on attitude and achievement when students engage in increased verbal interaction (</a:t>
            </a:r>
            <a:r>
              <a:rPr lang="en-US" sz="1200" kern="1200" dirty="0" err="1" smtClean="0">
                <a:solidFill>
                  <a:schemeClr val="tx1"/>
                </a:solidFill>
                <a:effectLst/>
                <a:latin typeface="+mn-lt"/>
                <a:ea typeface="+mn-ea"/>
                <a:cs typeface="+mn-cs"/>
              </a:rPr>
              <a:t>Slavin</a:t>
            </a:r>
            <a:r>
              <a:rPr lang="en-US" sz="1200" kern="1200" dirty="0" smtClean="0">
                <a:solidFill>
                  <a:schemeClr val="tx1"/>
                </a:solidFill>
                <a:effectLst/>
                <a:latin typeface="+mn-lt"/>
                <a:ea typeface="+mn-ea"/>
                <a:cs typeface="+mn-cs"/>
              </a:rPr>
              <a:t>, Johnson &amp; Johnson as cited in </a:t>
            </a:r>
            <a:r>
              <a:rPr lang="en-US" sz="1200" kern="1200" dirty="0" err="1" smtClean="0">
                <a:solidFill>
                  <a:schemeClr val="tx1"/>
                </a:solidFill>
                <a:effectLst/>
                <a:latin typeface="+mn-lt"/>
                <a:ea typeface="+mn-ea"/>
                <a:cs typeface="+mn-cs"/>
              </a:rPr>
              <a:t>McTighe</a:t>
            </a:r>
            <a:r>
              <a:rPr lang="en-US" sz="1200" kern="1200" dirty="0" smtClean="0">
                <a:solidFill>
                  <a:schemeClr val="tx1"/>
                </a:solidFill>
                <a:effectLst/>
                <a:latin typeface="+mn-lt"/>
                <a:ea typeface="+mn-ea"/>
                <a:cs typeface="+mn-cs"/>
              </a:rPr>
              <a:t> &amp; Lyman, 1988).</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Click to reveal bullet: </a:t>
            </a:r>
            <a:r>
              <a:rPr lang="en-US" sz="1200" b="1" i="1" kern="1200" dirty="0" smtClean="0">
                <a:solidFill>
                  <a:schemeClr val="tx1"/>
                </a:solidFill>
                <a:effectLst/>
                <a:latin typeface="+mn-lt"/>
                <a:ea typeface="+mn-ea"/>
                <a:cs typeface="+mn-cs"/>
              </a:rPr>
              <a:t>Safer environment</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 This routine provides opportunities for quieter students to share their thinking in a safe environment.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Anita Archer (2007) suggests that you may wish to pair more introverted students together so that they are not overwhelmed by more gregarious students. Also, remember that “students with LD prefer to work in pairs (with another student) rather than in large groups or by themselves” (Vaughn, Hughes, Moody &amp; </a:t>
            </a:r>
            <a:r>
              <a:rPr lang="en-US" sz="1200" kern="1200" dirty="0" err="1" smtClean="0">
                <a:solidFill>
                  <a:schemeClr val="tx1"/>
                </a:solidFill>
                <a:effectLst/>
                <a:latin typeface="+mn-lt"/>
                <a:ea typeface="+mn-ea"/>
                <a:cs typeface="+mn-cs"/>
              </a:rPr>
              <a:t>Elbaum</a:t>
            </a:r>
            <a:r>
              <a:rPr lang="en-US" sz="1200" kern="1200" dirty="0" smtClean="0">
                <a:solidFill>
                  <a:schemeClr val="tx1"/>
                </a:solidFill>
                <a:effectLst/>
                <a:latin typeface="+mn-lt"/>
                <a:ea typeface="+mn-ea"/>
                <a:cs typeface="+mn-cs"/>
              </a:rPr>
              <a:t>, 2001).</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Click to reveal bullet: </a:t>
            </a:r>
            <a:r>
              <a:rPr lang="en-US" sz="1200" b="1" i="1" kern="1200" dirty="0" smtClean="0">
                <a:solidFill>
                  <a:schemeClr val="tx1"/>
                </a:solidFill>
                <a:effectLst/>
                <a:latin typeface="+mn-lt"/>
                <a:ea typeface="+mn-ea"/>
                <a:cs typeface="+mn-cs"/>
              </a:rPr>
              <a:t>Application.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Think-Turn-Talk allows students to apply learned strategies or skills in context. Brain research tells us that “…the brain learns best when it ‘does’, rather than when it ‘absorbs’ [Pally, 1997]. Thus, </a:t>
            </a:r>
            <a:r>
              <a:rPr lang="en-US" sz="1200" b="1" kern="1200" dirty="0" smtClean="0">
                <a:solidFill>
                  <a:schemeClr val="tx1"/>
                </a:solidFill>
                <a:effectLst/>
                <a:latin typeface="+mn-lt"/>
                <a:ea typeface="+mn-ea"/>
                <a:cs typeface="+mn-cs"/>
              </a:rPr>
              <a:t>all</a:t>
            </a:r>
            <a:r>
              <a:rPr lang="en-US" sz="1200" kern="1200" dirty="0" smtClean="0">
                <a:solidFill>
                  <a:schemeClr val="tx1"/>
                </a:solidFill>
                <a:effectLst/>
                <a:latin typeface="+mn-lt"/>
                <a:ea typeface="+mn-ea"/>
                <a:cs typeface="+mn-cs"/>
              </a:rPr>
              <a:t> students must think at a high level to solve knotty problems and to transform the ideas and information they encounter” (Tomlinson &amp; </a:t>
            </a:r>
            <a:r>
              <a:rPr lang="en-US" sz="1200" kern="1200" dirty="0" err="1" smtClean="0">
                <a:solidFill>
                  <a:schemeClr val="tx1"/>
                </a:solidFill>
                <a:effectLst/>
                <a:latin typeface="+mn-lt"/>
                <a:ea typeface="+mn-ea"/>
                <a:cs typeface="+mn-cs"/>
              </a:rPr>
              <a:t>Klabfleisch</a:t>
            </a:r>
            <a:r>
              <a:rPr lang="en-US" sz="1200" kern="1200" dirty="0" smtClean="0">
                <a:solidFill>
                  <a:schemeClr val="tx1"/>
                </a:solidFill>
                <a:effectLst/>
                <a:latin typeface="+mn-lt"/>
                <a:ea typeface="+mn-ea"/>
                <a:cs typeface="+mn-cs"/>
              </a:rPr>
              <a:t>, 1998).</a:t>
            </a:r>
          </a:p>
          <a:p>
            <a:endParaRPr lang="en-US" sz="1200" b="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Click to reveal bullet: </a:t>
            </a:r>
            <a:r>
              <a:rPr lang="en-US" sz="1200" b="1" i="1" kern="1200" dirty="0" smtClean="0">
                <a:solidFill>
                  <a:schemeClr val="tx1"/>
                </a:solidFill>
                <a:effectLst/>
                <a:latin typeface="+mn-lt"/>
                <a:ea typeface="+mn-ea"/>
                <a:cs typeface="+mn-cs"/>
              </a:rPr>
              <a:t>Accountability</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The Think-Turn-Talk routine also provides built-in accountability.  When all students have the expectation that they may be called upon to share their thinking with the whole group, they learn to use the talk-time to clarify their thinking. For example, you may inform students: “I will ask three of you to share your thinking with the whole class after you have had time to talk with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your partner.”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using this routine, it is not necessary for students to raise their hands to answer questions.  They should each be prepared to answer when they are randomly called upon.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Debbie Miller (2002) says that, “The time we spend thinking out loud… sets the tone… Children come to understand that I expect a respectful, thoughtful, time-to-listen-and-learn-from-each-other frame of mind.”</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Click to reveal bullet: </a:t>
            </a:r>
            <a:r>
              <a:rPr lang="en-US" sz="1200" b="1" i="1" kern="1200" dirty="0" smtClean="0">
                <a:solidFill>
                  <a:schemeClr val="tx1"/>
                </a:solidFill>
                <a:effectLst/>
                <a:latin typeface="+mn-lt"/>
                <a:ea typeface="+mn-ea"/>
                <a:cs typeface="+mn-cs"/>
              </a:rPr>
              <a:t>Assessment</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Think-Turn-Talk can be used as an anecdotal assessment tool.  When students are sharing with their partners, it is important to listen to their conversations. Many teachers place a list of student names on a clipboard and make note of what they hear at these times. The qualitative data enhance the quantitative data that we collect through formal assessments. This evidence aids us in adapting instruction to meet student needs.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“listening in” also helps us build relationships with our students.  When we use effective questions and take time to ask students, “What makes you think that?” we show them that we are truly interested in what they think (</a:t>
            </a:r>
            <a:r>
              <a:rPr lang="en-US" sz="1200" kern="1200" dirty="0" err="1" smtClean="0">
                <a:solidFill>
                  <a:schemeClr val="tx1"/>
                </a:solidFill>
                <a:effectLst/>
                <a:latin typeface="+mn-lt"/>
                <a:ea typeface="+mn-ea"/>
                <a:cs typeface="+mn-cs"/>
              </a:rPr>
              <a:t>Wiliam</a:t>
            </a:r>
            <a:r>
              <a:rPr lang="en-US" sz="1200" kern="1200" dirty="0" smtClean="0">
                <a:solidFill>
                  <a:schemeClr val="tx1"/>
                </a:solidFill>
                <a:effectLst/>
                <a:latin typeface="+mn-lt"/>
                <a:ea typeface="+mn-ea"/>
                <a:cs typeface="+mn-cs"/>
              </a:rPr>
              <a:t>, 2005).</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Click to reveal box labeled: </a:t>
            </a:r>
            <a:r>
              <a:rPr lang="en-US" sz="1200" b="1" i="1" kern="1200" dirty="0" smtClean="0">
                <a:solidFill>
                  <a:schemeClr val="tx1"/>
                </a:solidFill>
                <a:effectLst/>
                <a:latin typeface="+mn-lt"/>
                <a:ea typeface="+mn-ea"/>
                <a:cs typeface="+mn-cs"/>
              </a:rPr>
              <a:t>Handout #1</a:t>
            </a:r>
            <a:r>
              <a:rPr lang="en-US" sz="1200" b="1"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Handout #1 in your Additional Handouts summarizes the research behind the key ideas presented on this and previous slides.</a:t>
            </a:r>
            <a:endParaRPr lang="en-US" dirty="0"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16108" indent="-275427" eaLnBrk="0" hangingPunct="0">
              <a:defRPr>
                <a:solidFill>
                  <a:schemeClr val="tx1"/>
                </a:solidFill>
                <a:latin typeface="Arial" pitchFamily="34" charset="0"/>
              </a:defRPr>
            </a:lvl2pPr>
            <a:lvl3pPr marL="1101706" indent="-220341" eaLnBrk="0" hangingPunct="0">
              <a:defRPr>
                <a:solidFill>
                  <a:schemeClr val="tx1"/>
                </a:solidFill>
                <a:latin typeface="Arial" pitchFamily="34" charset="0"/>
              </a:defRPr>
            </a:lvl3pPr>
            <a:lvl4pPr marL="1542388" indent="-220341" eaLnBrk="0" hangingPunct="0">
              <a:defRPr>
                <a:solidFill>
                  <a:schemeClr val="tx1"/>
                </a:solidFill>
                <a:latin typeface="Arial" pitchFamily="34" charset="0"/>
              </a:defRPr>
            </a:lvl4pPr>
            <a:lvl5pPr marL="1983071" indent="-220341" eaLnBrk="0" hangingPunct="0">
              <a:defRPr>
                <a:solidFill>
                  <a:schemeClr val="tx1"/>
                </a:solidFill>
                <a:latin typeface="Arial" pitchFamily="34" charset="0"/>
              </a:defRPr>
            </a:lvl5pPr>
            <a:lvl6pPr marL="2423753" indent="-220341" eaLnBrk="0" fontAlgn="base" hangingPunct="0">
              <a:spcBef>
                <a:spcPct val="0"/>
              </a:spcBef>
              <a:spcAft>
                <a:spcPct val="0"/>
              </a:spcAft>
              <a:defRPr>
                <a:solidFill>
                  <a:schemeClr val="tx1"/>
                </a:solidFill>
                <a:latin typeface="Arial" pitchFamily="34" charset="0"/>
              </a:defRPr>
            </a:lvl6pPr>
            <a:lvl7pPr marL="2864435" indent="-220341" eaLnBrk="0" fontAlgn="base" hangingPunct="0">
              <a:spcBef>
                <a:spcPct val="0"/>
              </a:spcBef>
              <a:spcAft>
                <a:spcPct val="0"/>
              </a:spcAft>
              <a:defRPr>
                <a:solidFill>
                  <a:schemeClr val="tx1"/>
                </a:solidFill>
                <a:latin typeface="Arial" pitchFamily="34" charset="0"/>
              </a:defRPr>
            </a:lvl7pPr>
            <a:lvl8pPr marL="3305117" indent="-220341" eaLnBrk="0" fontAlgn="base" hangingPunct="0">
              <a:spcBef>
                <a:spcPct val="0"/>
              </a:spcBef>
              <a:spcAft>
                <a:spcPct val="0"/>
              </a:spcAft>
              <a:defRPr>
                <a:solidFill>
                  <a:schemeClr val="tx1"/>
                </a:solidFill>
                <a:latin typeface="Arial" pitchFamily="34" charset="0"/>
              </a:defRPr>
            </a:lvl8pPr>
            <a:lvl9pPr marL="3745800" indent="-220341"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633DC2FE-A417-42D5-980F-178F7E9689BD}" type="slidenum">
              <a:rPr lang="en-US" smtClean="0">
                <a:solidFill>
                  <a:srgbClr val="000000"/>
                </a:solidFill>
              </a:rPr>
              <a:pPr eaLnBrk="1" fontAlgn="base" hangingPunct="1">
                <a:spcBef>
                  <a:spcPct val="0"/>
                </a:spcBef>
                <a:spcAft>
                  <a:spcPct val="0"/>
                </a:spcAft>
              </a:pPr>
              <a:t>8</a:t>
            </a:fld>
            <a:endParaRPr lang="en-US"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16108" indent="-275427" eaLnBrk="0" hangingPunct="0">
              <a:defRPr>
                <a:solidFill>
                  <a:schemeClr val="tx1"/>
                </a:solidFill>
                <a:latin typeface="Arial" pitchFamily="34" charset="0"/>
              </a:defRPr>
            </a:lvl2pPr>
            <a:lvl3pPr marL="1101706" indent="-220341" eaLnBrk="0" hangingPunct="0">
              <a:defRPr>
                <a:solidFill>
                  <a:schemeClr val="tx1"/>
                </a:solidFill>
                <a:latin typeface="Arial" pitchFamily="34" charset="0"/>
              </a:defRPr>
            </a:lvl3pPr>
            <a:lvl4pPr marL="1542388" indent="-220341" eaLnBrk="0" hangingPunct="0">
              <a:defRPr>
                <a:solidFill>
                  <a:schemeClr val="tx1"/>
                </a:solidFill>
                <a:latin typeface="Arial" pitchFamily="34" charset="0"/>
              </a:defRPr>
            </a:lvl4pPr>
            <a:lvl5pPr marL="1983071" indent="-220341" eaLnBrk="0" hangingPunct="0">
              <a:defRPr>
                <a:solidFill>
                  <a:schemeClr val="tx1"/>
                </a:solidFill>
                <a:latin typeface="Arial" pitchFamily="34" charset="0"/>
              </a:defRPr>
            </a:lvl5pPr>
            <a:lvl6pPr marL="2423753" indent="-220341" eaLnBrk="0" fontAlgn="base" hangingPunct="0">
              <a:spcBef>
                <a:spcPct val="0"/>
              </a:spcBef>
              <a:spcAft>
                <a:spcPct val="0"/>
              </a:spcAft>
              <a:defRPr>
                <a:solidFill>
                  <a:schemeClr val="tx1"/>
                </a:solidFill>
                <a:latin typeface="Arial" pitchFamily="34" charset="0"/>
              </a:defRPr>
            </a:lvl6pPr>
            <a:lvl7pPr marL="2864435" indent="-220341" eaLnBrk="0" fontAlgn="base" hangingPunct="0">
              <a:spcBef>
                <a:spcPct val="0"/>
              </a:spcBef>
              <a:spcAft>
                <a:spcPct val="0"/>
              </a:spcAft>
              <a:defRPr>
                <a:solidFill>
                  <a:schemeClr val="tx1"/>
                </a:solidFill>
                <a:latin typeface="Arial" pitchFamily="34" charset="0"/>
              </a:defRPr>
            </a:lvl7pPr>
            <a:lvl8pPr marL="3305117" indent="-220341" eaLnBrk="0" fontAlgn="base" hangingPunct="0">
              <a:spcBef>
                <a:spcPct val="0"/>
              </a:spcBef>
              <a:spcAft>
                <a:spcPct val="0"/>
              </a:spcAft>
              <a:defRPr>
                <a:solidFill>
                  <a:schemeClr val="tx1"/>
                </a:solidFill>
                <a:latin typeface="Arial" pitchFamily="34" charset="0"/>
              </a:defRPr>
            </a:lvl8pPr>
            <a:lvl9pPr marL="3745800" indent="-220341"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C554E556-FE54-4DA2-9490-C07E90A8FCD5}" type="slidenum">
              <a:rPr lang="en-US" smtClean="0">
                <a:solidFill>
                  <a:srgbClr val="000000"/>
                </a:solidFill>
              </a:rPr>
              <a:pPr eaLnBrk="1" fontAlgn="base" hangingPunct="1">
                <a:spcBef>
                  <a:spcPct val="0"/>
                </a:spcBef>
                <a:spcAft>
                  <a:spcPct val="0"/>
                </a:spcAft>
              </a:pPr>
              <a:t>9</a:t>
            </a:fld>
            <a:endParaRPr lang="en-US" smtClean="0">
              <a:solidFill>
                <a:srgbClr val="000000"/>
              </a:solidFill>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Now that we know why this strategy is so powerful, we’ll examine one way the routine might be used in a classroom.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Because you are adults, I am going to have you select your own partners.  With our students we would assign partners.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Take five seconds to find a partner at your table. Show me thumbs up when you have your partner.</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Allow participants five seconds to find partners.  When all participants have their thumbs up, continue.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Having a structured routine is important to the success of Think-Turn-Talk. We give our students oral and visual cues for all of the steps. I will be sharing one set of signals with you now.  You may choose to use different signals on your campus.  If you choose your own signals, consistency is crucial.  Use the same signals each time you use the routine. You may wish to consider signals that use only one hand. This might be easiest to manage since you may often have a book in the other hand.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it’s time to think, I’ll say, “Think,” and at the same time, I will touch two fingers to my head and hold them there. </a:t>
            </a:r>
            <a:r>
              <a:rPr lang="en-US" sz="1200" b="1" kern="1200" dirty="0" smtClean="0">
                <a:solidFill>
                  <a:schemeClr val="tx1"/>
                </a:solidFill>
                <a:effectLst/>
                <a:latin typeface="+mn-lt"/>
                <a:ea typeface="+mn-ea"/>
                <a:cs typeface="+mn-cs"/>
              </a:rPr>
              <a:t>(Model hand motion as it is described.)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When it’s time to turn and share your thinking, I’ll say, “Turn and talk with your partner.” At the same time, I will take my fingers from the side of my head, make a turning motion with my hand and will end by touching my fingers to my mouth and then extending my hand forward. Everyone, try that with me. </a:t>
            </a:r>
            <a:r>
              <a:rPr lang="en-US" sz="1200" b="1" kern="1200" dirty="0" smtClean="0">
                <a:solidFill>
                  <a:schemeClr val="tx1"/>
                </a:solidFill>
                <a:effectLst/>
                <a:latin typeface="+mn-lt"/>
                <a:ea typeface="+mn-ea"/>
                <a:cs typeface="+mn-cs"/>
              </a:rPr>
              <a:t>(Model hand motions as they are described.)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Click to reveal three photographs of hand motions.  Model each hand motion as the photographs appear and say: </a:t>
            </a:r>
            <a:r>
              <a:rPr lang="en-US" sz="1200" kern="1200" dirty="0" smtClean="0">
                <a:solidFill>
                  <a:schemeClr val="tx1"/>
                </a:solidFill>
                <a:effectLst/>
                <a:latin typeface="+mn-lt"/>
                <a:ea typeface="+mn-ea"/>
                <a:cs typeface="+mn-cs"/>
              </a:rPr>
              <a:t>Think… Turn… Talk (or </a:t>
            </a:r>
            <a:r>
              <a:rPr lang="en-US" sz="1200" kern="1200" dirty="0" err="1" smtClean="0">
                <a:solidFill>
                  <a:schemeClr val="tx1"/>
                </a:solidFill>
                <a:effectLst/>
                <a:latin typeface="+mn-lt"/>
                <a:ea typeface="+mn-ea"/>
                <a:cs typeface="+mn-cs"/>
              </a:rPr>
              <a:t>Piensa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Voltea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Habla</a:t>
            </a:r>
            <a:r>
              <a:rPr lang="en-US" sz="1200" kern="1200" dirty="0" smtClean="0">
                <a:solidFill>
                  <a:schemeClr val="tx1"/>
                </a:solidFill>
                <a:effectLst/>
                <a:latin typeface="+mn-lt"/>
                <a:ea typeface="+mn-ea"/>
                <a:cs typeface="+mn-cs"/>
              </a:rPr>
              <a:t>, if modeling in Spanish).</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Let’s practice the hand signals one more time together.  Think… Turn… Talk.  </a:t>
            </a:r>
            <a:r>
              <a:rPr lang="en-US" sz="1200" b="1" kern="1200" dirty="0" smtClean="0">
                <a:solidFill>
                  <a:schemeClr val="tx1"/>
                </a:solidFill>
                <a:effectLst/>
                <a:latin typeface="+mn-lt"/>
                <a:ea typeface="+mn-ea"/>
                <a:cs typeface="+mn-cs"/>
              </a:rPr>
              <a:t>(Model each motion as you talk.)</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Say: </a:t>
            </a:r>
            <a:r>
              <a:rPr lang="en-US" sz="1200" kern="1200" dirty="0" smtClean="0">
                <a:solidFill>
                  <a:schemeClr val="tx1"/>
                </a:solidFill>
                <a:effectLst/>
                <a:latin typeface="+mn-lt"/>
                <a:ea typeface="+mn-ea"/>
                <a:cs typeface="+mn-cs"/>
              </a:rPr>
              <a:t>Now that we know how to get students talking, let’s think about how to get their attention back - how to get them quiet.</a:t>
            </a:r>
            <a:endParaRPr lang="en-US" u="none"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254375"/>
            <a:ext cx="6629400" cy="1470025"/>
          </a:xfrm>
        </p:spPr>
        <p:txBody>
          <a:bodyPr>
            <a:noAutofit/>
          </a:bodyPr>
          <a:lstStyle>
            <a:lvl1pPr>
              <a:defRPr sz="4400">
                <a:solidFill>
                  <a:srgbClr val="5EAD16"/>
                </a:solidFill>
                <a:latin typeface="+mj-lt"/>
                <a:cs typeface="Adobe Arabic" pitchFamily="18" charset="-78"/>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1371600"/>
          </a:xfrm>
        </p:spPr>
        <p:txBody>
          <a:bodyPr>
            <a:normAutofit/>
          </a:bodyPr>
          <a:lstStyle>
            <a:lvl1pPr marL="0" indent="0" algn="ctr">
              <a:buNone/>
              <a:defRPr sz="3200">
                <a:solidFill>
                  <a:schemeClr val="tx1">
                    <a:lumMod val="85000"/>
                    <a:lumOff val="15000"/>
                  </a:schemeClr>
                </a:solidFill>
                <a:latin typeface="+mn-lt"/>
                <a:cs typeface="Adobe Arabic" pitchFamily="18" charset="-7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6" name="Slide Number Placeholder 5"/>
          <p:cNvSpPr>
            <a:spLocks noGrp="1"/>
          </p:cNvSpPr>
          <p:nvPr>
            <p:ph type="sldNum" sz="quarter" idx="12"/>
          </p:nvPr>
        </p:nvSpPr>
        <p:spPr>
          <a:xfrm>
            <a:off x="6705600" y="6356350"/>
            <a:ext cx="2133600" cy="365125"/>
          </a:xfrm>
        </p:spPr>
        <p:txBody>
          <a:bodyPr/>
          <a:lstStyle>
            <a:lvl1pPr>
              <a:defRPr>
                <a:solidFill>
                  <a:schemeClr val="bg1"/>
                </a:solidFill>
              </a:defRPr>
            </a:lvl1pPr>
          </a:lstStyle>
          <a:p>
            <a:fld id="{7B44EE3B-371E-4108-AA03-CAAD196CADCD}" type="slidenum">
              <a:rPr lang="en-US" smtClean="0"/>
              <a:pPr/>
              <a:t>‹#›</a:t>
            </a:fld>
            <a:endParaRPr lang="en-US"/>
          </a:p>
        </p:txBody>
      </p:sp>
      <p:pic>
        <p:nvPicPr>
          <p:cNvPr id="10" name="Picture 9" descr="green.jpg"/>
          <p:cNvPicPr>
            <a:picLocks noChangeAspect="1"/>
          </p:cNvPicPr>
          <p:nvPr userDrawn="1"/>
        </p:nvPicPr>
        <p:blipFill>
          <a:blip r:embed="rId2" cstate="print"/>
          <a:stretch>
            <a:fillRect/>
          </a:stretch>
        </p:blipFill>
        <p:spPr>
          <a:xfrm>
            <a:off x="0" y="0"/>
            <a:ext cx="9144000" cy="301386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cs typeface="Adobe Arabic" pitchFamily="18" charset="-78"/>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4221163"/>
          </a:xfrm>
        </p:spPr>
        <p:txBody>
          <a:bodyPr/>
          <a:lstStyle>
            <a:lvl1pPr>
              <a:defRPr>
                <a:latin typeface="+mn-lt"/>
                <a:cs typeface="Adobe Arabic" pitchFamily="18" charset="-78"/>
              </a:defRPr>
            </a:lvl1pPr>
            <a:lvl2pPr>
              <a:defRPr>
                <a:latin typeface="+mn-lt"/>
                <a:cs typeface="Adobe Arabic" pitchFamily="18" charset="-78"/>
              </a:defRPr>
            </a:lvl2pPr>
            <a:lvl3pPr>
              <a:defRPr>
                <a:latin typeface="+mn-lt"/>
                <a:cs typeface="Adobe Arabic" pitchFamily="18" charset="-78"/>
              </a:defRPr>
            </a:lvl3pPr>
            <a:lvl4pPr>
              <a:defRPr>
                <a:latin typeface="+mn-lt"/>
                <a:cs typeface="Adobe Arabic" pitchFamily="18" charset="-78"/>
              </a:defRPr>
            </a:lvl4pPr>
            <a:lvl5pPr>
              <a:defRPr>
                <a:latin typeface="+mn-lt"/>
                <a:cs typeface="Adobe Arabic" pitchFamily="18"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44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6" name="Slide Number Placeholder 5"/>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7" name="Slide Number Placeholder 6"/>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748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14600"/>
            <a:ext cx="4040188" cy="3611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748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8200" y="2514600"/>
            <a:ext cx="4041775" cy="3611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9" name="Slide Number Placeholder 8"/>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5" name="Slide Number Placeholder 4"/>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4" name="Slide Number Placeholder 3"/>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9906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7" name="Slide Number Placeholder 6"/>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90600"/>
            <a:ext cx="5486400" cy="37369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7" name="Slide Number Placeholder 6"/>
          <p:cNvSpPr>
            <a:spLocks noGrp="1"/>
          </p:cNvSpPr>
          <p:nvPr>
            <p:ph type="sldNum" sz="quarter" idx="12"/>
          </p:nvPr>
        </p:nvSpPr>
        <p:spPr/>
        <p:txBody>
          <a:bodyPr/>
          <a:lstStyle/>
          <a:p>
            <a:fld id="{7B44EE3B-371E-4108-AA03-CAAD196CADC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green2.jpg"/>
          <p:cNvPicPr>
            <a:picLocks noChangeAspect="1"/>
          </p:cNvPicPr>
          <p:nvPr userDrawn="1"/>
        </p:nvPicPr>
        <p:blipFill>
          <a:blip r:embed="rId13" cstate="print"/>
          <a:stretch>
            <a:fillRect/>
          </a:stretch>
        </p:blipFill>
        <p:spPr>
          <a:xfrm>
            <a:off x="0" y="5687568"/>
            <a:ext cx="9144000" cy="1170432"/>
          </a:xfrm>
          <a:prstGeom prst="rect">
            <a:avLst/>
          </a:prstGeom>
        </p:spPr>
      </p:pic>
      <p:sp>
        <p:nvSpPr>
          <p:cNvPr id="2" name="Title Placeholder 1"/>
          <p:cNvSpPr>
            <a:spLocks noGrp="1"/>
          </p:cNvSpPr>
          <p:nvPr>
            <p:ph type="title"/>
          </p:nvPr>
        </p:nvSpPr>
        <p:spPr>
          <a:xfrm>
            <a:off x="457200" y="948779"/>
            <a:ext cx="8229600" cy="76944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05000"/>
            <a:ext cx="8229600" cy="4221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828800" y="6477000"/>
            <a:ext cx="51816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smtClean="0"/>
              <a:t>Copyright 2012 Texas Education Agency and the University of Texas System</a:t>
            </a:r>
            <a:endParaRPr lang="en-US" dirty="0"/>
          </a:p>
        </p:txBody>
      </p:sp>
      <p:sp>
        <p:nvSpPr>
          <p:cNvPr id="6" name="Slide Number Placeholder 5"/>
          <p:cNvSpPr>
            <a:spLocks noGrp="1"/>
          </p:cNvSpPr>
          <p:nvPr>
            <p:ph type="sldNum" sz="quarter" idx="4"/>
          </p:nvPr>
        </p:nvSpPr>
        <p:spPr>
          <a:xfrm>
            <a:off x="8763000" y="6461125"/>
            <a:ext cx="457200" cy="244475"/>
          </a:xfrm>
          <a:prstGeom prst="rect">
            <a:avLst/>
          </a:prstGeom>
        </p:spPr>
        <p:txBody>
          <a:bodyPr vert="horz" lIns="91440" tIns="45720" rIns="91440" bIns="45720" rtlCol="0" anchor="ctr"/>
          <a:lstStyle>
            <a:lvl1pPr marL="0" algn="ctr" defTabSz="914400" rtl="0" eaLnBrk="1" latinLnBrk="0" hangingPunct="1">
              <a:defRPr lang="en-US" sz="1200" kern="1200" smtClean="0">
                <a:solidFill>
                  <a:schemeClr val="tx1">
                    <a:tint val="75000"/>
                  </a:schemeClr>
                </a:solidFill>
                <a:latin typeface="+mn-lt"/>
                <a:ea typeface="+mn-ea"/>
                <a:cs typeface="+mn-cs"/>
              </a:defRPr>
            </a:lvl1pPr>
          </a:lstStyle>
          <a:p>
            <a:fld id="{7B44EE3B-371E-4108-AA03-CAAD196CADCD}" type="slidenum">
              <a:rPr lang="en-US" smtClean="0"/>
              <a:pPr/>
              <a:t>‹#›</a:t>
            </a:fld>
            <a:endParaRPr lang="en-US" dirty="0"/>
          </a:p>
        </p:txBody>
      </p:sp>
      <p:pic>
        <p:nvPicPr>
          <p:cNvPr id="11" name="Picture 10" descr="green1.jpg"/>
          <p:cNvPicPr>
            <a:picLocks noChangeAspect="1"/>
          </p:cNvPicPr>
          <p:nvPr userDrawn="1"/>
        </p:nvPicPr>
        <p:blipFill>
          <a:blip r:embed="rId14" cstate="print"/>
          <a:stretch>
            <a:fillRect/>
          </a:stretch>
        </p:blipFill>
        <p:spPr>
          <a:xfrm>
            <a:off x="0" y="0"/>
            <a:ext cx="9144000" cy="81930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000" kern="1200">
          <a:solidFill>
            <a:srgbClr val="5EAD16"/>
          </a:solidFill>
          <a:latin typeface="+mj-lt"/>
          <a:ea typeface="+mj-ea"/>
          <a:cs typeface="Adobe Arabic" pitchFamily="18" charset="-78"/>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dobe Arabic" pitchFamily="18" charset="-78"/>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Adobe Arabic" pitchFamily="18" charset="-78"/>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Adobe Arabic" pitchFamily="18" charset="-78"/>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dobe Arabic" pitchFamily="18" charset="-78"/>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Adobe Arabic" pitchFamily="18" charset="-7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6.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youtu.be/X02F9DlkPJg" TargetMode="External"/><Relationship Id="rId4" Type="http://schemas.openxmlformats.org/officeDocument/2006/relationships/image" Target="../media/image8.wmf"/></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wmf"/></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nwrel.org/scpd/sirs/3/cu5.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ericdigests.org/1995-1/think.ht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2971800"/>
            <a:ext cx="6629400" cy="1470025"/>
          </a:xfrm>
        </p:spPr>
        <p:txBody>
          <a:bodyPr/>
          <a:lstStyle/>
          <a:p>
            <a:r>
              <a:rPr lang="en-US" dirty="0" smtClean="0"/>
              <a:t>Think-Turn-Talk</a:t>
            </a:r>
            <a:endParaRPr lang="en-US" dirty="0"/>
          </a:p>
        </p:txBody>
      </p:sp>
      <p:pic>
        <p:nvPicPr>
          <p:cNvPr id="4" name="Content Placeholder 3" descr="TTT.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a:xfrm>
            <a:off x="2681783" y="4114800"/>
            <a:ext cx="3842983" cy="2362200"/>
          </a:xfrm>
          <a:prstGeom prst="rect">
            <a:avLst/>
          </a:prstGeom>
          <a:ln w="952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535864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0" y="0"/>
            <a:ext cx="26701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sz="1200">
                <a:solidFill>
                  <a:srgbClr val="000000"/>
                </a:solidFill>
                <a:latin typeface="Comic Sans MS" pitchFamily="66" charset="0"/>
                <a:ea typeface="ＭＳ Ｐゴシック" pitchFamily="34" charset="-128"/>
                <a:cs typeface="Times New Roman" pitchFamily="18" charset="0"/>
              </a:rPr>
              <a:t>                                                      </a:t>
            </a:r>
            <a:endParaRPr lang="en-US">
              <a:solidFill>
                <a:srgbClr val="000000"/>
              </a:solidFill>
              <a:latin typeface="Calibri" pitchFamily="34" charset="0"/>
              <a:ea typeface="ＭＳ Ｐゴシック" pitchFamily="34" charset="-128"/>
              <a:cs typeface="Times New Roman" pitchFamily="18" charset="0"/>
            </a:endParaRPr>
          </a:p>
        </p:txBody>
      </p:sp>
      <p:sp>
        <p:nvSpPr>
          <p:cNvPr id="49155" name="Rectangle 11"/>
          <p:cNvSpPr>
            <a:spLocks noGrp="1" noChangeArrowheads="1"/>
          </p:cNvSpPr>
          <p:nvPr>
            <p:ph type="title"/>
          </p:nvPr>
        </p:nvSpPr>
        <p:spPr>
          <a:xfrm>
            <a:off x="550402" y="685800"/>
            <a:ext cx="8229600" cy="1189038"/>
          </a:xfrm>
        </p:spPr>
        <p:txBody>
          <a:bodyPr anchor="t"/>
          <a:lstStyle/>
          <a:p>
            <a:pPr eaLnBrk="1" hangingPunct="1"/>
            <a:r>
              <a:rPr lang="en-US" dirty="0" smtClean="0">
                <a:latin typeface="+mn-lt"/>
              </a:rPr>
              <a:t>Let’s Practice!</a:t>
            </a:r>
          </a:p>
        </p:txBody>
      </p:sp>
      <p:pic>
        <p:nvPicPr>
          <p:cNvPr id="15363" name="Picture 3" descr="j0323763"/>
          <p:cNvPicPr>
            <a:picLocks noGrp="1" noChangeAspect="1" noChangeArrowheads="1" noCrop="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896937" y="1587500"/>
            <a:ext cx="1066800" cy="1152525"/>
          </a:xfrm>
        </p:spPr>
      </p:pic>
      <p:sp>
        <p:nvSpPr>
          <p:cNvPr id="15364" name="Rectangle 4"/>
          <p:cNvSpPr>
            <a:spLocks noGrp="1" noChangeArrowheads="1"/>
          </p:cNvSpPr>
          <p:nvPr>
            <p:ph type="body" idx="4294967295"/>
          </p:nvPr>
        </p:nvSpPr>
        <p:spPr>
          <a:xfrm>
            <a:off x="2590800" y="1593850"/>
            <a:ext cx="2514600" cy="4495800"/>
          </a:xfrm>
        </p:spPr>
        <p:txBody>
          <a:bodyPr rtlCol="0">
            <a:normAutofit/>
          </a:bodyPr>
          <a:lstStyle/>
          <a:p>
            <a:pPr eaLnBrk="1" fontAlgn="auto" hangingPunct="1">
              <a:lnSpc>
                <a:spcPct val="90000"/>
              </a:lnSpc>
              <a:spcAft>
                <a:spcPts val="0"/>
              </a:spcAft>
              <a:buFontTx/>
              <a:buNone/>
              <a:defRPr/>
            </a:pPr>
            <a:endParaRPr lang="en-US" sz="800" dirty="0" smtClean="0">
              <a:latin typeface="Cooper Black" pitchFamily="18" charset="0"/>
            </a:endParaRPr>
          </a:p>
          <a:p>
            <a:pPr eaLnBrk="1" fontAlgn="auto" hangingPunct="1">
              <a:lnSpc>
                <a:spcPct val="90000"/>
              </a:lnSpc>
              <a:spcAft>
                <a:spcPts val="0"/>
              </a:spcAft>
              <a:buFontTx/>
              <a:buNone/>
              <a:defRPr/>
            </a:pPr>
            <a:r>
              <a:rPr lang="en-US" sz="4400" dirty="0" smtClean="0">
                <a:latin typeface="Cooper Black" pitchFamily="18" charset="0"/>
              </a:rPr>
              <a:t>   </a:t>
            </a:r>
            <a:r>
              <a:rPr lang="en-US" sz="4400" dirty="0" err="1" smtClean="0"/>
              <a:t>Piensa</a:t>
            </a:r>
            <a:endParaRPr lang="en-US" sz="4400" dirty="0" smtClean="0"/>
          </a:p>
          <a:p>
            <a:pPr eaLnBrk="1" fontAlgn="auto" hangingPunct="1">
              <a:lnSpc>
                <a:spcPct val="90000"/>
              </a:lnSpc>
              <a:spcAft>
                <a:spcPts val="0"/>
              </a:spcAft>
              <a:buFontTx/>
              <a:buNone/>
              <a:defRPr/>
            </a:pPr>
            <a:endParaRPr lang="en-US" sz="5400" dirty="0" smtClean="0"/>
          </a:p>
          <a:p>
            <a:pPr eaLnBrk="1" fontAlgn="auto" hangingPunct="1">
              <a:lnSpc>
                <a:spcPct val="90000"/>
              </a:lnSpc>
              <a:spcAft>
                <a:spcPts val="0"/>
              </a:spcAft>
              <a:buFontTx/>
              <a:buNone/>
              <a:defRPr/>
            </a:pPr>
            <a:r>
              <a:rPr lang="en-US" sz="4400" dirty="0" smtClean="0"/>
              <a:t>   </a:t>
            </a:r>
            <a:r>
              <a:rPr lang="en-US" sz="4400" dirty="0" err="1" smtClean="0"/>
              <a:t>Voltea</a:t>
            </a:r>
            <a:endParaRPr lang="en-US" sz="4400" dirty="0" smtClean="0"/>
          </a:p>
          <a:p>
            <a:pPr eaLnBrk="1" fontAlgn="auto" hangingPunct="1">
              <a:lnSpc>
                <a:spcPct val="90000"/>
              </a:lnSpc>
              <a:spcAft>
                <a:spcPts val="0"/>
              </a:spcAft>
              <a:buFontTx/>
              <a:buNone/>
              <a:defRPr/>
            </a:pPr>
            <a:endParaRPr lang="en-US" sz="5400" dirty="0" smtClean="0"/>
          </a:p>
          <a:p>
            <a:pPr eaLnBrk="1" fontAlgn="auto" hangingPunct="1">
              <a:lnSpc>
                <a:spcPct val="90000"/>
              </a:lnSpc>
              <a:spcAft>
                <a:spcPts val="0"/>
              </a:spcAft>
              <a:buFontTx/>
              <a:buNone/>
              <a:defRPr/>
            </a:pPr>
            <a:r>
              <a:rPr lang="en-US" sz="4400" dirty="0" smtClean="0"/>
              <a:t>   </a:t>
            </a:r>
            <a:r>
              <a:rPr lang="en-US" sz="4400" dirty="0" err="1" smtClean="0"/>
              <a:t>Habla</a:t>
            </a:r>
            <a:endParaRPr lang="en-US" sz="4400" dirty="0" smtClean="0"/>
          </a:p>
        </p:txBody>
      </p:sp>
      <p:pic>
        <p:nvPicPr>
          <p:cNvPr id="15367" name="Picture 7" descr="j0304299"/>
          <p:cNvPicPr>
            <a:picLocks noGrp="1" noChangeAspect="1" noChangeArrowheads="1"/>
          </p:cNvPicPr>
          <p:nvPr>
            <p:ph sz="half" idx="4294967295"/>
          </p:nvPr>
        </p:nvPicPr>
        <p:blipFill>
          <a:blip r:embed="rId4" cstate="print">
            <a:extLst>
              <a:ext uri="{28A0092B-C50C-407E-A947-70E740481C1C}">
                <a14:useLocalDpi xmlns:a14="http://schemas.microsoft.com/office/drawing/2010/main" xmlns="" val="0"/>
              </a:ext>
            </a:extLst>
          </a:blip>
          <a:srcRect/>
          <a:stretch>
            <a:fillRect/>
          </a:stretch>
        </p:blipFill>
        <p:spPr>
          <a:xfrm>
            <a:off x="820737" y="5022850"/>
            <a:ext cx="1617663" cy="768350"/>
          </a:xfrm>
        </p:spPr>
      </p:pic>
      <p:sp>
        <p:nvSpPr>
          <p:cNvPr id="49159" name="Rectangle 5"/>
          <p:cNvSpPr>
            <a:spLocks noChangeArrowheads="1"/>
          </p:cNvSpPr>
          <p:nvPr/>
        </p:nvSpPr>
        <p:spPr bwMode="auto">
          <a:xfrm>
            <a:off x="0" y="0"/>
            <a:ext cx="26701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sz="1200">
                <a:solidFill>
                  <a:srgbClr val="000000"/>
                </a:solidFill>
                <a:latin typeface="Comic Sans MS" pitchFamily="66" charset="0"/>
                <a:ea typeface="ＭＳ Ｐゴシック" pitchFamily="34" charset="-128"/>
                <a:cs typeface="Times New Roman" pitchFamily="18" charset="0"/>
              </a:rPr>
              <a:t>                                                      </a:t>
            </a:r>
            <a:endParaRPr lang="en-US">
              <a:solidFill>
                <a:srgbClr val="000000"/>
              </a:solidFill>
              <a:latin typeface="Calibri" pitchFamily="34" charset="0"/>
              <a:ea typeface="ＭＳ Ｐゴシック" pitchFamily="34" charset="-128"/>
              <a:cs typeface="Times New Roman" pitchFamily="18" charset="0"/>
            </a:endParaRPr>
          </a:p>
        </p:txBody>
      </p:sp>
      <p:sp>
        <p:nvSpPr>
          <p:cNvPr id="15366" name="UTurnArrow"/>
          <p:cNvSpPr>
            <a:spLocks noEditPoints="1" noChangeArrowheads="1"/>
          </p:cNvSpPr>
          <p:nvPr/>
        </p:nvSpPr>
        <p:spPr bwMode="auto">
          <a:xfrm>
            <a:off x="1125537" y="3346450"/>
            <a:ext cx="838200" cy="990600"/>
          </a:xfrm>
          <a:custGeom>
            <a:avLst/>
            <a:gdLst>
              <a:gd name="G0" fmla="+- 0 0 0"/>
              <a:gd name="G1" fmla="+- 5574 0 0"/>
              <a:gd name="G2" fmla="*/ 5574 1 2"/>
              <a:gd name="G3" fmla="*/ 9725 1 2"/>
              <a:gd name="G4" fmla="+- 10800 G3 G2"/>
              <a:gd name="G5" fmla="+- 10800 G3 0"/>
              <a:gd name="G6" fmla="+- G5 G2 0"/>
              <a:gd name="G7" fmla="*/ G6 1 2"/>
              <a:gd name="G8" fmla="+- 9725 0 0"/>
              <a:gd name="G9" fmla="+- 21600 0 5574"/>
              <a:gd name="G10" fmla="+- 21600 0 9725"/>
              <a:gd name="G11" fmla="min G10 8691"/>
              <a:gd name="G12" fmla="+- 8826 0 0"/>
              <a:gd name="G13" fmla="+- 14865 0 5975"/>
              <a:gd name="G14" fmla="+- 14865 0 0"/>
              <a:gd name="G15" fmla="*/ 5574 5842 6110"/>
              <a:gd name="G16" fmla="+- 8826 1350 0"/>
              <a:gd name="G17" fmla="+- 8310 0 G15"/>
              <a:gd name="G18" fmla="*/ G17 G7 8310"/>
              <a:gd name="G19" fmla="+- 5574 G18 0"/>
              <a:gd name="G20" fmla="+- G4 0 G18"/>
              <a:gd name="T0" fmla="*/ 9225 w 21600"/>
              <a:gd name="T1" fmla="*/ 0 h 21600"/>
              <a:gd name="T2" fmla="*/ 2787 w 21600"/>
              <a:gd name="T3" fmla="*/ 21600 h 21600"/>
              <a:gd name="T4" fmla="*/ 9725 w 21600"/>
              <a:gd name="T5" fmla="*/ 8826 h 21600"/>
              <a:gd name="T6" fmla="*/ 15663 w 21600"/>
              <a:gd name="T7" fmla="*/ 14865 h 21600"/>
              <a:gd name="T8" fmla="*/ 21600 w 21600"/>
              <a:gd name="T9" fmla="*/ 8826 h 21600"/>
              <a:gd name="T10" fmla="*/ 17694720 60000 65536"/>
              <a:gd name="T11" fmla="*/ 5898240 60000 65536"/>
              <a:gd name="T12" fmla="*/ 5898240 60000 65536"/>
              <a:gd name="T13" fmla="*/ 5898240 60000 65536"/>
              <a:gd name="T14" fmla="*/ 0 60000 65536"/>
              <a:gd name="T15" fmla="*/ 0 w 21600"/>
              <a:gd name="T16" fmla="*/ 8310 h 21600"/>
              <a:gd name="T17" fmla="*/ G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dirty="0">
              <a:solidFill>
                <a:prstClr val="black"/>
              </a:solidFill>
              <a:latin typeface="Arial" charset="0"/>
            </a:endParaRPr>
          </a:p>
        </p:txBody>
      </p:sp>
      <p:sp>
        <p:nvSpPr>
          <p:cNvPr id="6153" name="TextBox 9"/>
          <p:cNvSpPr txBox="1">
            <a:spLocks noChangeArrowheads="1"/>
          </p:cNvSpPr>
          <p:nvPr/>
        </p:nvSpPr>
        <p:spPr bwMode="auto">
          <a:xfrm rot="843984">
            <a:off x="5638483" y="2471380"/>
            <a:ext cx="3141225" cy="289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i="1" dirty="0">
                <a:solidFill>
                  <a:srgbClr val="000000"/>
                </a:solidFill>
                <a:latin typeface="+mn-lt"/>
              </a:rPr>
              <a:t>What is your favorite book?  </a:t>
            </a:r>
          </a:p>
          <a:p>
            <a:pPr eaLnBrk="1" hangingPunct="1"/>
            <a:endParaRPr lang="en-US" sz="4800" i="1" dirty="0">
              <a:solidFill>
                <a:srgbClr val="000000"/>
              </a:solidFill>
              <a:latin typeface="+mn-lt"/>
            </a:endParaRPr>
          </a:p>
          <a:p>
            <a:pPr eaLnBrk="1" hangingPunct="1"/>
            <a:r>
              <a:rPr lang="en-US" sz="3200" i="1" dirty="0">
                <a:solidFill>
                  <a:srgbClr val="000000"/>
                </a:solidFill>
                <a:latin typeface="+mn-lt"/>
              </a:rPr>
              <a:t>Why is it your favorite?</a:t>
            </a:r>
            <a:endParaRPr lang="en-US" sz="3200" dirty="0">
              <a:solidFill>
                <a:srgbClr val="000000"/>
              </a:solidFill>
              <a:latin typeface="+mn-lt"/>
            </a:endParaRPr>
          </a:p>
        </p:txBody>
      </p:sp>
      <p:sp>
        <p:nvSpPr>
          <p:cNvPr id="49162" name="TextBox 9"/>
          <p:cNvSpPr txBox="1">
            <a:spLocks noChangeArrowheads="1"/>
          </p:cNvSpPr>
          <p:nvPr/>
        </p:nvSpPr>
        <p:spPr bwMode="auto">
          <a:xfrm>
            <a:off x="8610600" y="213360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solidFill>
                <a:srgbClr val="000000"/>
              </a:solidFill>
            </a:endParaRPr>
          </a:p>
        </p:txBody>
      </p:sp>
      <p:sp>
        <p:nvSpPr>
          <p:cNvPr id="11" name="Footer Placeholder 3"/>
          <p:cNvSpPr>
            <a:spLocks noGrp="1"/>
          </p:cNvSpPr>
          <p:nvPr>
            <p:ph type="ftr" sz="quarter" idx="11"/>
          </p:nvPr>
        </p:nvSpPr>
        <p:spPr>
          <a:xfrm>
            <a:off x="1828800" y="6477000"/>
            <a:ext cx="5181600" cy="228600"/>
          </a:xfrm>
        </p:spPr>
        <p:txBody>
          <a:bodyPr/>
          <a:lstStyle/>
          <a:p>
            <a:r>
              <a:rPr lang="en-US" dirty="0" smtClean="0"/>
              <a:t>Copyright 2012 Texas Education Agency and the University of Texas System</a:t>
            </a:r>
            <a:endParaRPr lang="en-US" dirty="0"/>
          </a:p>
        </p:txBody>
      </p:sp>
      <p:sp>
        <p:nvSpPr>
          <p:cNvPr id="12" name="Slide Number Placeholder 4"/>
          <p:cNvSpPr>
            <a:spLocks noGrp="1"/>
          </p:cNvSpPr>
          <p:nvPr>
            <p:ph type="sldNum" sz="quarter" idx="12"/>
          </p:nvPr>
        </p:nvSpPr>
        <p:spPr>
          <a:xfrm>
            <a:off x="8763000" y="6461125"/>
            <a:ext cx="457200" cy="244475"/>
          </a:xfrm>
        </p:spPr>
        <p:txBody>
          <a:bodyPr/>
          <a:lstStyle/>
          <a:p>
            <a:fld id="{7B44EE3B-371E-4108-AA03-CAAD196CADCD}" type="slidenum">
              <a:rPr lang="en-US" smtClean="0"/>
              <a:pPr/>
              <a:t>10</a:t>
            </a:fld>
            <a:endParaRPr lang="en-US"/>
          </a:p>
        </p:txBody>
      </p:sp>
    </p:spTree>
    <p:extLst>
      <p:ext uri="{BB962C8B-B14F-4D97-AF65-F5344CB8AC3E}">
        <p14:creationId xmlns:p14="http://schemas.microsoft.com/office/powerpoint/2010/main" xmlns="" val="3653626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dissolve">
                                      <p:cBhvr>
                                        <p:cTn id="7" dur="500"/>
                                        <p:tgtEl>
                                          <p:spTgt spid="615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364">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536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5364">
                                            <p:txEl>
                                              <p:pRg st="3" end="3"/>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536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5364">
                                            <p:txEl>
                                              <p:pRg st="5" end="5"/>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5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nimBg="1"/>
      <p:bldP spid="61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81200" y="1905000"/>
            <a:ext cx="4953000" cy="3581400"/>
          </a:xfrm>
          <a:ln w="28575">
            <a:solidFill>
              <a:schemeClr val="tx1"/>
            </a:solidFill>
            <a:miter lim="800000"/>
            <a:headEnd/>
            <a:tailEnd/>
          </a:ln>
        </p:spPr>
        <p:txBody>
          <a:bodyPr/>
          <a:lstStyle/>
          <a:p>
            <a:pPr marL="0" indent="0" algn="ctr" eaLnBrk="1" hangingPunct="1">
              <a:buFont typeface="Arial" pitchFamily="34" charset="0"/>
              <a:buNone/>
            </a:pPr>
            <a:r>
              <a:rPr lang="en-US" sz="4400" smtClean="0">
                <a:latin typeface="Arial" pitchFamily="34" charset="0"/>
              </a:rPr>
              <a:t>How were you affected by having 8 seconds to consider your answer?</a:t>
            </a:r>
            <a:endParaRPr lang="en-US" sz="4400" smtClean="0"/>
          </a:p>
        </p:txBody>
      </p:sp>
      <p:sp>
        <p:nvSpPr>
          <p:cNvPr id="50179" name="Title 1"/>
          <p:cNvSpPr>
            <a:spLocks noGrp="1"/>
          </p:cNvSpPr>
          <p:nvPr>
            <p:ph type="title"/>
          </p:nvPr>
        </p:nvSpPr>
        <p:spPr>
          <a:xfrm>
            <a:off x="228600" y="1009536"/>
            <a:ext cx="8229600" cy="769441"/>
          </a:xfrm>
        </p:spPr>
        <p:txBody>
          <a:bodyPr/>
          <a:lstStyle/>
          <a:p>
            <a:pPr eaLnBrk="1" hangingPunct="1"/>
            <a:r>
              <a:rPr lang="en-US" dirty="0" smtClean="0">
                <a:latin typeface="Kristen ITC" pitchFamily="66" charset="0"/>
              </a:rPr>
              <a:t>       </a:t>
            </a:r>
            <a:r>
              <a:rPr lang="en-US" dirty="0" smtClean="0">
                <a:latin typeface="+mn-lt"/>
              </a:rPr>
              <a:t>Think</a:t>
            </a:r>
          </a:p>
        </p:txBody>
      </p:sp>
      <p:pic>
        <p:nvPicPr>
          <p:cNvPr id="1026" name="Picture 2" descr="C:\Documents and Settings\ddycha\My Documents\My Pictures\Microsoft Clip Organizer\sy01854_.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62800" y="1600200"/>
            <a:ext cx="1427163" cy="1382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3" descr="C:\Documents and Settings\ddycha\My Documents\My Pictures\Microsoft Clip Organizer\sy01854_.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4876800"/>
            <a:ext cx="1427163" cy="1382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82" name="Picture 3" descr="j0323763"/>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3048000" y="828611"/>
            <a:ext cx="917575"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a:spLocks noChangeArrowheads="1"/>
          </p:cNvSpPr>
          <p:nvPr/>
        </p:nvSpPr>
        <p:spPr bwMode="auto">
          <a:xfrm>
            <a:off x="2057400" y="2133600"/>
            <a:ext cx="5029200" cy="304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9600">
                <a:solidFill>
                  <a:srgbClr val="000000"/>
                </a:solidFill>
              </a:rPr>
              <a:t>3-5 Seconds </a:t>
            </a:r>
          </a:p>
        </p:txBody>
      </p:sp>
      <p:grpSp>
        <p:nvGrpSpPr>
          <p:cNvPr id="2" name="Group 5"/>
          <p:cNvGrpSpPr>
            <a:grpSpLocks/>
          </p:cNvGrpSpPr>
          <p:nvPr/>
        </p:nvGrpSpPr>
        <p:grpSpPr bwMode="auto">
          <a:xfrm>
            <a:off x="7620000" y="1066800"/>
            <a:ext cx="1171575" cy="1577975"/>
            <a:chOff x="7315200" y="533400"/>
            <a:chExt cx="1171575" cy="1578707"/>
          </a:xfrm>
        </p:grpSpPr>
        <p:pic>
          <p:nvPicPr>
            <p:cNvPr id="10" name="Picture 9"/>
            <p:cNvPicPr>
              <a:picLocks noChangeAspect="1" noChangeArrowheads="1"/>
            </p:cNvPicPr>
            <p:nvPr/>
          </p:nvPicPr>
          <p:blipFill>
            <a:blip r:embed="rId5" cstate="print">
              <a:duotone>
                <a:prstClr val="black"/>
                <a:srgbClr val="FFFF00">
                  <a:tint val="45000"/>
                  <a:satMod val="400000"/>
                </a:srgbClr>
              </a:duotone>
            </a:blip>
            <a:srcRect/>
            <a:stretch>
              <a:fillRect/>
            </a:stretch>
          </p:blipFill>
          <p:spPr bwMode="auto">
            <a:xfrm rot="1241107">
              <a:off x="7315200" y="533400"/>
              <a:ext cx="1171575" cy="1578707"/>
            </a:xfrm>
            <a:prstGeom prst="rect">
              <a:avLst/>
            </a:prstGeom>
            <a:noFill/>
            <a:ln w="9525">
              <a:solidFill>
                <a:schemeClr val="tx1"/>
              </a:solidFill>
              <a:miter lim="800000"/>
              <a:headEnd/>
              <a:tailEnd/>
            </a:ln>
          </p:spPr>
        </p:pic>
        <p:sp>
          <p:nvSpPr>
            <p:cNvPr id="11" name="TextBox 10"/>
            <p:cNvSpPr txBox="1"/>
            <p:nvPr/>
          </p:nvSpPr>
          <p:spPr>
            <a:xfrm rot="1241107">
              <a:off x="7555221" y="979792"/>
              <a:ext cx="910539" cy="230939"/>
            </a:xfrm>
            <a:prstGeom prst="rect">
              <a:avLst/>
            </a:prstGeom>
            <a:noFill/>
          </p:spPr>
          <p:txBody>
            <a:bodyPr wrap="square">
              <a:spAutoFit/>
            </a:bodyPr>
            <a:lstStyle/>
            <a:p>
              <a:pPr>
                <a:defRPr/>
              </a:pPr>
              <a:r>
                <a:rPr lang="en-US" sz="900" dirty="0">
                  <a:latin typeface="AlternateGothic2 BT" pitchFamily="34" charset="0"/>
                </a:rPr>
                <a:t>3-5 seconds</a:t>
              </a:r>
            </a:p>
          </p:txBody>
        </p:sp>
      </p:grpSp>
      <p:sp>
        <p:nvSpPr>
          <p:cNvPr id="12" name="Footer Placeholder 3"/>
          <p:cNvSpPr>
            <a:spLocks noGrp="1"/>
          </p:cNvSpPr>
          <p:nvPr>
            <p:ph type="ftr" sz="quarter" idx="11"/>
          </p:nvPr>
        </p:nvSpPr>
        <p:spPr>
          <a:xfrm>
            <a:off x="1828800" y="6477000"/>
            <a:ext cx="5181600" cy="228600"/>
          </a:xfrm>
        </p:spPr>
        <p:txBody>
          <a:bodyPr/>
          <a:lstStyle/>
          <a:p>
            <a:r>
              <a:rPr lang="en-US" dirty="0" smtClean="0"/>
              <a:t>Copyright 2012 Texas Education Agency and the University of Texas System</a:t>
            </a:r>
            <a:endParaRPr lang="en-US" dirty="0"/>
          </a:p>
        </p:txBody>
      </p:sp>
      <p:sp>
        <p:nvSpPr>
          <p:cNvPr id="13" name="Slide Number Placeholder 4"/>
          <p:cNvSpPr>
            <a:spLocks noGrp="1"/>
          </p:cNvSpPr>
          <p:nvPr>
            <p:ph type="sldNum" sz="quarter" idx="12"/>
          </p:nvPr>
        </p:nvSpPr>
        <p:spPr>
          <a:xfrm>
            <a:off x="8763000" y="6461125"/>
            <a:ext cx="457200" cy="244475"/>
          </a:xfrm>
        </p:spPr>
        <p:txBody>
          <a:bodyPr/>
          <a:lstStyle/>
          <a:p>
            <a:fld id="{7B44EE3B-371E-4108-AA03-CAAD196CADCD}" type="slidenum">
              <a:rPr lang="en-US" smtClean="0"/>
              <a:pPr/>
              <a:t>11</a:t>
            </a:fld>
            <a:endParaRPr lang="en-US"/>
          </a:p>
        </p:txBody>
      </p:sp>
    </p:spTree>
    <p:extLst>
      <p:ext uri="{BB962C8B-B14F-4D97-AF65-F5344CB8AC3E}">
        <p14:creationId xmlns:p14="http://schemas.microsoft.com/office/powerpoint/2010/main" xmlns="" val="4219792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02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2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bg/>
                                          </p:spTgt>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par>
                          <p:cTn id="15" fill="hold" nodeType="afterGroup">
                            <p:stCondLst>
                              <p:cond delay="0"/>
                            </p:stCondLst>
                            <p:childTnLst>
                              <p:par>
                                <p:cTn id="16" presetID="6" presetClass="emph" presetSubtype="0" fill="hold" grpId="1" nodeType="afterEffect">
                                  <p:stCondLst>
                                    <p:cond delay="0"/>
                                  </p:stCondLst>
                                  <p:childTnLst>
                                    <p:animScale>
                                      <p:cBhvr>
                                        <p:cTn id="17" dur="2000" fill="hold"/>
                                        <p:tgtEl>
                                          <p:spTgt spid="8"/>
                                        </p:tgtEl>
                                      </p:cBhvr>
                                      <p:by x="150000" y="150000"/>
                                    </p:animScale>
                                  </p:childTnLst>
                                </p:cTn>
                              </p:par>
                              <p:par>
                                <p:cTn id="18" presetID="1"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P spid="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eaLnBrk="1" fontAlgn="auto" hangingPunct="1">
              <a:spcAft>
                <a:spcPts val="0"/>
              </a:spcAft>
              <a:defRPr/>
            </a:pPr>
            <a:r>
              <a:rPr lang="en-US" sz="5300" dirty="0" smtClean="0">
                <a:latin typeface="+mn-lt"/>
              </a:rPr>
              <a:t>Think-Turn-Talk</a:t>
            </a:r>
            <a:br>
              <a:rPr lang="en-US" sz="5300" dirty="0" smtClean="0">
                <a:latin typeface="+mn-lt"/>
              </a:rPr>
            </a:br>
            <a:r>
              <a:rPr lang="en-US" dirty="0" smtClean="0"/>
              <a:t/>
            </a:r>
            <a:br>
              <a:rPr lang="en-US" dirty="0" smtClean="0"/>
            </a:br>
            <a:endParaRPr lang="en-US" dirty="0"/>
          </a:p>
        </p:txBody>
      </p:sp>
      <p:sp>
        <p:nvSpPr>
          <p:cNvPr id="5" name="Text Placeholder 4"/>
          <p:cNvSpPr>
            <a:spLocks noGrp="1"/>
          </p:cNvSpPr>
          <p:nvPr>
            <p:ph type="body" idx="1"/>
          </p:nvPr>
        </p:nvSpPr>
        <p:spPr/>
        <p:txBody>
          <a:bodyPr rtlCol="0">
            <a:normAutofit/>
          </a:bodyPr>
          <a:lstStyle/>
          <a:p>
            <a:pPr eaLnBrk="1" fontAlgn="auto" hangingPunct="1">
              <a:spcAft>
                <a:spcPts val="0"/>
              </a:spcAft>
              <a:defRPr/>
            </a:pPr>
            <a:endParaRPr lang="en-US" sz="1400" dirty="0" smtClean="0"/>
          </a:p>
          <a:p>
            <a:pPr eaLnBrk="1" fontAlgn="auto" hangingPunct="1">
              <a:spcAft>
                <a:spcPts val="0"/>
              </a:spcAft>
              <a:defRPr/>
            </a:pPr>
            <a:r>
              <a:rPr lang="en-US" sz="3200" dirty="0" smtClean="0"/>
              <a:t>Your Classroom Routine …</a:t>
            </a:r>
            <a:endParaRPr lang="en-US" sz="3200" dirty="0"/>
          </a:p>
        </p:txBody>
      </p:sp>
      <p:sp>
        <p:nvSpPr>
          <p:cNvPr id="6" name="Footer Placeholder 3"/>
          <p:cNvSpPr>
            <a:spLocks noGrp="1"/>
          </p:cNvSpPr>
          <p:nvPr>
            <p:ph type="ftr" sz="quarter" idx="11"/>
          </p:nvPr>
        </p:nvSpPr>
        <p:spPr>
          <a:xfrm>
            <a:off x="1828800" y="6477000"/>
            <a:ext cx="5181600" cy="228600"/>
          </a:xfrm>
        </p:spPr>
        <p:txBody>
          <a:bodyPr/>
          <a:lstStyle/>
          <a:p>
            <a:r>
              <a:rPr lang="en-US" dirty="0" smtClean="0"/>
              <a:t>Copyright 2012 Texas Education Agency and the University of Texas System</a:t>
            </a:r>
            <a:endParaRPr lang="en-US" dirty="0"/>
          </a:p>
        </p:txBody>
      </p:sp>
      <p:sp>
        <p:nvSpPr>
          <p:cNvPr id="7" name="Slide Number Placeholder 4"/>
          <p:cNvSpPr>
            <a:spLocks noGrp="1"/>
          </p:cNvSpPr>
          <p:nvPr>
            <p:ph type="sldNum" sz="quarter" idx="12"/>
          </p:nvPr>
        </p:nvSpPr>
        <p:spPr>
          <a:xfrm>
            <a:off x="8763000" y="6461125"/>
            <a:ext cx="457200" cy="244475"/>
          </a:xfrm>
        </p:spPr>
        <p:txBody>
          <a:bodyPr/>
          <a:lstStyle/>
          <a:p>
            <a:fld id="{7B44EE3B-371E-4108-AA03-CAAD196CADCD}" type="slidenum">
              <a:rPr lang="en-US" smtClean="0"/>
              <a:pPr/>
              <a:t>12</a:t>
            </a:fld>
            <a:endParaRPr lang="en-US"/>
          </a:p>
        </p:txBody>
      </p:sp>
    </p:spTree>
    <p:extLst>
      <p:ext uri="{BB962C8B-B14F-4D97-AF65-F5344CB8AC3E}">
        <p14:creationId xmlns:p14="http://schemas.microsoft.com/office/powerpoint/2010/main" xmlns="" val="806304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a:xfrm>
            <a:off x="0" y="762000"/>
            <a:ext cx="9144000" cy="1143000"/>
          </a:xfrm>
        </p:spPr>
        <p:txBody>
          <a:bodyPr>
            <a:normAutofit/>
          </a:bodyPr>
          <a:lstStyle/>
          <a:p>
            <a:pPr eaLnBrk="1" hangingPunct="1"/>
            <a:r>
              <a:rPr lang="en-US" dirty="0" smtClean="0">
                <a:latin typeface="+mn-lt"/>
              </a:rPr>
              <a:t>When Can You Use Think-Turn-Talk?</a:t>
            </a:r>
          </a:p>
        </p:txBody>
      </p:sp>
      <p:sp>
        <p:nvSpPr>
          <p:cNvPr id="5" name="Content Placeholder 4"/>
          <p:cNvSpPr>
            <a:spLocks noGrp="1"/>
          </p:cNvSpPr>
          <p:nvPr>
            <p:ph idx="1"/>
          </p:nvPr>
        </p:nvSpPr>
        <p:spPr/>
        <p:txBody>
          <a:bodyPr>
            <a:normAutofit/>
          </a:bodyPr>
          <a:lstStyle/>
          <a:p>
            <a:pPr eaLnBrk="1" hangingPunct="1">
              <a:buFont typeface="Arial" pitchFamily="34" charset="0"/>
              <a:buNone/>
            </a:pPr>
            <a:r>
              <a:rPr lang="en-US" sz="4000" dirty="0" smtClean="0"/>
              <a:t>Every lesson!</a:t>
            </a:r>
          </a:p>
          <a:p>
            <a:pPr eaLnBrk="1" hangingPunct="1">
              <a:buFont typeface="Arial" pitchFamily="34" charset="0"/>
              <a:buNone/>
            </a:pPr>
            <a:r>
              <a:rPr lang="en-US" sz="4000" dirty="0" smtClean="0"/>
              <a:t>		Every day!</a:t>
            </a:r>
          </a:p>
          <a:p>
            <a:pPr eaLnBrk="1" hangingPunct="1">
              <a:buFont typeface="Arial" pitchFamily="34" charset="0"/>
              <a:buNone/>
            </a:pPr>
            <a:r>
              <a:rPr lang="en-US" sz="4000" dirty="0" smtClean="0"/>
              <a:t>			 Every content area!</a:t>
            </a:r>
          </a:p>
        </p:txBody>
      </p:sp>
      <p:pic>
        <p:nvPicPr>
          <p:cNvPr id="2050" name="Picture 2" descr="C:\Documents and Settings\ddycha\Local Settings\Temporary Internet Files\Content.IE5\1TTJYVJL\MCj04119560000[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33800" y="4267200"/>
            <a:ext cx="1541463" cy="185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3"/>
          <p:cNvSpPr>
            <a:spLocks noGrp="1"/>
          </p:cNvSpPr>
          <p:nvPr>
            <p:ph type="ftr" sz="quarter" idx="11"/>
          </p:nvPr>
        </p:nvSpPr>
        <p:spPr>
          <a:xfrm>
            <a:off x="1828800" y="6477000"/>
            <a:ext cx="5181600" cy="228600"/>
          </a:xfrm>
        </p:spPr>
        <p:txBody>
          <a:bodyPr/>
          <a:lstStyle/>
          <a:p>
            <a:r>
              <a:rPr lang="en-US" dirty="0" smtClean="0"/>
              <a:t>Copyright 2012 Texas Education Agency and the University of Texas System</a:t>
            </a:r>
            <a:endParaRPr lang="en-US" dirty="0"/>
          </a:p>
        </p:txBody>
      </p:sp>
      <p:sp>
        <p:nvSpPr>
          <p:cNvPr id="7" name="Slide Number Placeholder 4"/>
          <p:cNvSpPr>
            <a:spLocks noGrp="1"/>
          </p:cNvSpPr>
          <p:nvPr>
            <p:ph type="sldNum" sz="quarter" idx="12"/>
          </p:nvPr>
        </p:nvSpPr>
        <p:spPr>
          <a:xfrm>
            <a:off x="8763000" y="6461125"/>
            <a:ext cx="457200" cy="244475"/>
          </a:xfrm>
        </p:spPr>
        <p:txBody>
          <a:bodyPr/>
          <a:lstStyle/>
          <a:p>
            <a:fld id="{7B44EE3B-371E-4108-AA03-CAAD196CADCD}" type="slidenum">
              <a:rPr lang="en-US" smtClean="0"/>
              <a:pPr/>
              <a:t>13</a:t>
            </a:fld>
            <a:endParaRPr lang="en-US"/>
          </a:p>
        </p:txBody>
      </p:sp>
    </p:spTree>
    <p:extLst>
      <p:ext uri="{BB962C8B-B14F-4D97-AF65-F5344CB8AC3E}">
        <p14:creationId xmlns:p14="http://schemas.microsoft.com/office/powerpoint/2010/main" xmlns="" val="1732227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9"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dissolve">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normAutofit/>
          </a:bodyPr>
          <a:lstStyle/>
          <a:p>
            <a:pPr eaLnBrk="1" hangingPunct="1"/>
            <a:r>
              <a:rPr lang="en-US" dirty="0" smtClean="0">
                <a:latin typeface="+mn-lt"/>
              </a:rPr>
              <a:t>Some Examples:</a:t>
            </a:r>
          </a:p>
        </p:txBody>
      </p:sp>
      <p:sp>
        <p:nvSpPr>
          <p:cNvPr id="3" name="Content Placeholder 2"/>
          <p:cNvSpPr>
            <a:spLocks noGrp="1"/>
          </p:cNvSpPr>
          <p:nvPr>
            <p:ph idx="1"/>
          </p:nvPr>
        </p:nvSpPr>
        <p:spPr/>
        <p:txBody>
          <a:bodyPr/>
          <a:lstStyle/>
          <a:p>
            <a:pPr eaLnBrk="1" hangingPunct="1"/>
            <a:r>
              <a:rPr lang="en-US" sz="2800" dirty="0" smtClean="0"/>
              <a:t>PE: Why is it important for us to play by the rules?</a:t>
            </a:r>
          </a:p>
          <a:p>
            <a:pPr eaLnBrk="1" hangingPunct="1">
              <a:buFont typeface="Arial" pitchFamily="34" charset="0"/>
              <a:buNone/>
            </a:pPr>
            <a:endParaRPr lang="en-US" sz="800" dirty="0" smtClean="0"/>
          </a:p>
          <a:p>
            <a:pPr eaLnBrk="1" hangingPunct="1"/>
            <a:r>
              <a:rPr lang="en-US" sz="2800" dirty="0" smtClean="0"/>
              <a:t>Music: What kind of songs do you like to listen to and why?</a:t>
            </a:r>
          </a:p>
          <a:p>
            <a:pPr eaLnBrk="1" hangingPunct="1">
              <a:buFont typeface="Arial" pitchFamily="34" charset="0"/>
              <a:buNone/>
            </a:pPr>
            <a:endParaRPr lang="en-US" sz="800" dirty="0" smtClean="0"/>
          </a:p>
          <a:p>
            <a:pPr eaLnBrk="1" hangingPunct="1"/>
            <a:r>
              <a:rPr lang="en-US" sz="2800" dirty="0" smtClean="0"/>
              <a:t>Math: Explain how you solved this problem.</a:t>
            </a:r>
          </a:p>
          <a:p>
            <a:pPr eaLnBrk="1" hangingPunct="1">
              <a:buFont typeface="Arial" pitchFamily="34" charset="0"/>
              <a:buNone/>
            </a:pPr>
            <a:endParaRPr lang="en-US" sz="800" dirty="0" smtClean="0"/>
          </a:p>
          <a:p>
            <a:pPr eaLnBrk="1" hangingPunct="1"/>
            <a:r>
              <a:rPr lang="en-US" sz="2800" dirty="0" smtClean="0"/>
              <a:t>Science: Why is it important to recycle?</a:t>
            </a:r>
          </a:p>
          <a:p>
            <a:pPr eaLnBrk="1" hangingPunct="1">
              <a:buFont typeface="Arial" pitchFamily="34" charset="0"/>
              <a:buNone/>
            </a:pPr>
            <a:endParaRPr lang="en-US" sz="800" dirty="0" smtClean="0"/>
          </a:p>
          <a:p>
            <a:pPr eaLnBrk="1" hangingPunct="1"/>
            <a:r>
              <a:rPr lang="en-US" sz="2800" dirty="0" smtClean="0"/>
              <a:t>Social Studies: What are some responsibilities of citizens?</a:t>
            </a:r>
          </a:p>
        </p:txBody>
      </p:sp>
      <p:sp>
        <p:nvSpPr>
          <p:cNvPr id="4" name="TextBox 3"/>
          <p:cNvSpPr txBox="1">
            <a:spLocks noChangeArrowheads="1"/>
          </p:cNvSpPr>
          <p:nvPr/>
        </p:nvSpPr>
        <p:spPr bwMode="auto">
          <a:xfrm>
            <a:off x="1219200" y="1447800"/>
            <a:ext cx="678180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800" dirty="0">
                <a:solidFill>
                  <a:srgbClr val="000000"/>
                </a:solidFill>
              </a:rPr>
              <a:t> </a:t>
            </a:r>
            <a:r>
              <a:rPr lang="en-US" dirty="0">
                <a:solidFill>
                  <a:srgbClr val="000000"/>
                </a:solidFill>
              </a:rPr>
              <a:t/>
            </a:r>
            <a:br>
              <a:rPr lang="en-US" dirty="0">
                <a:solidFill>
                  <a:srgbClr val="000000"/>
                </a:solidFill>
              </a:rPr>
            </a:br>
            <a:r>
              <a:rPr lang="en-US" sz="4400" dirty="0">
                <a:solidFill>
                  <a:srgbClr val="000000"/>
                </a:solidFill>
              </a:rPr>
              <a:t>“</a:t>
            </a:r>
            <a:r>
              <a:rPr lang="en-US" sz="4000" dirty="0">
                <a:solidFill>
                  <a:srgbClr val="000000"/>
                </a:solidFill>
                <a:latin typeface="+mn-lt"/>
              </a:rPr>
              <a:t>Teachers ought to spend 55-80 percent of their time allowing students to process </a:t>
            </a:r>
            <a:r>
              <a:rPr lang="en-US" sz="4000" dirty="0" smtClean="0">
                <a:solidFill>
                  <a:srgbClr val="000000"/>
                </a:solidFill>
                <a:latin typeface="+mn-lt"/>
              </a:rPr>
              <a:t>information.</a:t>
            </a:r>
            <a:r>
              <a:rPr lang="en-US" sz="4000" dirty="0" smtClean="0">
                <a:solidFill>
                  <a:srgbClr val="000000"/>
                </a:solidFill>
              </a:rPr>
              <a:t>” </a:t>
            </a:r>
            <a:endParaRPr lang="en-US" sz="4000" dirty="0">
              <a:solidFill>
                <a:srgbClr val="000000"/>
              </a:solidFill>
            </a:endParaRPr>
          </a:p>
          <a:p>
            <a:pPr algn="ctr" eaLnBrk="1" hangingPunct="1"/>
            <a:r>
              <a:rPr lang="en-US" sz="2400" dirty="0" smtClean="0">
                <a:solidFill>
                  <a:srgbClr val="000000"/>
                </a:solidFill>
              </a:rPr>
              <a:t>                             </a:t>
            </a:r>
            <a:r>
              <a:rPr lang="en-US" sz="2000" dirty="0" smtClean="0">
                <a:solidFill>
                  <a:srgbClr val="000000"/>
                </a:solidFill>
              </a:rPr>
              <a:t>(</a:t>
            </a:r>
            <a:r>
              <a:rPr lang="en-US" sz="2000" dirty="0">
                <a:solidFill>
                  <a:srgbClr val="000000"/>
                </a:solidFill>
              </a:rPr>
              <a:t>Jensen, 1998</a:t>
            </a:r>
            <a:r>
              <a:rPr lang="en-US" sz="2000" dirty="0" smtClean="0">
                <a:solidFill>
                  <a:srgbClr val="000000"/>
                </a:solidFill>
              </a:rPr>
              <a:t>)</a:t>
            </a:r>
            <a:endParaRPr lang="en-US" sz="2000" dirty="0">
              <a:solidFill>
                <a:srgbClr val="000000"/>
              </a:solidFill>
            </a:endParaRPr>
          </a:p>
        </p:txBody>
      </p:sp>
      <p:grpSp>
        <p:nvGrpSpPr>
          <p:cNvPr id="53253" name="Group 4"/>
          <p:cNvGrpSpPr>
            <a:grpSpLocks/>
          </p:cNvGrpSpPr>
          <p:nvPr/>
        </p:nvGrpSpPr>
        <p:grpSpPr bwMode="auto">
          <a:xfrm rot="940885">
            <a:off x="7068628" y="4327524"/>
            <a:ext cx="1247775" cy="1730375"/>
            <a:chOff x="2667000" y="1295400"/>
            <a:chExt cx="1247775" cy="1731107"/>
          </a:xfrm>
        </p:grpSpPr>
        <p:pic>
          <p:nvPicPr>
            <p:cNvPr id="6" name="Picture 5"/>
            <p:cNvPicPr>
              <a:picLocks noChangeAspect="1" noChangeArrowheads="1"/>
            </p:cNvPicPr>
            <p:nvPr/>
          </p:nvPicPr>
          <p:blipFill>
            <a:blip r:embed="rId3" cstate="print">
              <a:duotone>
                <a:prstClr val="black"/>
                <a:srgbClr val="FFFF00">
                  <a:tint val="45000"/>
                  <a:satMod val="400000"/>
                </a:srgbClr>
              </a:duotone>
            </a:blip>
            <a:srcRect/>
            <a:stretch>
              <a:fillRect/>
            </a:stretch>
          </p:blipFill>
          <p:spPr bwMode="auto">
            <a:xfrm>
              <a:off x="2667000" y="1295400"/>
              <a:ext cx="1247775" cy="1731107"/>
            </a:xfrm>
            <a:prstGeom prst="rect">
              <a:avLst/>
            </a:prstGeom>
            <a:noFill/>
            <a:ln w="9525">
              <a:solidFill>
                <a:schemeClr val="tx1"/>
              </a:solidFill>
              <a:miter lim="800000"/>
              <a:headEnd/>
              <a:tailEnd/>
            </a:ln>
          </p:spPr>
        </p:pic>
        <p:sp>
          <p:nvSpPr>
            <p:cNvPr id="53255" name="TextBox 6"/>
            <p:cNvSpPr txBox="1">
              <a:spLocks noChangeArrowheads="1"/>
            </p:cNvSpPr>
            <p:nvPr/>
          </p:nvSpPr>
          <p:spPr bwMode="auto">
            <a:xfrm>
              <a:off x="2921415" y="1918776"/>
              <a:ext cx="795411" cy="2001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700" dirty="0">
                  <a:latin typeface="AlternateGothic2 BT" pitchFamily="34" charset="0"/>
                </a:rPr>
                <a:t>t</a:t>
              </a:r>
              <a:r>
                <a:rPr lang="en-US" sz="700" dirty="0" smtClean="0">
                  <a:latin typeface="AlternateGothic2 BT" pitchFamily="34" charset="0"/>
                </a:rPr>
                <a:t>ime to process</a:t>
              </a:r>
              <a:endParaRPr lang="en-US" sz="700" dirty="0">
                <a:latin typeface="AlternateGothic2 BT" pitchFamily="34" charset="0"/>
              </a:endParaRPr>
            </a:p>
          </p:txBody>
        </p:sp>
        <p:sp>
          <p:nvSpPr>
            <p:cNvPr id="53256" name="TextBox 7"/>
            <p:cNvSpPr txBox="1">
              <a:spLocks noChangeArrowheads="1"/>
            </p:cNvSpPr>
            <p:nvPr/>
          </p:nvSpPr>
          <p:spPr bwMode="auto">
            <a:xfrm>
              <a:off x="2910252" y="1766418"/>
              <a:ext cx="722764"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700">
                  <a:latin typeface="AlternateGothic2 BT" pitchFamily="34" charset="0"/>
                </a:rPr>
                <a:t>3-5 seconds</a:t>
              </a:r>
            </a:p>
          </p:txBody>
        </p:sp>
      </p:grpSp>
      <p:sp>
        <p:nvSpPr>
          <p:cNvPr id="9" name="Footer Placeholder 3"/>
          <p:cNvSpPr>
            <a:spLocks noGrp="1"/>
          </p:cNvSpPr>
          <p:nvPr>
            <p:ph type="ftr" sz="quarter" idx="11"/>
          </p:nvPr>
        </p:nvSpPr>
        <p:spPr>
          <a:xfrm>
            <a:off x="1828800" y="6477000"/>
            <a:ext cx="5181600" cy="228600"/>
          </a:xfrm>
        </p:spPr>
        <p:txBody>
          <a:bodyPr/>
          <a:lstStyle/>
          <a:p>
            <a:r>
              <a:rPr lang="en-US" dirty="0" smtClean="0"/>
              <a:t>Copyright 2012 Texas Education Agency and the University of Texas System</a:t>
            </a:r>
            <a:endParaRPr lang="en-US" dirty="0"/>
          </a:p>
        </p:txBody>
      </p:sp>
      <p:sp>
        <p:nvSpPr>
          <p:cNvPr id="10" name="Slide Number Placeholder 4"/>
          <p:cNvSpPr>
            <a:spLocks noGrp="1"/>
          </p:cNvSpPr>
          <p:nvPr>
            <p:ph type="sldNum" sz="quarter" idx="12"/>
          </p:nvPr>
        </p:nvSpPr>
        <p:spPr>
          <a:xfrm>
            <a:off x="8763000" y="6461125"/>
            <a:ext cx="457200" cy="244475"/>
          </a:xfrm>
        </p:spPr>
        <p:txBody>
          <a:bodyPr/>
          <a:lstStyle/>
          <a:p>
            <a:fld id="{7B44EE3B-371E-4108-AA03-CAAD196CADCD}" type="slidenum">
              <a:rPr lang="en-US" smtClean="0"/>
              <a:pPr/>
              <a:t>14</a:t>
            </a:fld>
            <a:endParaRPr lang="en-US"/>
          </a:p>
        </p:txBody>
      </p:sp>
    </p:spTree>
    <p:extLst>
      <p:ext uri="{BB962C8B-B14F-4D97-AF65-F5344CB8AC3E}">
        <p14:creationId xmlns:p14="http://schemas.microsoft.com/office/powerpoint/2010/main" xmlns="" val="3532414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1"/>
          <p:cNvSpPr>
            <a:spLocks noGrp="1"/>
          </p:cNvSpPr>
          <p:nvPr>
            <p:ph type="title"/>
          </p:nvPr>
        </p:nvSpPr>
        <p:spPr>
          <a:xfrm>
            <a:off x="403042" y="762000"/>
            <a:ext cx="8229600" cy="1189038"/>
          </a:xfrm>
        </p:spPr>
        <p:txBody>
          <a:bodyPr anchor="t"/>
          <a:lstStyle/>
          <a:p>
            <a:pPr eaLnBrk="1" hangingPunct="1"/>
            <a:r>
              <a:rPr lang="en-US" dirty="0" smtClean="0">
                <a:latin typeface="+mn-lt"/>
              </a:rPr>
              <a:t>Tips and Tricks</a:t>
            </a:r>
          </a:p>
        </p:txBody>
      </p:sp>
      <p:sp>
        <p:nvSpPr>
          <p:cNvPr id="54276" name="Content Placeholder 2"/>
          <p:cNvSpPr>
            <a:spLocks noGrp="1"/>
          </p:cNvSpPr>
          <p:nvPr>
            <p:ph idx="1"/>
          </p:nvPr>
        </p:nvSpPr>
        <p:spPr>
          <a:xfrm>
            <a:off x="381000" y="1752600"/>
            <a:ext cx="5983802" cy="4297363"/>
          </a:xfrm>
        </p:spPr>
        <p:txBody>
          <a:bodyPr/>
          <a:lstStyle/>
          <a:p>
            <a:pPr eaLnBrk="1" hangingPunct="1">
              <a:buFont typeface="Wingdings" pitchFamily="2" charset="2"/>
              <a:buChar char="Ø"/>
            </a:pPr>
            <a:r>
              <a:rPr lang="en-US" sz="2800" dirty="0" smtClean="0"/>
              <a:t>Explicitly teach, model and practice so that expectations are clear</a:t>
            </a:r>
          </a:p>
          <a:p>
            <a:pPr eaLnBrk="1" hangingPunct="1">
              <a:buFont typeface="Arial" pitchFamily="34" charset="0"/>
              <a:buNone/>
            </a:pPr>
            <a:endParaRPr lang="en-US" sz="1100" dirty="0" smtClean="0"/>
          </a:p>
          <a:p>
            <a:pPr eaLnBrk="1" hangingPunct="1">
              <a:buFont typeface="Wingdings" pitchFamily="2" charset="2"/>
              <a:buChar char="Ø"/>
            </a:pPr>
            <a:r>
              <a:rPr lang="en-US" sz="2800" dirty="0" smtClean="0"/>
              <a:t>Hang a large version of the poster and refer to it during lessons</a:t>
            </a:r>
          </a:p>
          <a:p>
            <a:pPr eaLnBrk="1" hangingPunct="1">
              <a:buFont typeface="Arial" pitchFamily="34" charset="0"/>
              <a:buNone/>
            </a:pPr>
            <a:endParaRPr lang="en-US" sz="1100" dirty="0" smtClean="0"/>
          </a:p>
          <a:p>
            <a:pPr eaLnBrk="1" hangingPunct="1">
              <a:buFont typeface="Wingdings" pitchFamily="2" charset="2"/>
              <a:buChar char="Ø"/>
            </a:pPr>
            <a:r>
              <a:rPr lang="en-US" sz="2800" dirty="0" smtClean="0"/>
              <a:t>Use popsicle sticks or other methods of random selection to choose who will share</a:t>
            </a:r>
          </a:p>
          <a:p>
            <a:pPr eaLnBrk="1" hangingPunct="1">
              <a:buFont typeface="Wingdings" pitchFamily="2" charset="2"/>
              <a:buChar char="Ø"/>
            </a:pPr>
            <a:endParaRPr lang="en-US" sz="2800" dirty="0" smtClean="0"/>
          </a:p>
          <a:p>
            <a:pPr eaLnBrk="1" hangingPunct="1">
              <a:buFontTx/>
              <a:buNone/>
            </a:pPr>
            <a:endParaRPr lang="en-US" sz="2800" dirty="0" smtClean="0"/>
          </a:p>
          <a:p>
            <a:pPr eaLnBrk="1" hangingPunct="1">
              <a:buFont typeface="Wingdings" pitchFamily="2" charset="2"/>
              <a:buChar char="Ø"/>
            </a:pPr>
            <a:endParaRPr lang="en-US" sz="2800" dirty="0" smtClean="0"/>
          </a:p>
          <a:p>
            <a:pPr eaLnBrk="1" hangingPunct="1">
              <a:buFontTx/>
              <a:buNone/>
            </a:pPr>
            <a:endParaRPr lang="en-US" sz="1800" dirty="0" smtClean="0"/>
          </a:p>
          <a:p>
            <a:pPr eaLnBrk="1" hangingPunct="1">
              <a:buFont typeface="Arial" pitchFamily="34" charset="0"/>
              <a:buNone/>
            </a:pPr>
            <a:endParaRPr lang="en-US" sz="3600" dirty="0" smtClean="0"/>
          </a:p>
          <a:p>
            <a:pPr eaLnBrk="1" hangingPunct="1">
              <a:buFont typeface="Wingdings" pitchFamily="2" charset="2"/>
              <a:buChar char="Ø"/>
            </a:pPr>
            <a:endParaRPr lang="en-US" sz="1200" dirty="0" smtClean="0"/>
          </a:p>
          <a:p>
            <a:pPr eaLnBrk="1" hangingPunct="1">
              <a:buFontTx/>
              <a:buNone/>
            </a:pPr>
            <a:endParaRPr lang="en-US" dirty="0" smtClean="0"/>
          </a:p>
        </p:txBody>
      </p:sp>
      <p:pic>
        <p:nvPicPr>
          <p:cNvPr id="8" name="Picture 7"/>
          <p:cNvPicPr>
            <a:picLocks noChangeAspect="1" noChangeArrowheads="1"/>
          </p:cNvPicPr>
          <p:nvPr/>
        </p:nvPicPr>
        <p:blipFill>
          <a:blip r:embed="rId3"/>
          <a:srcRect/>
          <a:stretch>
            <a:fillRect/>
          </a:stretch>
        </p:blipFill>
        <p:spPr bwMode="auto">
          <a:xfrm rot="1025049">
            <a:off x="6521216" y="2461587"/>
            <a:ext cx="2097087" cy="2549525"/>
          </a:xfrm>
          <a:prstGeom prst="rect">
            <a:avLst/>
          </a:prstGeom>
          <a:ln w="12700">
            <a:solidFill>
              <a:schemeClr val="tx1"/>
            </a:solidFill>
          </a:ln>
          <a:effectLst>
            <a:outerShdw blurRad="292100" dist="139700" dir="2700000" algn="tl" rotWithShape="0">
              <a:srgbClr val="333333">
                <a:alpha val="65000"/>
              </a:srgbClr>
            </a:outerShdw>
          </a:effectLst>
        </p:spPr>
      </p:pic>
      <p:sp>
        <p:nvSpPr>
          <p:cNvPr id="9" name="Footer Placeholder 3"/>
          <p:cNvSpPr>
            <a:spLocks noGrp="1"/>
          </p:cNvSpPr>
          <p:nvPr>
            <p:ph type="ftr" sz="quarter" idx="11"/>
          </p:nvPr>
        </p:nvSpPr>
        <p:spPr>
          <a:xfrm>
            <a:off x="1828800" y="6477000"/>
            <a:ext cx="5181600" cy="228600"/>
          </a:xfrm>
        </p:spPr>
        <p:txBody>
          <a:bodyPr/>
          <a:lstStyle/>
          <a:p>
            <a:r>
              <a:rPr lang="en-US" dirty="0" smtClean="0"/>
              <a:t>Copyright 2012 Texas Education Agency and the University of Texas System</a:t>
            </a:r>
            <a:endParaRPr lang="en-US" dirty="0"/>
          </a:p>
        </p:txBody>
      </p:sp>
      <p:sp>
        <p:nvSpPr>
          <p:cNvPr id="10" name="Slide Number Placeholder 4"/>
          <p:cNvSpPr>
            <a:spLocks noGrp="1"/>
          </p:cNvSpPr>
          <p:nvPr>
            <p:ph type="sldNum" sz="quarter" idx="12"/>
          </p:nvPr>
        </p:nvSpPr>
        <p:spPr>
          <a:xfrm>
            <a:off x="8763000" y="6461125"/>
            <a:ext cx="457200" cy="244475"/>
          </a:xfrm>
        </p:spPr>
        <p:txBody>
          <a:bodyPr/>
          <a:lstStyle/>
          <a:p>
            <a:fld id="{7B44EE3B-371E-4108-AA03-CAAD196CADCD}" type="slidenum">
              <a:rPr lang="en-US" smtClean="0"/>
              <a:pPr/>
              <a:t>15</a:t>
            </a:fld>
            <a:endParaRPr lang="en-US"/>
          </a:p>
        </p:txBody>
      </p:sp>
      <p:pic>
        <p:nvPicPr>
          <p:cNvPr id="11" name="Picture 9" descr="C:\Documents and Settings\ddycha\Local Settings\Temporary Internet Files\Content.IE5\6I22BF7Q\MCj04247980000[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330387">
            <a:off x="7582663" y="761708"/>
            <a:ext cx="1464722" cy="1300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a:spLocks noChangeArrowheads="1"/>
          </p:cNvSpPr>
          <p:nvPr/>
        </p:nvSpPr>
        <p:spPr bwMode="auto">
          <a:xfrm rot="613692">
            <a:off x="7537607" y="1257782"/>
            <a:ext cx="16764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000000"/>
                </a:solidFill>
                <a:latin typeface="Comic Sans MS" pitchFamily="66" charset="0"/>
              </a:rPr>
              <a:t>  </a:t>
            </a:r>
            <a:r>
              <a:rPr lang="en-US" sz="1400" dirty="0">
                <a:solidFill>
                  <a:srgbClr val="000000"/>
                </a:solidFill>
                <a:latin typeface="Comic Sans MS" pitchFamily="66" charset="0"/>
              </a:rPr>
              <a:t>Handout </a:t>
            </a:r>
            <a:r>
              <a:rPr lang="en-US" sz="1400" dirty="0" smtClean="0">
                <a:solidFill>
                  <a:srgbClr val="000000"/>
                </a:solidFill>
                <a:latin typeface="Comic Sans MS" pitchFamily="66" charset="0"/>
              </a:rPr>
              <a:t>#2</a:t>
            </a:r>
            <a:endParaRPr lang="en-US" sz="1400" dirty="0">
              <a:solidFill>
                <a:srgbClr val="000000"/>
              </a:solidFill>
              <a:latin typeface="Comic Sans MS" pitchFamily="66" charset="0"/>
            </a:endParaRPr>
          </a:p>
          <a:p>
            <a:pPr eaLnBrk="1" hangingPunct="1"/>
            <a:endParaRPr lang="en-US" dirty="0">
              <a:solidFill>
                <a:srgbClr val="000000"/>
              </a:solidFill>
            </a:endParaRPr>
          </a:p>
        </p:txBody>
      </p:sp>
      <p:sp>
        <p:nvSpPr>
          <p:cNvPr id="13" name="Rectangle 12"/>
          <p:cNvSpPr/>
          <p:nvPr/>
        </p:nvSpPr>
        <p:spPr>
          <a:xfrm>
            <a:off x="5257800" y="5867400"/>
            <a:ext cx="2909964" cy="369332"/>
          </a:xfrm>
          <a:prstGeom prst="rect">
            <a:avLst/>
          </a:prstGeom>
        </p:spPr>
        <p:txBody>
          <a:bodyPr wrap="none">
            <a:spAutoFit/>
          </a:bodyPr>
          <a:lstStyle/>
          <a:p>
            <a:r>
              <a:rPr lang="en-US" u="sng" dirty="0">
                <a:hlinkClick r:id="rId5"/>
              </a:rPr>
              <a:t>http://youtu.be/X02F9DlkPJg</a:t>
            </a:r>
            <a:endParaRPr lang="en-US" dirty="0"/>
          </a:p>
        </p:txBody>
      </p:sp>
    </p:spTree>
    <p:extLst>
      <p:ext uri="{BB962C8B-B14F-4D97-AF65-F5344CB8AC3E}">
        <p14:creationId xmlns:p14="http://schemas.microsoft.com/office/powerpoint/2010/main" xmlns="" val="238202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955076"/>
            <a:ext cx="8229600" cy="655638"/>
          </a:xfrm>
        </p:spPr>
        <p:txBody>
          <a:bodyPr anchor="t">
            <a:noAutofit/>
          </a:bodyPr>
          <a:lstStyle/>
          <a:p>
            <a:pPr eaLnBrk="1" hangingPunct="1"/>
            <a:r>
              <a:rPr lang="en-US" dirty="0" smtClean="0">
                <a:latin typeface="+mn-lt"/>
              </a:rPr>
              <a:t>Tips and Tricks</a:t>
            </a:r>
            <a:endParaRPr lang="en-US" b="1" dirty="0" smtClean="0">
              <a:latin typeface="+mn-lt"/>
            </a:endParaRPr>
          </a:p>
        </p:txBody>
      </p:sp>
      <p:sp>
        <p:nvSpPr>
          <p:cNvPr id="55299" name="Content Placeholder 2"/>
          <p:cNvSpPr>
            <a:spLocks noGrp="1"/>
          </p:cNvSpPr>
          <p:nvPr>
            <p:ph idx="1"/>
          </p:nvPr>
        </p:nvSpPr>
        <p:spPr>
          <a:xfrm>
            <a:off x="457200" y="1828800"/>
            <a:ext cx="6248400" cy="4297363"/>
          </a:xfrm>
        </p:spPr>
        <p:txBody>
          <a:bodyPr/>
          <a:lstStyle/>
          <a:p>
            <a:pPr eaLnBrk="1" hangingPunct="1">
              <a:buFont typeface="Wingdings" pitchFamily="2" charset="2"/>
              <a:buChar char="Ø"/>
            </a:pPr>
            <a:r>
              <a:rPr lang="en-US" sz="2800" dirty="0" smtClean="0"/>
              <a:t>Think about how you will pair students</a:t>
            </a:r>
          </a:p>
          <a:p>
            <a:pPr eaLnBrk="1" hangingPunct="1">
              <a:buFont typeface="Arial" pitchFamily="34" charset="0"/>
              <a:buNone/>
            </a:pPr>
            <a:endParaRPr lang="en-US" sz="800" dirty="0" smtClean="0"/>
          </a:p>
          <a:p>
            <a:pPr eaLnBrk="1" hangingPunct="1">
              <a:buFont typeface="Wingdings" pitchFamily="2" charset="2"/>
              <a:buChar char="Ø"/>
            </a:pPr>
            <a:r>
              <a:rPr lang="en-US" sz="2800" dirty="0" smtClean="0"/>
              <a:t>Assign students roles (such as Partner A and Partner B)</a:t>
            </a:r>
          </a:p>
          <a:p>
            <a:pPr eaLnBrk="1" hangingPunct="1">
              <a:buFontTx/>
              <a:buNone/>
            </a:pPr>
            <a:endParaRPr lang="en-US" sz="1200" dirty="0" smtClean="0"/>
          </a:p>
          <a:p>
            <a:pPr eaLnBrk="1" hangingPunct="1">
              <a:buFont typeface="Wingdings" pitchFamily="2" charset="2"/>
              <a:buChar char="Ø"/>
            </a:pPr>
            <a:r>
              <a:rPr lang="en-US" sz="2800" dirty="0" smtClean="0"/>
              <a:t>Give each partner a specific prompt:</a:t>
            </a:r>
          </a:p>
          <a:p>
            <a:pPr eaLnBrk="1" hangingPunct="1">
              <a:buFont typeface="Arial" pitchFamily="34" charset="0"/>
              <a:buNone/>
            </a:pPr>
            <a:endParaRPr lang="en-US" sz="1200" dirty="0" smtClean="0"/>
          </a:p>
          <a:p>
            <a:pPr eaLnBrk="1" hangingPunct="1">
              <a:buFont typeface="Arial" pitchFamily="34" charset="0"/>
              <a:buNone/>
            </a:pPr>
            <a:r>
              <a:rPr lang="en-US" sz="1200" dirty="0" smtClean="0"/>
              <a:t>	</a:t>
            </a:r>
            <a:r>
              <a:rPr lang="en-US" sz="2400" dirty="0" smtClean="0"/>
              <a:t>Example: </a:t>
            </a:r>
            <a:r>
              <a:rPr lang="en-US" sz="2400" i="1" dirty="0" smtClean="0"/>
              <a:t>Partner A, tell your partner one thing you learned about penguins after reading this paragraph</a:t>
            </a:r>
            <a:r>
              <a:rPr lang="en-US" sz="2400" dirty="0" smtClean="0"/>
              <a:t>.</a:t>
            </a:r>
          </a:p>
          <a:p>
            <a:pPr eaLnBrk="1" hangingPunct="1">
              <a:buFontTx/>
              <a:buNone/>
            </a:pPr>
            <a:endParaRPr lang="en-US" sz="1800" dirty="0" smtClean="0"/>
          </a:p>
          <a:p>
            <a:pPr eaLnBrk="1" hangingPunct="1">
              <a:buFont typeface="Arial" pitchFamily="34" charset="0"/>
              <a:buNone/>
            </a:pPr>
            <a:endParaRPr lang="en-US" sz="3600" dirty="0" smtClean="0"/>
          </a:p>
          <a:p>
            <a:pPr eaLnBrk="1" hangingPunct="1">
              <a:buFont typeface="Wingdings" pitchFamily="2" charset="2"/>
              <a:buChar char="Ø"/>
            </a:pPr>
            <a:endParaRPr lang="en-US" sz="1200" dirty="0" smtClean="0"/>
          </a:p>
          <a:p>
            <a:pPr eaLnBrk="1" hangingPunct="1">
              <a:buFontTx/>
              <a:buNone/>
            </a:pPr>
            <a:endParaRPr lang="en-US" dirty="0" smtClean="0"/>
          </a:p>
        </p:txBody>
      </p:sp>
      <p:pic>
        <p:nvPicPr>
          <p:cNvPr id="55300" name="Picture 2" descr="C:\Documents and Settings\cgoodrow\Local Settings\Temporary Internet Files\Content.IE5\BOXGK3HA\MMj02832730000[1].gif"/>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rot="-374996">
            <a:off x="7239000" y="2971800"/>
            <a:ext cx="1471613" cy="147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301" name="Picture 3" descr="C:\Documents and Settings\cgoodrow\Local Settings\Temporary Internet Files\Content.IE5\8B64QVDW\MCj02833870000[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375964">
            <a:off x="7286625" y="4470400"/>
            <a:ext cx="1304925" cy="1290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5302" name="Group 5"/>
          <p:cNvGrpSpPr>
            <a:grpSpLocks/>
          </p:cNvGrpSpPr>
          <p:nvPr/>
        </p:nvGrpSpPr>
        <p:grpSpPr bwMode="auto">
          <a:xfrm rot="1248322">
            <a:off x="7273925" y="484188"/>
            <a:ext cx="1323975" cy="1730375"/>
            <a:chOff x="2714625" y="1240692"/>
            <a:chExt cx="3990975" cy="4855307"/>
          </a:xfrm>
        </p:grpSpPr>
        <p:pic>
          <p:nvPicPr>
            <p:cNvPr id="7" name="Picture 6"/>
            <p:cNvPicPr>
              <a:picLocks noChangeAspect="1" noChangeArrowheads="1"/>
            </p:cNvPicPr>
            <p:nvPr/>
          </p:nvPicPr>
          <p:blipFill>
            <a:blip r:embed="rId5" cstate="print">
              <a:duotone>
                <a:prstClr val="black"/>
                <a:srgbClr val="FFFF00">
                  <a:tint val="45000"/>
                  <a:satMod val="400000"/>
                </a:srgbClr>
              </a:duotone>
            </a:blip>
            <a:srcRect/>
            <a:stretch>
              <a:fillRect/>
            </a:stretch>
          </p:blipFill>
          <p:spPr bwMode="auto">
            <a:xfrm>
              <a:off x="2714625" y="1240692"/>
              <a:ext cx="3990975" cy="4855307"/>
            </a:xfrm>
            <a:prstGeom prst="rect">
              <a:avLst/>
            </a:prstGeom>
            <a:noFill/>
            <a:ln w="9525">
              <a:solidFill>
                <a:schemeClr val="tx1"/>
              </a:solidFill>
              <a:miter lim="800000"/>
              <a:headEnd/>
              <a:tailEnd/>
            </a:ln>
          </p:spPr>
        </p:pic>
        <p:sp>
          <p:nvSpPr>
            <p:cNvPr id="55304" name="TextBox 7"/>
            <p:cNvSpPr txBox="1">
              <a:spLocks noChangeArrowheads="1"/>
            </p:cNvSpPr>
            <p:nvPr/>
          </p:nvSpPr>
          <p:spPr bwMode="auto">
            <a:xfrm>
              <a:off x="3369756" y="3522954"/>
              <a:ext cx="2407342" cy="561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700" dirty="0">
                  <a:latin typeface="AlternateGothic2 BT" pitchFamily="34" charset="0"/>
                </a:rPr>
                <a:t>t</a:t>
              </a:r>
              <a:r>
                <a:rPr lang="en-US" sz="700" dirty="0" smtClean="0">
                  <a:latin typeface="AlternateGothic2 BT" pitchFamily="34" charset="0"/>
                </a:rPr>
                <a:t>houghtful pairs</a:t>
              </a:r>
              <a:endParaRPr lang="en-US" sz="700" dirty="0">
                <a:latin typeface="AlternateGothic2 BT" pitchFamily="34" charset="0"/>
              </a:endParaRPr>
            </a:p>
          </p:txBody>
        </p:sp>
        <p:sp>
          <p:nvSpPr>
            <p:cNvPr id="55305" name="TextBox 8"/>
            <p:cNvSpPr txBox="1">
              <a:spLocks noChangeArrowheads="1"/>
            </p:cNvSpPr>
            <p:nvPr/>
          </p:nvSpPr>
          <p:spPr bwMode="auto">
            <a:xfrm>
              <a:off x="3505200" y="2667001"/>
              <a:ext cx="1566560" cy="5611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700">
                  <a:latin typeface="AlternateGothic2 BT" pitchFamily="34" charset="0"/>
                </a:rPr>
                <a:t>3-5 seconds</a:t>
              </a:r>
            </a:p>
          </p:txBody>
        </p:sp>
        <p:sp>
          <p:nvSpPr>
            <p:cNvPr id="55306" name="TextBox 9"/>
            <p:cNvSpPr txBox="1">
              <a:spLocks noChangeArrowheads="1"/>
            </p:cNvSpPr>
            <p:nvPr/>
          </p:nvSpPr>
          <p:spPr bwMode="auto">
            <a:xfrm>
              <a:off x="3421300" y="3047272"/>
              <a:ext cx="2397678" cy="561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700" dirty="0">
                  <a:latin typeface="AlternateGothic2 BT" pitchFamily="34" charset="0"/>
                </a:rPr>
                <a:t>t</a:t>
              </a:r>
              <a:r>
                <a:rPr lang="en-US" sz="700" dirty="0" smtClean="0">
                  <a:latin typeface="AlternateGothic2 BT" pitchFamily="34" charset="0"/>
                </a:rPr>
                <a:t>ime to process</a:t>
              </a:r>
              <a:endParaRPr lang="en-US" sz="700" dirty="0">
                <a:latin typeface="AlternateGothic2 BT" pitchFamily="34" charset="0"/>
              </a:endParaRPr>
            </a:p>
          </p:txBody>
        </p:sp>
      </p:grpSp>
      <p:sp>
        <p:nvSpPr>
          <p:cNvPr id="11" name="Footer Placeholder 3"/>
          <p:cNvSpPr>
            <a:spLocks noGrp="1"/>
          </p:cNvSpPr>
          <p:nvPr>
            <p:ph type="ftr" sz="quarter" idx="11"/>
          </p:nvPr>
        </p:nvSpPr>
        <p:spPr>
          <a:xfrm>
            <a:off x="1828800" y="6477000"/>
            <a:ext cx="5181600" cy="228600"/>
          </a:xfrm>
        </p:spPr>
        <p:txBody>
          <a:bodyPr/>
          <a:lstStyle/>
          <a:p>
            <a:r>
              <a:rPr lang="en-US" dirty="0" smtClean="0"/>
              <a:t>Copyright 2012 Texas Education Agency and the University of Texas System</a:t>
            </a:r>
            <a:endParaRPr lang="en-US" dirty="0"/>
          </a:p>
        </p:txBody>
      </p:sp>
      <p:sp>
        <p:nvSpPr>
          <p:cNvPr id="12" name="Slide Number Placeholder 4"/>
          <p:cNvSpPr>
            <a:spLocks noGrp="1"/>
          </p:cNvSpPr>
          <p:nvPr>
            <p:ph type="sldNum" sz="quarter" idx="12"/>
          </p:nvPr>
        </p:nvSpPr>
        <p:spPr>
          <a:xfrm>
            <a:off x="8763000" y="6461125"/>
            <a:ext cx="457200" cy="244475"/>
          </a:xfrm>
        </p:spPr>
        <p:txBody>
          <a:bodyPr/>
          <a:lstStyle/>
          <a:p>
            <a:fld id="{7B44EE3B-371E-4108-AA03-CAAD196CADCD}" type="slidenum">
              <a:rPr lang="en-US" smtClean="0"/>
              <a:pPr/>
              <a:t>16</a:t>
            </a:fld>
            <a:endParaRPr lang="en-US"/>
          </a:p>
        </p:txBody>
      </p:sp>
    </p:spTree>
    <p:extLst>
      <p:ext uri="{BB962C8B-B14F-4D97-AF65-F5344CB8AC3E}">
        <p14:creationId xmlns:p14="http://schemas.microsoft.com/office/powerpoint/2010/main" xmlns="" val="3036672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eaLnBrk="1" fontAlgn="auto" hangingPunct="1">
              <a:spcAft>
                <a:spcPts val="0"/>
              </a:spcAft>
              <a:defRPr/>
            </a:pPr>
            <a:r>
              <a:rPr lang="en-US" dirty="0" smtClean="0">
                <a:latin typeface="+mn-lt"/>
              </a:rPr>
              <a:t>Think-Turn-Talk</a:t>
            </a:r>
            <a:endParaRPr lang="en-US" dirty="0">
              <a:latin typeface="+mn-lt"/>
            </a:endParaRPr>
          </a:p>
        </p:txBody>
      </p:sp>
      <p:sp>
        <p:nvSpPr>
          <p:cNvPr id="5" name="Text Placeholder 4"/>
          <p:cNvSpPr>
            <a:spLocks noGrp="1"/>
          </p:cNvSpPr>
          <p:nvPr>
            <p:ph type="body" idx="1"/>
          </p:nvPr>
        </p:nvSpPr>
        <p:spPr/>
        <p:txBody>
          <a:bodyPr rtlCol="0">
            <a:normAutofit/>
          </a:bodyPr>
          <a:lstStyle/>
          <a:p>
            <a:pPr eaLnBrk="1" fontAlgn="auto" hangingPunct="1">
              <a:spcAft>
                <a:spcPts val="0"/>
              </a:spcAft>
              <a:defRPr/>
            </a:pPr>
            <a:r>
              <a:rPr lang="en-US" sz="3200" dirty="0" smtClean="0"/>
              <a:t>Your Lesson Plans…</a:t>
            </a:r>
            <a:endParaRPr lang="en-US" sz="3200" dirty="0"/>
          </a:p>
        </p:txBody>
      </p:sp>
      <p:sp>
        <p:nvSpPr>
          <p:cNvPr id="6" name="Footer Placeholder 3"/>
          <p:cNvSpPr>
            <a:spLocks noGrp="1"/>
          </p:cNvSpPr>
          <p:nvPr>
            <p:ph type="ftr" sz="quarter" idx="11"/>
          </p:nvPr>
        </p:nvSpPr>
        <p:spPr>
          <a:xfrm>
            <a:off x="1828800" y="6477000"/>
            <a:ext cx="5181600" cy="228600"/>
          </a:xfrm>
        </p:spPr>
        <p:txBody>
          <a:bodyPr/>
          <a:lstStyle/>
          <a:p>
            <a:r>
              <a:rPr lang="en-US" dirty="0" smtClean="0"/>
              <a:t>Copyright 2012 Texas Education Agency and the University of Texas System</a:t>
            </a:r>
            <a:endParaRPr lang="en-US" dirty="0"/>
          </a:p>
        </p:txBody>
      </p:sp>
      <p:sp>
        <p:nvSpPr>
          <p:cNvPr id="7" name="Slide Number Placeholder 4"/>
          <p:cNvSpPr>
            <a:spLocks noGrp="1"/>
          </p:cNvSpPr>
          <p:nvPr>
            <p:ph type="sldNum" sz="quarter" idx="12"/>
          </p:nvPr>
        </p:nvSpPr>
        <p:spPr>
          <a:xfrm>
            <a:off x="8763000" y="6461125"/>
            <a:ext cx="457200" cy="244475"/>
          </a:xfrm>
        </p:spPr>
        <p:txBody>
          <a:bodyPr/>
          <a:lstStyle/>
          <a:p>
            <a:fld id="{7B44EE3B-371E-4108-AA03-CAAD196CADCD}" type="slidenum">
              <a:rPr lang="en-US" smtClean="0"/>
              <a:pPr/>
              <a:t>17</a:t>
            </a:fld>
            <a:endParaRPr lang="en-US"/>
          </a:p>
        </p:txBody>
      </p:sp>
    </p:spTree>
    <p:extLst>
      <p:ext uri="{BB962C8B-B14F-4D97-AF65-F5344CB8AC3E}">
        <p14:creationId xmlns:p14="http://schemas.microsoft.com/office/powerpoint/2010/main" xmlns="" val="2834073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dycha\Local Settings\Temp\Temporary Internet Files\Content.IE5\URKFV45W\MCj04042630000[1].wmf"/>
          <p:cNvPicPr>
            <a:picLocks noChangeAspect="1" noChangeArrowheads="1"/>
          </p:cNvPicPr>
          <p:nvPr/>
        </p:nvPicPr>
        <p:blipFill>
          <a:blip r:embed="rId3"/>
          <a:srcRect/>
          <a:stretch>
            <a:fillRect/>
          </a:stretch>
        </p:blipFill>
        <p:spPr bwMode="auto">
          <a:xfrm>
            <a:off x="6705600" y="3505200"/>
            <a:ext cx="2143125" cy="1976438"/>
          </a:xfrm>
          <a:prstGeom prst="rect">
            <a:avLst/>
          </a:prstGeom>
          <a:ln>
            <a:noFill/>
          </a:ln>
          <a:effectLst>
            <a:outerShdw blurRad="292100" dist="139700" dir="2700000" algn="tl" rotWithShape="0">
              <a:srgbClr val="333333">
                <a:alpha val="65000"/>
              </a:srgbClr>
            </a:outerShdw>
          </a:effectLst>
        </p:spPr>
      </p:pic>
      <p:sp>
        <p:nvSpPr>
          <p:cNvPr id="57347" name="Title 1"/>
          <p:cNvSpPr>
            <a:spLocks noGrp="1"/>
          </p:cNvSpPr>
          <p:nvPr>
            <p:ph type="title"/>
          </p:nvPr>
        </p:nvSpPr>
        <p:spPr>
          <a:xfrm>
            <a:off x="427987" y="776309"/>
            <a:ext cx="8229600" cy="731838"/>
          </a:xfrm>
        </p:spPr>
        <p:txBody>
          <a:bodyPr anchor="t"/>
          <a:lstStyle/>
          <a:p>
            <a:pPr eaLnBrk="1" hangingPunct="1"/>
            <a:r>
              <a:rPr lang="en-US" dirty="0" smtClean="0">
                <a:latin typeface="+mn-lt"/>
              </a:rPr>
              <a:t>Tips and Tricks</a:t>
            </a:r>
          </a:p>
        </p:txBody>
      </p:sp>
      <p:sp>
        <p:nvSpPr>
          <p:cNvPr id="13315" name="Content Placeholder 2"/>
          <p:cNvSpPr>
            <a:spLocks noGrp="1"/>
          </p:cNvSpPr>
          <p:nvPr>
            <p:ph idx="1"/>
          </p:nvPr>
        </p:nvSpPr>
        <p:spPr>
          <a:xfrm>
            <a:off x="304800" y="1524000"/>
            <a:ext cx="6477000" cy="4876800"/>
          </a:xfrm>
        </p:spPr>
        <p:txBody>
          <a:bodyPr rtlCol="0">
            <a:normAutofit fontScale="92500" lnSpcReduction="20000"/>
          </a:bodyPr>
          <a:lstStyle/>
          <a:p>
            <a:pPr eaLnBrk="1" fontAlgn="auto" hangingPunct="1">
              <a:spcAft>
                <a:spcPts val="0"/>
              </a:spcAft>
              <a:buFontTx/>
              <a:buNone/>
              <a:defRPr/>
            </a:pPr>
            <a:endParaRPr lang="en-US" sz="1200" dirty="0" smtClean="0"/>
          </a:p>
          <a:p>
            <a:pPr eaLnBrk="1" fontAlgn="auto" hangingPunct="1">
              <a:spcAft>
                <a:spcPts val="0"/>
              </a:spcAft>
              <a:buFont typeface="Arial" pitchFamily="34" charset="0"/>
              <a:buNone/>
              <a:defRPr/>
            </a:pPr>
            <a:r>
              <a:rPr lang="en-US" sz="3000" dirty="0" smtClean="0"/>
              <a:t>Plan stops and prompts well in advance.</a:t>
            </a:r>
          </a:p>
          <a:p>
            <a:pPr eaLnBrk="1" fontAlgn="auto" hangingPunct="1">
              <a:spcAft>
                <a:spcPts val="0"/>
              </a:spcAft>
              <a:buFont typeface="Arial" pitchFamily="34" charset="0"/>
              <a:buNone/>
              <a:defRPr/>
            </a:pPr>
            <a:endParaRPr lang="en-US" sz="3000" dirty="0" smtClean="0"/>
          </a:p>
          <a:p>
            <a:pPr marL="341313" indent="0" algn="ctr" eaLnBrk="1" fontAlgn="auto" hangingPunct="1">
              <a:spcAft>
                <a:spcPts val="0"/>
              </a:spcAft>
              <a:buFont typeface="Arial" pitchFamily="34" charset="0"/>
              <a:buNone/>
              <a:defRPr/>
            </a:pPr>
            <a:r>
              <a:rPr lang="en-US" sz="3000" b="1" dirty="0" smtClean="0">
                <a:latin typeface="Bradley Hand ITC" pitchFamily="66" charset="0"/>
              </a:rPr>
              <a:t> Where will you stop?</a:t>
            </a:r>
          </a:p>
          <a:p>
            <a:pPr indent="-1588" algn="ctr" eaLnBrk="1" fontAlgn="auto" hangingPunct="1">
              <a:spcAft>
                <a:spcPts val="0"/>
              </a:spcAft>
              <a:buFont typeface="Arial" pitchFamily="34" charset="0"/>
              <a:buNone/>
              <a:defRPr/>
            </a:pPr>
            <a:r>
              <a:rPr lang="en-US" sz="3000" b="1" dirty="0" smtClean="0">
                <a:latin typeface="Bradley Hand ITC" pitchFamily="66" charset="0"/>
              </a:rPr>
              <a:t> Why will you stop there?</a:t>
            </a:r>
          </a:p>
          <a:p>
            <a:pPr eaLnBrk="1" fontAlgn="auto" hangingPunct="1">
              <a:spcAft>
                <a:spcPts val="0"/>
              </a:spcAft>
              <a:buFont typeface="Arial" pitchFamily="34" charset="0"/>
              <a:buNone/>
              <a:defRPr/>
            </a:pPr>
            <a:endParaRPr lang="en-US" sz="1800" dirty="0" smtClean="0"/>
          </a:p>
          <a:p>
            <a:pPr eaLnBrk="1" fontAlgn="auto" hangingPunct="1">
              <a:spcAft>
                <a:spcPts val="0"/>
              </a:spcAft>
              <a:buFont typeface="Arial" pitchFamily="34" charset="0"/>
              <a:buNone/>
              <a:defRPr/>
            </a:pPr>
            <a:endParaRPr lang="en-US" sz="1800" dirty="0" smtClean="0"/>
          </a:p>
          <a:p>
            <a:pPr lvl="1" eaLnBrk="1" fontAlgn="auto" hangingPunct="1">
              <a:spcAft>
                <a:spcPts val="0"/>
              </a:spcAft>
              <a:buFont typeface="Wingdings" pitchFamily="2" charset="2"/>
              <a:buChar char="Ø"/>
              <a:defRPr/>
            </a:pPr>
            <a:r>
              <a:rPr lang="en-US" sz="2600" dirty="0" smtClean="0"/>
              <a:t>What is the critical information?</a:t>
            </a:r>
          </a:p>
          <a:p>
            <a:pPr eaLnBrk="1" fontAlgn="auto" hangingPunct="1">
              <a:spcAft>
                <a:spcPts val="0"/>
              </a:spcAft>
              <a:buFont typeface="Wingdings" pitchFamily="2" charset="2"/>
              <a:buChar char="Ø"/>
              <a:defRPr/>
            </a:pPr>
            <a:endParaRPr lang="en-US" sz="1700" dirty="0" smtClean="0"/>
          </a:p>
          <a:p>
            <a:pPr lvl="1" eaLnBrk="1" fontAlgn="auto" hangingPunct="1">
              <a:spcAft>
                <a:spcPts val="0"/>
              </a:spcAft>
              <a:buFont typeface="Wingdings" pitchFamily="2" charset="2"/>
              <a:buChar char="Ø"/>
              <a:defRPr/>
            </a:pPr>
            <a:r>
              <a:rPr lang="en-US" sz="2600" dirty="0" smtClean="0"/>
              <a:t>Is there a part that students will need support in understanding?</a:t>
            </a:r>
          </a:p>
          <a:p>
            <a:pPr eaLnBrk="1" fontAlgn="auto" hangingPunct="1">
              <a:spcAft>
                <a:spcPts val="0"/>
              </a:spcAft>
              <a:buFont typeface="Wingdings" pitchFamily="2" charset="2"/>
              <a:buChar char="Ø"/>
              <a:defRPr/>
            </a:pPr>
            <a:endParaRPr lang="en-US" sz="1700" dirty="0" smtClean="0"/>
          </a:p>
          <a:p>
            <a:pPr lvl="1" eaLnBrk="1" fontAlgn="auto" hangingPunct="1">
              <a:spcAft>
                <a:spcPts val="0"/>
              </a:spcAft>
              <a:buFont typeface="Wingdings" pitchFamily="2" charset="2"/>
              <a:buChar char="Ø"/>
              <a:defRPr/>
            </a:pPr>
            <a:r>
              <a:rPr lang="en-US" sz="2600" dirty="0" smtClean="0"/>
              <a:t>How long have students been sitting and listening?</a:t>
            </a:r>
          </a:p>
          <a:p>
            <a:pPr eaLnBrk="1" fontAlgn="auto" hangingPunct="1">
              <a:spcAft>
                <a:spcPts val="0"/>
              </a:spcAft>
              <a:buFont typeface="Arial" pitchFamily="34" charset="0"/>
              <a:buNone/>
              <a:defRPr/>
            </a:pPr>
            <a:endParaRPr lang="en-US" sz="1800" dirty="0" smtClean="0"/>
          </a:p>
          <a:p>
            <a:pPr eaLnBrk="1" fontAlgn="auto" hangingPunct="1">
              <a:spcAft>
                <a:spcPts val="0"/>
              </a:spcAft>
              <a:buFont typeface="Wingdings" pitchFamily="2" charset="2"/>
              <a:buChar char="Ø"/>
              <a:defRPr/>
            </a:pPr>
            <a:endParaRPr lang="en-US" sz="2200" dirty="0" smtClean="0"/>
          </a:p>
          <a:p>
            <a:pPr eaLnBrk="1" fontAlgn="auto" hangingPunct="1">
              <a:spcAft>
                <a:spcPts val="0"/>
              </a:spcAft>
              <a:buFont typeface="Wingdings" pitchFamily="2" charset="2"/>
              <a:buChar char="Ø"/>
              <a:defRPr/>
            </a:pPr>
            <a:endParaRPr lang="en-US" sz="1200" dirty="0" smtClean="0"/>
          </a:p>
          <a:p>
            <a:pPr eaLnBrk="1" fontAlgn="auto" hangingPunct="1">
              <a:spcAft>
                <a:spcPts val="0"/>
              </a:spcAft>
              <a:buFont typeface="Wingdings" pitchFamily="2" charset="2"/>
              <a:buChar char="Ø"/>
              <a:defRPr/>
            </a:pPr>
            <a:endParaRPr lang="en-US" sz="3000" dirty="0" smtClean="0"/>
          </a:p>
          <a:p>
            <a:pPr eaLnBrk="1" fontAlgn="auto" hangingPunct="1">
              <a:spcAft>
                <a:spcPts val="0"/>
              </a:spcAft>
              <a:buFontTx/>
              <a:buNone/>
              <a:defRPr/>
            </a:pPr>
            <a:endParaRPr lang="en-US" sz="1800" dirty="0" smtClean="0"/>
          </a:p>
          <a:p>
            <a:pPr eaLnBrk="1" fontAlgn="auto" hangingPunct="1">
              <a:spcAft>
                <a:spcPts val="0"/>
              </a:spcAft>
              <a:buFont typeface="Arial" pitchFamily="34" charset="0"/>
              <a:buNone/>
              <a:defRPr/>
            </a:pPr>
            <a:endParaRPr lang="en-US" sz="3600" dirty="0" smtClean="0"/>
          </a:p>
          <a:p>
            <a:pPr eaLnBrk="1" fontAlgn="auto" hangingPunct="1">
              <a:spcAft>
                <a:spcPts val="0"/>
              </a:spcAft>
              <a:buFont typeface="Wingdings" pitchFamily="2" charset="2"/>
              <a:buChar char="Ø"/>
              <a:defRPr/>
            </a:pPr>
            <a:endParaRPr lang="en-US" sz="1200" dirty="0" smtClean="0"/>
          </a:p>
          <a:p>
            <a:pPr eaLnBrk="1" fontAlgn="auto" hangingPunct="1">
              <a:spcAft>
                <a:spcPts val="0"/>
              </a:spcAft>
              <a:buFontTx/>
              <a:buNone/>
              <a:defRPr/>
            </a:pPr>
            <a:endParaRPr lang="en-US" dirty="0" smtClean="0"/>
          </a:p>
        </p:txBody>
      </p:sp>
      <p:grpSp>
        <p:nvGrpSpPr>
          <p:cNvPr id="57349" name="Group 4"/>
          <p:cNvGrpSpPr>
            <a:grpSpLocks/>
          </p:cNvGrpSpPr>
          <p:nvPr/>
        </p:nvGrpSpPr>
        <p:grpSpPr bwMode="auto">
          <a:xfrm rot="1188398">
            <a:off x="6702425" y="593725"/>
            <a:ext cx="1636713" cy="2165350"/>
            <a:chOff x="2714625" y="1240692"/>
            <a:chExt cx="3990975" cy="4855307"/>
          </a:xfrm>
        </p:grpSpPr>
        <p:pic>
          <p:nvPicPr>
            <p:cNvPr id="6" name="Picture 5"/>
            <p:cNvPicPr>
              <a:picLocks noChangeAspect="1" noChangeArrowheads="1"/>
            </p:cNvPicPr>
            <p:nvPr/>
          </p:nvPicPr>
          <p:blipFill>
            <a:blip r:embed="rId4" cstate="print">
              <a:duotone>
                <a:prstClr val="black"/>
                <a:srgbClr val="FFFF00">
                  <a:tint val="45000"/>
                  <a:satMod val="400000"/>
                </a:srgbClr>
              </a:duotone>
            </a:blip>
            <a:srcRect/>
            <a:stretch>
              <a:fillRect/>
            </a:stretch>
          </p:blipFill>
          <p:spPr bwMode="auto">
            <a:xfrm>
              <a:off x="2714625" y="1240692"/>
              <a:ext cx="3990975" cy="4855307"/>
            </a:xfrm>
            <a:prstGeom prst="rect">
              <a:avLst/>
            </a:prstGeom>
            <a:noFill/>
            <a:ln w="9525">
              <a:solidFill>
                <a:schemeClr val="tx1"/>
              </a:solidFill>
              <a:miter lim="800000"/>
              <a:headEnd/>
              <a:tailEnd/>
            </a:ln>
          </p:spPr>
        </p:pic>
        <p:sp>
          <p:nvSpPr>
            <p:cNvPr id="57351" name="TextBox 6"/>
            <p:cNvSpPr txBox="1">
              <a:spLocks noChangeArrowheads="1"/>
            </p:cNvSpPr>
            <p:nvPr/>
          </p:nvSpPr>
          <p:spPr bwMode="auto">
            <a:xfrm>
              <a:off x="3546618" y="4044614"/>
              <a:ext cx="1962990" cy="4485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700" dirty="0" smtClean="0">
                  <a:latin typeface="AlternateGothic2 BT" pitchFamily="34" charset="0"/>
                </a:rPr>
                <a:t>well-planned ?s</a:t>
              </a:r>
              <a:endParaRPr lang="en-US" sz="700" dirty="0">
                <a:latin typeface="AlternateGothic2 BT" pitchFamily="34" charset="0"/>
              </a:endParaRPr>
            </a:p>
          </p:txBody>
        </p:sp>
        <p:sp>
          <p:nvSpPr>
            <p:cNvPr id="57352" name="TextBox 7"/>
            <p:cNvSpPr txBox="1">
              <a:spLocks noChangeArrowheads="1"/>
            </p:cNvSpPr>
            <p:nvPr/>
          </p:nvSpPr>
          <p:spPr bwMode="auto">
            <a:xfrm>
              <a:off x="3533057" y="3510489"/>
              <a:ext cx="2127158" cy="4485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700" dirty="0">
                  <a:latin typeface="AlternateGothic2 BT" pitchFamily="34" charset="0"/>
                </a:rPr>
                <a:t>t</a:t>
              </a:r>
              <a:r>
                <a:rPr lang="en-US" sz="700" dirty="0" smtClean="0">
                  <a:latin typeface="AlternateGothic2 BT" pitchFamily="34" charset="0"/>
                </a:rPr>
                <a:t>houghtful pairing</a:t>
              </a:r>
              <a:endParaRPr lang="en-US" sz="700" dirty="0">
                <a:latin typeface="AlternateGothic2 BT" pitchFamily="34" charset="0"/>
              </a:endParaRPr>
            </a:p>
          </p:txBody>
        </p:sp>
        <p:sp>
          <p:nvSpPr>
            <p:cNvPr id="57353" name="TextBox 8"/>
            <p:cNvSpPr txBox="1">
              <a:spLocks noChangeArrowheads="1"/>
            </p:cNvSpPr>
            <p:nvPr/>
          </p:nvSpPr>
          <p:spPr bwMode="auto">
            <a:xfrm>
              <a:off x="3505200" y="2667001"/>
              <a:ext cx="1164448" cy="4149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700">
                  <a:latin typeface="AlternateGothic2 BT" pitchFamily="34" charset="0"/>
                </a:rPr>
                <a:t>3-5 seconds</a:t>
              </a:r>
            </a:p>
          </p:txBody>
        </p:sp>
        <p:sp>
          <p:nvSpPr>
            <p:cNvPr id="57354" name="TextBox 9"/>
            <p:cNvSpPr txBox="1">
              <a:spLocks noChangeArrowheads="1"/>
            </p:cNvSpPr>
            <p:nvPr/>
          </p:nvSpPr>
          <p:spPr bwMode="auto">
            <a:xfrm>
              <a:off x="3483558" y="3107397"/>
              <a:ext cx="2064618" cy="4485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700" dirty="0" smtClean="0">
                  <a:latin typeface="AlternateGothic2 BT" pitchFamily="34" charset="0"/>
                </a:rPr>
                <a:t>time  to  process</a:t>
              </a:r>
              <a:endParaRPr lang="en-US" sz="700" dirty="0">
                <a:latin typeface="AlternateGothic2 BT" pitchFamily="34" charset="0"/>
              </a:endParaRPr>
            </a:p>
          </p:txBody>
        </p:sp>
      </p:grpSp>
      <p:sp>
        <p:nvSpPr>
          <p:cNvPr id="11" name="Footer Placeholder 3"/>
          <p:cNvSpPr>
            <a:spLocks noGrp="1"/>
          </p:cNvSpPr>
          <p:nvPr>
            <p:ph type="ftr" sz="quarter" idx="11"/>
          </p:nvPr>
        </p:nvSpPr>
        <p:spPr>
          <a:xfrm>
            <a:off x="1828800" y="6477000"/>
            <a:ext cx="5181600" cy="228600"/>
          </a:xfrm>
        </p:spPr>
        <p:txBody>
          <a:bodyPr/>
          <a:lstStyle/>
          <a:p>
            <a:r>
              <a:rPr lang="en-US" dirty="0" smtClean="0"/>
              <a:t>Copyright 2012 Texas Education Agency and the University of Texas System</a:t>
            </a:r>
            <a:endParaRPr lang="en-US" dirty="0"/>
          </a:p>
        </p:txBody>
      </p:sp>
      <p:sp>
        <p:nvSpPr>
          <p:cNvPr id="12" name="Slide Number Placeholder 4"/>
          <p:cNvSpPr>
            <a:spLocks noGrp="1"/>
          </p:cNvSpPr>
          <p:nvPr>
            <p:ph type="sldNum" sz="quarter" idx="12"/>
          </p:nvPr>
        </p:nvSpPr>
        <p:spPr>
          <a:xfrm>
            <a:off x="8763000" y="6461125"/>
            <a:ext cx="457200" cy="244475"/>
          </a:xfrm>
        </p:spPr>
        <p:txBody>
          <a:bodyPr/>
          <a:lstStyle/>
          <a:p>
            <a:fld id="{7B44EE3B-371E-4108-AA03-CAAD196CADCD}" type="slidenum">
              <a:rPr lang="en-US" smtClean="0"/>
              <a:pPr/>
              <a:t>18</a:t>
            </a:fld>
            <a:endParaRPr lang="en-US"/>
          </a:p>
        </p:txBody>
      </p:sp>
    </p:spTree>
    <p:extLst>
      <p:ext uri="{BB962C8B-B14F-4D97-AF65-F5344CB8AC3E}">
        <p14:creationId xmlns:p14="http://schemas.microsoft.com/office/powerpoint/2010/main" xmlns="" val="759974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dirty="0" smtClean="0">
                <a:latin typeface="+mn-lt"/>
              </a:rPr>
              <a:t>Tips and Tricks</a:t>
            </a:r>
          </a:p>
        </p:txBody>
      </p:sp>
      <p:sp>
        <p:nvSpPr>
          <p:cNvPr id="3" name="Content Placeholder 2"/>
          <p:cNvSpPr>
            <a:spLocks noGrp="1"/>
          </p:cNvSpPr>
          <p:nvPr>
            <p:ph idx="1"/>
          </p:nvPr>
        </p:nvSpPr>
        <p:spPr>
          <a:xfrm>
            <a:off x="381000" y="1752600"/>
            <a:ext cx="8534400" cy="4495800"/>
          </a:xfrm>
        </p:spPr>
        <p:txBody>
          <a:bodyPr rtlCol="0">
            <a:normAutofit fontScale="92500" lnSpcReduction="20000"/>
          </a:bodyPr>
          <a:lstStyle/>
          <a:p>
            <a:pPr eaLnBrk="1" fontAlgn="auto" hangingPunct="1">
              <a:spcAft>
                <a:spcPts val="0"/>
              </a:spcAft>
              <a:buFont typeface="Wingdings" pitchFamily="2" charset="2"/>
              <a:buChar char="Ø"/>
              <a:defRPr/>
            </a:pPr>
            <a:r>
              <a:rPr lang="en-US" sz="3000" dirty="0" smtClean="0"/>
              <a:t>Ask questions that involve critical thinking, opinion, or an extended answer.</a:t>
            </a:r>
          </a:p>
          <a:p>
            <a:pPr marL="800100" indent="-457200" eaLnBrk="1" fontAlgn="auto" hangingPunct="1">
              <a:spcAft>
                <a:spcPts val="0"/>
              </a:spcAft>
              <a:defRPr/>
            </a:pPr>
            <a:r>
              <a:rPr lang="en-US" sz="2400" dirty="0" smtClean="0"/>
              <a:t>Specific: “Why does the character …?”</a:t>
            </a:r>
          </a:p>
          <a:p>
            <a:pPr marL="800100" indent="-457200">
              <a:defRPr/>
            </a:pPr>
            <a:r>
              <a:rPr lang="en-US" sz="2400" dirty="0"/>
              <a:t>General: “What are you thinking</a:t>
            </a:r>
            <a:r>
              <a:rPr lang="en-US" sz="2400" dirty="0" smtClean="0"/>
              <a:t>?”</a:t>
            </a:r>
          </a:p>
          <a:p>
            <a:pPr indent="177800" eaLnBrk="1" fontAlgn="auto" hangingPunct="1">
              <a:spcAft>
                <a:spcPts val="0"/>
              </a:spcAft>
              <a:buFont typeface="Arial" pitchFamily="34" charset="0"/>
              <a:buNone/>
              <a:defRPr/>
            </a:pPr>
            <a:endParaRPr lang="en-US" sz="1800" dirty="0" smtClean="0"/>
          </a:p>
          <a:p>
            <a:pPr eaLnBrk="1" fontAlgn="auto" hangingPunct="1">
              <a:spcAft>
                <a:spcPts val="0"/>
              </a:spcAft>
              <a:buFont typeface="Wingdings" pitchFamily="2" charset="2"/>
              <a:buChar char="Ø"/>
              <a:defRPr/>
            </a:pPr>
            <a:r>
              <a:rPr lang="en-US" sz="3000" dirty="0" smtClean="0"/>
              <a:t>Ask questions that relate to the CPQ</a:t>
            </a:r>
          </a:p>
          <a:p>
            <a:pPr eaLnBrk="1" fontAlgn="auto" hangingPunct="1">
              <a:spcAft>
                <a:spcPts val="0"/>
              </a:spcAft>
              <a:buFont typeface="Wingdings" pitchFamily="2" charset="2"/>
              <a:buChar char="Ø"/>
              <a:defRPr/>
            </a:pPr>
            <a:endParaRPr lang="en-US" sz="1800" dirty="0" smtClean="0"/>
          </a:p>
          <a:p>
            <a:pPr eaLnBrk="1" fontAlgn="auto" hangingPunct="1">
              <a:spcAft>
                <a:spcPts val="0"/>
              </a:spcAft>
              <a:buFont typeface="Wingdings" pitchFamily="2" charset="2"/>
              <a:buChar char="Ø"/>
              <a:defRPr/>
            </a:pPr>
            <a:r>
              <a:rPr lang="en-US" sz="3000" dirty="0" smtClean="0"/>
              <a:t>Ask questions that reinforce the cognitive strategy you are focusing on in the lesson</a:t>
            </a:r>
          </a:p>
          <a:p>
            <a:pPr eaLnBrk="1" fontAlgn="auto" hangingPunct="1">
              <a:spcAft>
                <a:spcPts val="0"/>
              </a:spcAft>
              <a:buFont typeface="Wingdings" pitchFamily="2" charset="2"/>
              <a:buChar char="Ø"/>
              <a:defRPr/>
            </a:pPr>
            <a:endParaRPr lang="en-US" sz="1800" dirty="0" smtClean="0"/>
          </a:p>
          <a:p>
            <a:pPr>
              <a:buFont typeface="Wingdings" pitchFamily="2" charset="2"/>
              <a:buChar char="Ø"/>
              <a:defRPr/>
            </a:pPr>
            <a:r>
              <a:rPr lang="en-US" sz="3000" dirty="0"/>
              <a:t>Write prompts on sticky notes and place them in your T.E. as reminders</a:t>
            </a:r>
          </a:p>
          <a:p>
            <a:pPr eaLnBrk="1" fontAlgn="auto" hangingPunct="1">
              <a:spcAft>
                <a:spcPts val="0"/>
              </a:spcAft>
              <a:buFont typeface="Wingdings" pitchFamily="2" charset="2"/>
              <a:buChar char="Ø"/>
              <a:defRPr/>
            </a:pPr>
            <a:endParaRPr lang="en-US" sz="3000" dirty="0" smtClean="0"/>
          </a:p>
          <a:p>
            <a:pPr eaLnBrk="1" fontAlgn="auto" hangingPunct="1">
              <a:spcAft>
                <a:spcPts val="0"/>
              </a:spcAft>
              <a:buFont typeface="Wingdings" pitchFamily="2" charset="2"/>
              <a:buChar char="Ø"/>
              <a:defRPr/>
            </a:pPr>
            <a:endParaRPr lang="en-US" dirty="0" smtClean="0"/>
          </a:p>
          <a:p>
            <a:pPr indent="177800" eaLnBrk="1" fontAlgn="auto" hangingPunct="1">
              <a:spcAft>
                <a:spcPts val="0"/>
              </a:spcAft>
              <a:buFont typeface="Wingdings" pitchFamily="2" charset="2"/>
              <a:buChar char="§"/>
              <a:defRPr/>
            </a:pPr>
            <a:endParaRPr lang="en-US" dirty="0"/>
          </a:p>
        </p:txBody>
      </p:sp>
      <p:sp>
        <p:nvSpPr>
          <p:cNvPr id="4" name="Footer Placeholder 3"/>
          <p:cNvSpPr>
            <a:spLocks noGrp="1"/>
          </p:cNvSpPr>
          <p:nvPr>
            <p:ph type="ftr" sz="quarter" idx="11"/>
          </p:nvPr>
        </p:nvSpPr>
        <p:spPr>
          <a:xfrm>
            <a:off x="1828800" y="6477000"/>
            <a:ext cx="5181600" cy="228600"/>
          </a:xfrm>
        </p:spPr>
        <p:txBody>
          <a:bodyPr/>
          <a:lstStyle/>
          <a:p>
            <a:r>
              <a:rPr lang="en-US" dirty="0" smtClean="0"/>
              <a:t>Copyright 2012 Texas Education Agency and the University of Texas System</a:t>
            </a:r>
            <a:endParaRPr lang="en-US" dirty="0"/>
          </a:p>
        </p:txBody>
      </p:sp>
      <p:sp>
        <p:nvSpPr>
          <p:cNvPr id="5" name="Slide Number Placeholder 4"/>
          <p:cNvSpPr>
            <a:spLocks noGrp="1"/>
          </p:cNvSpPr>
          <p:nvPr>
            <p:ph type="sldNum" sz="quarter" idx="12"/>
          </p:nvPr>
        </p:nvSpPr>
        <p:spPr>
          <a:xfrm>
            <a:off x="8763000" y="6461125"/>
            <a:ext cx="457200" cy="244475"/>
          </a:xfrm>
        </p:spPr>
        <p:txBody>
          <a:bodyPr/>
          <a:lstStyle/>
          <a:p>
            <a:fld id="{7B44EE3B-371E-4108-AA03-CAAD196CADCD}" type="slidenum">
              <a:rPr lang="en-US" smtClean="0"/>
              <a:pPr/>
              <a:t>19</a:t>
            </a:fld>
            <a:endParaRPr lang="en-US"/>
          </a:p>
        </p:txBody>
      </p:sp>
    </p:spTree>
    <p:extLst>
      <p:ext uri="{BB962C8B-B14F-4D97-AF65-F5344CB8AC3E}">
        <p14:creationId xmlns:p14="http://schemas.microsoft.com/office/powerpoint/2010/main" xmlns="" val="3999077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duotone>
              <a:prstClr val="black"/>
              <a:srgbClr val="FFFF00">
                <a:tint val="45000"/>
                <a:satMod val="400000"/>
              </a:srgbClr>
            </a:duotone>
          </a:blip>
          <a:srcRect/>
          <a:stretch>
            <a:fillRect/>
          </a:stretch>
        </p:blipFill>
        <p:spPr bwMode="auto">
          <a:xfrm>
            <a:off x="2714625" y="1240692"/>
            <a:ext cx="3609975" cy="4855307"/>
          </a:xfrm>
          <a:prstGeom prst="rect">
            <a:avLst/>
          </a:prstGeom>
          <a:noFill/>
          <a:ln w="9525">
            <a:solidFill>
              <a:schemeClr val="tx1"/>
            </a:solidFill>
            <a:miter lim="800000"/>
            <a:headEnd/>
            <a:tailEnd/>
          </a:ln>
        </p:spPr>
      </p:pic>
      <p:sp>
        <p:nvSpPr>
          <p:cNvPr id="7" name="TextBox 6"/>
          <p:cNvSpPr txBox="1">
            <a:spLocks noChangeArrowheads="1"/>
          </p:cNvSpPr>
          <p:nvPr/>
        </p:nvSpPr>
        <p:spPr bwMode="auto">
          <a:xfrm>
            <a:off x="3505200" y="4038600"/>
            <a:ext cx="196880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dirty="0" smtClean="0">
                <a:latin typeface="AlternateGothic2 BT" pitchFamily="34" charset="0"/>
              </a:rPr>
              <a:t>well-planned ?s</a:t>
            </a:r>
            <a:endParaRPr lang="en-US" sz="2000" dirty="0">
              <a:latin typeface="AlternateGothic2 BT" pitchFamily="34" charset="0"/>
            </a:endParaRPr>
          </a:p>
        </p:txBody>
      </p:sp>
      <p:sp>
        <p:nvSpPr>
          <p:cNvPr id="4" name="TextBox 3"/>
          <p:cNvSpPr txBox="1">
            <a:spLocks noChangeArrowheads="1"/>
          </p:cNvSpPr>
          <p:nvPr/>
        </p:nvSpPr>
        <p:spPr bwMode="auto">
          <a:xfrm>
            <a:off x="3505200" y="3581400"/>
            <a:ext cx="193674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dirty="0">
                <a:latin typeface="AlternateGothic2 BT" pitchFamily="34" charset="0"/>
              </a:rPr>
              <a:t>t</a:t>
            </a:r>
            <a:r>
              <a:rPr lang="en-US" sz="2000" dirty="0" smtClean="0">
                <a:latin typeface="AlternateGothic2 BT" pitchFamily="34" charset="0"/>
              </a:rPr>
              <a:t>houghtful pairs</a:t>
            </a:r>
            <a:endParaRPr lang="en-US" sz="2000" dirty="0">
              <a:latin typeface="AlternateGothic2 BT" pitchFamily="34" charset="0"/>
            </a:endParaRPr>
          </a:p>
        </p:txBody>
      </p:sp>
      <p:sp>
        <p:nvSpPr>
          <p:cNvPr id="5" name="TextBox 4"/>
          <p:cNvSpPr txBox="1">
            <a:spLocks noChangeArrowheads="1"/>
          </p:cNvSpPr>
          <p:nvPr/>
        </p:nvSpPr>
        <p:spPr bwMode="auto">
          <a:xfrm>
            <a:off x="3505200" y="2667000"/>
            <a:ext cx="11461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a:latin typeface="AlternateGothic2 BT" pitchFamily="34" charset="0"/>
              </a:rPr>
              <a:t>3-5 seconds</a:t>
            </a:r>
          </a:p>
        </p:txBody>
      </p:sp>
      <p:sp>
        <p:nvSpPr>
          <p:cNvPr id="6" name="TextBox 5"/>
          <p:cNvSpPr txBox="1">
            <a:spLocks noChangeArrowheads="1"/>
          </p:cNvSpPr>
          <p:nvPr/>
        </p:nvSpPr>
        <p:spPr bwMode="auto">
          <a:xfrm>
            <a:off x="3507973" y="3124200"/>
            <a:ext cx="197842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dirty="0">
                <a:latin typeface="AlternateGothic2 BT" pitchFamily="34" charset="0"/>
              </a:rPr>
              <a:t>t</a:t>
            </a:r>
            <a:r>
              <a:rPr lang="en-US" sz="2000" dirty="0" smtClean="0">
                <a:latin typeface="AlternateGothic2 BT" pitchFamily="34" charset="0"/>
              </a:rPr>
              <a:t>ime to process</a:t>
            </a:r>
            <a:endParaRPr lang="en-US" sz="2000" dirty="0">
              <a:latin typeface="AlternateGothic2 BT" pitchFamily="34" charset="0"/>
            </a:endParaRPr>
          </a:p>
        </p:txBody>
      </p:sp>
      <p:sp>
        <p:nvSpPr>
          <p:cNvPr id="9" name="Footer Placeholder 3"/>
          <p:cNvSpPr>
            <a:spLocks noGrp="1"/>
          </p:cNvSpPr>
          <p:nvPr>
            <p:ph type="ftr" sz="quarter" idx="11"/>
          </p:nvPr>
        </p:nvSpPr>
        <p:spPr>
          <a:xfrm>
            <a:off x="1828800" y="6477000"/>
            <a:ext cx="5181600" cy="228600"/>
          </a:xfrm>
        </p:spPr>
        <p:txBody>
          <a:bodyPr/>
          <a:lstStyle/>
          <a:p>
            <a:r>
              <a:rPr lang="en-US" dirty="0" smtClean="0"/>
              <a:t>Copyright 2012 Texas Education Agency and the University of Texas System</a:t>
            </a:r>
            <a:endParaRPr lang="en-US" dirty="0"/>
          </a:p>
        </p:txBody>
      </p:sp>
      <p:sp>
        <p:nvSpPr>
          <p:cNvPr id="10" name="Slide Number Placeholder 4"/>
          <p:cNvSpPr>
            <a:spLocks noGrp="1"/>
          </p:cNvSpPr>
          <p:nvPr>
            <p:ph type="sldNum" sz="quarter" idx="12"/>
          </p:nvPr>
        </p:nvSpPr>
        <p:spPr>
          <a:xfrm>
            <a:off x="8763000" y="6461125"/>
            <a:ext cx="457200" cy="244475"/>
          </a:xfrm>
        </p:spPr>
        <p:txBody>
          <a:bodyPr/>
          <a:lstStyle/>
          <a:p>
            <a:fld id="{7B44EE3B-371E-4108-AA03-CAAD196CADCD}" type="slidenum">
              <a:rPr lang="en-US" smtClean="0"/>
              <a:pPr/>
              <a:t>2</a:t>
            </a:fld>
            <a:endParaRPr lang="en-US"/>
          </a:p>
        </p:txBody>
      </p:sp>
    </p:spTree>
    <p:extLst>
      <p:ext uri="{BB962C8B-B14F-4D97-AF65-F5344CB8AC3E}">
        <p14:creationId xmlns:p14="http://schemas.microsoft.com/office/powerpoint/2010/main" xmlns="" val="582477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vertic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vertical)">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dycha\Local Settings\Temp\Temporary Internet Files\Content.IE5\URKFV45W\MCj04042630000[1].wmf"/>
          <p:cNvPicPr>
            <a:picLocks noChangeAspect="1" noChangeArrowheads="1"/>
          </p:cNvPicPr>
          <p:nvPr/>
        </p:nvPicPr>
        <p:blipFill>
          <a:blip r:embed="rId3"/>
          <a:srcRect/>
          <a:stretch>
            <a:fillRect/>
          </a:stretch>
        </p:blipFill>
        <p:spPr bwMode="auto">
          <a:xfrm>
            <a:off x="6629400" y="3124200"/>
            <a:ext cx="2143125" cy="1976438"/>
          </a:xfrm>
          <a:prstGeom prst="rect">
            <a:avLst/>
          </a:prstGeom>
          <a:ln>
            <a:noFill/>
          </a:ln>
          <a:effectLst>
            <a:outerShdw blurRad="292100" dist="139700" dir="2700000" algn="tl" rotWithShape="0">
              <a:srgbClr val="333333">
                <a:alpha val="65000"/>
              </a:srgbClr>
            </a:outerShdw>
          </a:effectLst>
        </p:spPr>
      </p:pic>
      <p:pic>
        <p:nvPicPr>
          <p:cNvPr id="3074" name="Picture 2" descr="C:\Documents and Settings\ddycha\Local Settings\Temporary Internet Files\Content.IE5\6I22BF7Q\MCj03043490000[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24600" y="2486025"/>
            <a:ext cx="2819400" cy="2384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6" name="Title 1"/>
          <p:cNvSpPr>
            <a:spLocks noGrp="1"/>
          </p:cNvSpPr>
          <p:nvPr>
            <p:ph type="title"/>
          </p:nvPr>
        </p:nvSpPr>
        <p:spPr>
          <a:xfrm>
            <a:off x="457200" y="762000"/>
            <a:ext cx="8229600" cy="914400"/>
          </a:xfrm>
        </p:spPr>
        <p:txBody>
          <a:bodyPr anchor="t">
            <a:normAutofit/>
          </a:bodyPr>
          <a:lstStyle/>
          <a:p>
            <a:pPr eaLnBrk="1" hangingPunct="1"/>
            <a:r>
              <a:rPr lang="en-US" dirty="0" smtClean="0">
                <a:latin typeface="+mn-lt"/>
              </a:rPr>
              <a:t>Tips and Tricks</a:t>
            </a:r>
          </a:p>
        </p:txBody>
      </p:sp>
      <p:sp>
        <p:nvSpPr>
          <p:cNvPr id="59397" name="Content Placeholder 2"/>
          <p:cNvSpPr>
            <a:spLocks noGrp="1"/>
          </p:cNvSpPr>
          <p:nvPr>
            <p:ph idx="1"/>
          </p:nvPr>
        </p:nvSpPr>
        <p:spPr>
          <a:xfrm>
            <a:off x="304800" y="1371600"/>
            <a:ext cx="5867400" cy="4648200"/>
          </a:xfrm>
        </p:spPr>
        <p:txBody>
          <a:bodyPr/>
          <a:lstStyle/>
          <a:p>
            <a:pPr eaLnBrk="1" hangingPunct="1">
              <a:buFontTx/>
              <a:buNone/>
            </a:pPr>
            <a:endParaRPr lang="en-US" sz="1200" dirty="0" smtClean="0"/>
          </a:p>
          <a:p>
            <a:pPr eaLnBrk="1" hangingPunct="1">
              <a:buFont typeface="Arial" pitchFamily="34" charset="0"/>
              <a:buNone/>
            </a:pPr>
            <a:endParaRPr lang="en-US" sz="2000" dirty="0" smtClean="0"/>
          </a:p>
          <a:p>
            <a:pPr eaLnBrk="1" hangingPunct="1">
              <a:buFont typeface="Wingdings" pitchFamily="2" charset="2"/>
              <a:buChar char="Ø"/>
            </a:pPr>
            <a:r>
              <a:rPr lang="en-US" sz="3000" dirty="0" smtClean="0"/>
              <a:t>After a student shares what s/he thinks, ask, “What makes you think that?”</a:t>
            </a:r>
          </a:p>
          <a:p>
            <a:pPr eaLnBrk="1" hangingPunct="1">
              <a:buFont typeface="Wingdings" pitchFamily="2" charset="2"/>
              <a:buChar char="Ø"/>
            </a:pPr>
            <a:endParaRPr lang="en-US" sz="3000" dirty="0"/>
          </a:p>
          <a:p>
            <a:pPr>
              <a:buFont typeface="Wingdings" pitchFamily="2" charset="2"/>
              <a:buChar char="Ø"/>
            </a:pPr>
            <a:r>
              <a:rPr lang="en-US" sz="3000" dirty="0"/>
              <a:t>Follow-up student sharing with immediate and corrective feedback.</a:t>
            </a:r>
            <a:endParaRPr lang="en-US" sz="2800" dirty="0"/>
          </a:p>
          <a:p>
            <a:pPr eaLnBrk="1" hangingPunct="1">
              <a:buFont typeface="Wingdings" pitchFamily="2" charset="2"/>
              <a:buChar char="Ø"/>
            </a:pPr>
            <a:endParaRPr lang="en-US" sz="3000" dirty="0" smtClean="0"/>
          </a:p>
          <a:p>
            <a:pPr eaLnBrk="1" hangingPunct="1">
              <a:buFont typeface="Wingdings" pitchFamily="2" charset="2"/>
              <a:buChar char="Ø"/>
            </a:pPr>
            <a:endParaRPr lang="en-US" dirty="0" smtClean="0"/>
          </a:p>
          <a:p>
            <a:pPr eaLnBrk="1" hangingPunct="1">
              <a:buFont typeface="Arial" pitchFamily="34" charset="0"/>
              <a:buNone/>
            </a:pPr>
            <a:endParaRPr lang="en-US" sz="2800" dirty="0" smtClean="0"/>
          </a:p>
          <a:p>
            <a:pPr eaLnBrk="1" hangingPunct="1">
              <a:buFont typeface="Wingdings" pitchFamily="2" charset="2"/>
              <a:buChar char="Ø"/>
            </a:pPr>
            <a:endParaRPr lang="en-US" sz="3000" dirty="0" smtClean="0"/>
          </a:p>
          <a:p>
            <a:pPr eaLnBrk="1" hangingPunct="1">
              <a:buFontTx/>
              <a:buNone/>
            </a:pPr>
            <a:endParaRPr lang="en-US" sz="1800" dirty="0" smtClean="0"/>
          </a:p>
          <a:p>
            <a:pPr eaLnBrk="1" hangingPunct="1">
              <a:buFont typeface="Arial" pitchFamily="34" charset="0"/>
              <a:buNone/>
            </a:pPr>
            <a:endParaRPr lang="en-US" sz="3600" dirty="0" smtClean="0"/>
          </a:p>
          <a:p>
            <a:pPr eaLnBrk="1" hangingPunct="1">
              <a:buFont typeface="Wingdings" pitchFamily="2" charset="2"/>
              <a:buChar char="Ø"/>
            </a:pPr>
            <a:endParaRPr lang="en-US" sz="1200" dirty="0" smtClean="0"/>
          </a:p>
          <a:p>
            <a:pPr eaLnBrk="1" hangingPunct="1">
              <a:buFontTx/>
              <a:buNone/>
            </a:pPr>
            <a:endParaRPr lang="en-US" dirty="0" smtClean="0"/>
          </a:p>
        </p:txBody>
      </p:sp>
      <p:sp>
        <p:nvSpPr>
          <p:cNvPr id="6" name="TextBox 5"/>
          <p:cNvSpPr txBox="1">
            <a:spLocks noChangeArrowheads="1"/>
          </p:cNvSpPr>
          <p:nvPr/>
        </p:nvSpPr>
        <p:spPr bwMode="auto">
          <a:xfrm>
            <a:off x="7924800" y="2895600"/>
            <a:ext cx="1143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a:solidFill>
                  <a:srgbClr val="000000"/>
                </a:solidFill>
                <a:latin typeface="Britannic Bold" pitchFamily="34" charset="0"/>
              </a:rPr>
              <a:t>metacognition</a:t>
            </a:r>
          </a:p>
        </p:txBody>
      </p:sp>
      <p:sp>
        <p:nvSpPr>
          <p:cNvPr id="7" name="Footer Placeholder 3"/>
          <p:cNvSpPr>
            <a:spLocks noGrp="1"/>
          </p:cNvSpPr>
          <p:nvPr>
            <p:ph type="ftr" sz="quarter" idx="11"/>
          </p:nvPr>
        </p:nvSpPr>
        <p:spPr>
          <a:xfrm>
            <a:off x="1828800" y="6477000"/>
            <a:ext cx="5181600" cy="228600"/>
          </a:xfrm>
        </p:spPr>
        <p:txBody>
          <a:bodyPr/>
          <a:lstStyle/>
          <a:p>
            <a:r>
              <a:rPr lang="en-US" dirty="0" smtClean="0"/>
              <a:t>Copyright 2012 Texas Education Agency and the University of Texas System</a:t>
            </a:r>
            <a:endParaRPr lang="en-US" dirty="0"/>
          </a:p>
        </p:txBody>
      </p:sp>
      <p:sp>
        <p:nvSpPr>
          <p:cNvPr id="8" name="Slide Number Placeholder 4"/>
          <p:cNvSpPr>
            <a:spLocks noGrp="1"/>
          </p:cNvSpPr>
          <p:nvPr>
            <p:ph type="sldNum" sz="quarter" idx="12"/>
          </p:nvPr>
        </p:nvSpPr>
        <p:spPr>
          <a:xfrm>
            <a:off x="8763000" y="6461125"/>
            <a:ext cx="457200" cy="244475"/>
          </a:xfrm>
        </p:spPr>
        <p:txBody>
          <a:bodyPr/>
          <a:lstStyle/>
          <a:p>
            <a:fld id="{7B44EE3B-371E-4108-AA03-CAAD196CADCD}" type="slidenum">
              <a:rPr lang="en-US" smtClean="0"/>
              <a:pPr/>
              <a:t>20</a:t>
            </a:fld>
            <a:endParaRPr lang="en-US"/>
          </a:p>
        </p:txBody>
      </p:sp>
    </p:spTree>
    <p:extLst>
      <p:ext uri="{BB962C8B-B14F-4D97-AF65-F5344CB8AC3E}">
        <p14:creationId xmlns:p14="http://schemas.microsoft.com/office/powerpoint/2010/main" xmlns="" val="37567571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dissolve">
                                      <p:cBhvr>
                                        <p:cTn id="11" dur="500"/>
                                        <p:tgtEl>
                                          <p:spTgt spid="3074"/>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3" name="Group 12"/>
          <p:cNvGrpSpPr>
            <a:grpSpLocks/>
          </p:cNvGrpSpPr>
          <p:nvPr/>
        </p:nvGrpSpPr>
        <p:grpSpPr bwMode="auto">
          <a:xfrm>
            <a:off x="782747" y="1415844"/>
            <a:ext cx="3433916" cy="4854575"/>
            <a:chOff x="2974595" y="1240692"/>
            <a:chExt cx="3990975" cy="4855307"/>
          </a:xfrm>
        </p:grpSpPr>
        <p:pic>
          <p:nvPicPr>
            <p:cNvPr id="3" name="Picture 2"/>
            <p:cNvPicPr>
              <a:picLocks noChangeAspect="1" noChangeArrowheads="1"/>
            </p:cNvPicPr>
            <p:nvPr/>
          </p:nvPicPr>
          <p:blipFill>
            <a:blip r:embed="rId3" cstate="print">
              <a:duotone>
                <a:prstClr val="black"/>
                <a:srgbClr val="FFC000">
                  <a:tint val="45000"/>
                  <a:satMod val="400000"/>
                </a:srgbClr>
              </a:duotone>
            </a:blip>
            <a:srcRect/>
            <a:stretch>
              <a:fillRect/>
            </a:stretch>
          </p:blipFill>
          <p:spPr bwMode="auto">
            <a:xfrm>
              <a:off x="2974595" y="1240692"/>
              <a:ext cx="3990975" cy="4855307"/>
            </a:xfrm>
            <a:prstGeom prst="rect">
              <a:avLst/>
            </a:prstGeom>
            <a:ln w="9525">
              <a:solidFill>
                <a:schemeClr val="tx1"/>
              </a:solidFill>
            </a:ln>
            <a:effectLst>
              <a:outerShdw blurRad="292100" dist="139700" dir="2700000" algn="tl" rotWithShape="0">
                <a:srgbClr val="333333">
                  <a:alpha val="65000"/>
                </a:srgbClr>
              </a:outerShdw>
            </a:effectLst>
          </p:spPr>
        </p:pic>
        <p:sp>
          <p:nvSpPr>
            <p:cNvPr id="76806" name="TextBox 6"/>
            <p:cNvSpPr txBox="1">
              <a:spLocks noChangeArrowheads="1"/>
            </p:cNvSpPr>
            <p:nvPr/>
          </p:nvSpPr>
          <p:spPr bwMode="auto">
            <a:xfrm>
              <a:off x="3841373" y="4038600"/>
              <a:ext cx="2288194" cy="4001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dirty="0" smtClean="0">
                  <a:latin typeface="AlternateGothic2 BT" pitchFamily="34" charset="0"/>
                </a:rPr>
                <a:t>well-planned ?s</a:t>
              </a:r>
              <a:endParaRPr lang="en-US" sz="2000" dirty="0">
                <a:latin typeface="AlternateGothic2 BT" pitchFamily="34" charset="0"/>
              </a:endParaRPr>
            </a:p>
          </p:txBody>
        </p:sp>
        <p:sp>
          <p:nvSpPr>
            <p:cNvPr id="76807" name="TextBox 3"/>
            <p:cNvSpPr txBox="1">
              <a:spLocks noChangeArrowheads="1"/>
            </p:cNvSpPr>
            <p:nvPr/>
          </p:nvSpPr>
          <p:spPr bwMode="auto">
            <a:xfrm>
              <a:off x="3688971" y="3581400"/>
              <a:ext cx="2582555" cy="4001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dirty="0" smtClean="0">
                  <a:latin typeface="AlternateGothic2 BT" pitchFamily="34" charset="0"/>
                </a:rPr>
                <a:t> thoughtful pairing</a:t>
              </a:r>
              <a:endParaRPr lang="en-US" sz="2000" dirty="0">
                <a:latin typeface="AlternateGothic2 BT" pitchFamily="34" charset="0"/>
              </a:endParaRPr>
            </a:p>
          </p:txBody>
        </p:sp>
        <p:sp>
          <p:nvSpPr>
            <p:cNvPr id="76808" name="TextBox 4"/>
            <p:cNvSpPr txBox="1">
              <a:spLocks noChangeArrowheads="1"/>
            </p:cNvSpPr>
            <p:nvPr/>
          </p:nvSpPr>
          <p:spPr bwMode="auto">
            <a:xfrm>
              <a:off x="3765172" y="2667000"/>
              <a:ext cx="11461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dirty="0">
                  <a:latin typeface="AlternateGothic2 BT" pitchFamily="34" charset="0"/>
                </a:rPr>
                <a:t>3-5 seconds</a:t>
              </a:r>
            </a:p>
          </p:txBody>
        </p:sp>
        <p:sp>
          <p:nvSpPr>
            <p:cNvPr id="76809" name="TextBox 5"/>
            <p:cNvSpPr txBox="1">
              <a:spLocks noChangeArrowheads="1"/>
            </p:cNvSpPr>
            <p:nvPr/>
          </p:nvSpPr>
          <p:spPr bwMode="auto">
            <a:xfrm>
              <a:off x="3688972" y="3124200"/>
              <a:ext cx="2048959" cy="4001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dirty="0" smtClean="0">
                  <a:latin typeface="AlternateGothic2 BT" pitchFamily="34" charset="0"/>
                </a:rPr>
                <a:t> time to process</a:t>
              </a:r>
              <a:endParaRPr lang="en-US" sz="2000" dirty="0">
                <a:latin typeface="AlternateGothic2 BT" pitchFamily="34" charset="0"/>
              </a:endParaRPr>
            </a:p>
          </p:txBody>
        </p:sp>
        <p:pic>
          <p:nvPicPr>
            <p:cNvPr id="8" name="Picture 2" descr="C:\Documents and Settings\tvogler\Local Settings\Temporary Internet Files\Content.IE5\OJ2L2SC8\MCj04347130000[1].wmf"/>
            <p:cNvPicPr>
              <a:picLocks noChangeAspect="1" noChangeArrowheads="1"/>
            </p:cNvPicPr>
            <p:nvPr/>
          </p:nvPicPr>
          <p:blipFill>
            <a:blip r:embed="rId4" cstate="print">
              <a:duotone>
                <a:prstClr val="black"/>
                <a:srgbClr val="FFC000">
                  <a:tint val="45000"/>
                  <a:satMod val="400000"/>
                </a:srgbClr>
              </a:duotone>
            </a:blip>
            <a:srcRect/>
            <a:stretch>
              <a:fillRect/>
            </a:stretch>
          </p:blipFill>
          <p:spPr bwMode="auto">
            <a:xfrm>
              <a:off x="3583891" y="2667000"/>
              <a:ext cx="340766" cy="357188"/>
            </a:xfrm>
            <a:prstGeom prst="rect">
              <a:avLst/>
            </a:prstGeom>
            <a:ln>
              <a:noFill/>
            </a:ln>
            <a:effectLst>
              <a:outerShdw blurRad="292100" dist="139700" dir="2700000" algn="tl" rotWithShape="0">
                <a:srgbClr val="333333">
                  <a:alpha val="65000"/>
                </a:srgbClr>
              </a:outerShdw>
            </a:effectLst>
          </p:spPr>
        </p:pic>
        <p:pic>
          <p:nvPicPr>
            <p:cNvPr id="9" name="Picture 2" descr="C:\Documents and Settings\tvogler\Local Settings\Temporary Internet Files\Content.IE5\OJ2L2SC8\MCj04347130000[1].wmf"/>
            <p:cNvPicPr>
              <a:picLocks noChangeAspect="1" noChangeArrowheads="1"/>
            </p:cNvPicPr>
            <p:nvPr/>
          </p:nvPicPr>
          <p:blipFill>
            <a:blip r:embed="rId4" cstate="print">
              <a:duotone>
                <a:prstClr val="black"/>
                <a:srgbClr val="FFC000">
                  <a:tint val="45000"/>
                  <a:satMod val="400000"/>
                </a:srgbClr>
              </a:duotone>
            </a:blip>
            <a:srcRect/>
            <a:stretch>
              <a:fillRect/>
            </a:stretch>
          </p:blipFill>
          <p:spPr bwMode="auto">
            <a:xfrm>
              <a:off x="3583891" y="3124200"/>
              <a:ext cx="340766" cy="357188"/>
            </a:xfrm>
            <a:prstGeom prst="rect">
              <a:avLst/>
            </a:prstGeom>
            <a:ln>
              <a:noFill/>
            </a:ln>
            <a:effectLst>
              <a:outerShdw blurRad="292100" dist="139700" dir="2700000" algn="tl" rotWithShape="0">
                <a:srgbClr val="333333">
                  <a:alpha val="65000"/>
                </a:srgbClr>
              </a:outerShdw>
            </a:effectLst>
          </p:spPr>
        </p:pic>
        <p:pic>
          <p:nvPicPr>
            <p:cNvPr id="10" name="Picture 2" descr="C:\Documents and Settings\tvogler\Local Settings\Temporary Internet Files\Content.IE5\OJ2L2SC8\MCj04347130000[1].wmf"/>
            <p:cNvPicPr>
              <a:picLocks noChangeAspect="1" noChangeArrowheads="1"/>
            </p:cNvPicPr>
            <p:nvPr/>
          </p:nvPicPr>
          <p:blipFill>
            <a:blip r:embed="rId4" cstate="print">
              <a:duotone>
                <a:prstClr val="black"/>
                <a:srgbClr val="FFC000">
                  <a:tint val="45000"/>
                  <a:satMod val="400000"/>
                </a:srgbClr>
              </a:duotone>
            </a:blip>
            <a:srcRect/>
            <a:stretch>
              <a:fillRect/>
            </a:stretch>
          </p:blipFill>
          <p:spPr bwMode="auto">
            <a:xfrm>
              <a:off x="3583891" y="3581400"/>
              <a:ext cx="340766" cy="357188"/>
            </a:xfrm>
            <a:prstGeom prst="rect">
              <a:avLst/>
            </a:prstGeom>
            <a:ln>
              <a:noFill/>
            </a:ln>
            <a:effectLst>
              <a:outerShdw blurRad="292100" dist="139700" dir="2700000" algn="tl" rotWithShape="0">
                <a:srgbClr val="333333">
                  <a:alpha val="65000"/>
                </a:srgbClr>
              </a:outerShdw>
            </a:effectLst>
          </p:spPr>
        </p:pic>
        <p:pic>
          <p:nvPicPr>
            <p:cNvPr id="11" name="Picture 2" descr="C:\Documents and Settings\tvogler\Local Settings\Temporary Internet Files\Content.IE5\OJ2L2SC8\MCj04347130000[1].wmf"/>
            <p:cNvPicPr>
              <a:picLocks noChangeAspect="1" noChangeArrowheads="1"/>
            </p:cNvPicPr>
            <p:nvPr/>
          </p:nvPicPr>
          <p:blipFill>
            <a:blip r:embed="rId4" cstate="print">
              <a:duotone>
                <a:prstClr val="black"/>
                <a:srgbClr val="FFC000">
                  <a:tint val="45000"/>
                  <a:satMod val="400000"/>
                </a:srgbClr>
              </a:duotone>
            </a:blip>
            <a:srcRect/>
            <a:stretch>
              <a:fillRect/>
            </a:stretch>
          </p:blipFill>
          <p:spPr bwMode="auto">
            <a:xfrm>
              <a:off x="3583891" y="4038600"/>
              <a:ext cx="340766" cy="357188"/>
            </a:xfrm>
            <a:prstGeom prst="rect">
              <a:avLst/>
            </a:prstGeom>
            <a:ln>
              <a:noFill/>
            </a:ln>
            <a:effectLst>
              <a:outerShdw blurRad="292100" dist="139700" dir="2700000" algn="tl" rotWithShape="0">
                <a:srgbClr val="333333">
                  <a:alpha val="65000"/>
                </a:srgbClr>
              </a:outerShdw>
            </a:effectLst>
          </p:spPr>
        </p:pic>
      </p:grpSp>
      <p:sp>
        <p:nvSpPr>
          <p:cNvPr id="15" name="Footer Placeholder 3"/>
          <p:cNvSpPr>
            <a:spLocks noGrp="1"/>
          </p:cNvSpPr>
          <p:nvPr>
            <p:ph type="ftr" sz="quarter" idx="11"/>
          </p:nvPr>
        </p:nvSpPr>
        <p:spPr>
          <a:xfrm>
            <a:off x="1828800" y="6477000"/>
            <a:ext cx="5181600" cy="228600"/>
          </a:xfrm>
        </p:spPr>
        <p:txBody>
          <a:bodyPr/>
          <a:lstStyle/>
          <a:p>
            <a:r>
              <a:rPr lang="en-US" dirty="0" smtClean="0"/>
              <a:t>Copyright 2012 Texas Education Agency and the University of Texas System</a:t>
            </a:r>
            <a:endParaRPr lang="en-US" dirty="0"/>
          </a:p>
        </p:txBody>
      </p:sp>
      <p:sp>
        <p:nvSpPr>
          <p:cNvPr id="16" name="Slide Number Placeholder 4"/>
          <p:cNvSpPr>
            <a:spLocks noGrp="1"/>
          </p:cNvSpPr>
          <p:nvPr>
            <p:ph type="sldNum" sz="quarter" idx="12"/>
          </p:nvPr>
        </p:nvSpPr>
        <p:spPr>
          <a:xfrm>
            <a:off x="8763000" y="6461125"/>
            <a:ext cx="457200" cy="244475"/>
          </a:xfrm>
        </p:spPr>
        <p:txBody>
          <a:bodyPr/>
          <a:lstStyle/>
          <a:p>
            <a:fld id="{7B44EE3B-371E-4108-AA03-CAAD196CADCD}" type="slidenum">
              <a:rPr lang="en-US" smtClean="0"/>
              <a:pPr/>
              <a:t>21</a:t>
            </a:fld>
            <a:endParaRPr lang="en-US"/>
          </a:p>
        </p:txBody>
      </p:sp>
      <p:pic>
        <p:nvPicPr>
          <p:cNvPr id="1026" name="Picture 2"/>
          <p:cNvPicPr>
            <a:picLocks noChangeAspect="1" noChangeArrowheads="1"/>
          </p:cNvPicPr>
          <p:nvPr/>
        </p:nvPicPr>
        <p:blipFill>
          <a:blip r:embed="rId5">
            <a:duotone>
              <a:prstClr val="black"/>
              <a:srgbClr val="FFC000">
                <a:tint val="45000"/>
                <a:satMod val="400000"/>
              </a:srgbClr>
            </a:duotone>
            <a:extLst>
              <a:ext uri="{28A0092B-C50C-407E-A947-70E740481C1C}">
                <a14:useLocalDpi xmlns:a14="http://schemas.microsoft.com/office/drawing/2010/main" xmlns="" val="0"/>
              </a:ext>
            </a:extLst>
          </a:blip>
          <a:srcRect/>
          <a:stretch>
            <a:fillRect/>
          </a:stretch>
        </p:blipFill>
        <p:spPr bwMode="auto">
          <a:xfrm>
            <a:off x="4756355" y="1415843"/>
            <a:ext cx="3397045" cy="485457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22995881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TT.JPG"/>
          <p:cNvPicPr>
            <a:picLocks noChangeAspect="1"/>
          </p:cNvPicPr>
          <p:nvPr/>
        </p:nvPicPr>
        <p:blipFill>
          <a:blip r:embed="rId3" cstate="print">
            <a:duotone>
              <a:schemeClr val="bg2">
                <a:shade val="45000"/>
                <a:satMod val="135000"/>
              </a:schemeClr>
              <a:prstClr val="white"/>
            </a:duotone>
          </a:blip>
          <a:stretch>
            <a:fillRect/>
          </a:stretch>
        </p:blipFill>
        <p:spPr bwMode="auto">
          <a:xfrm>
            <a:off x="0" y="1066801"/>
            <a:ext cx="9144000" cy="5333106"/>
          </a:xfrm>
          <a:prstGeom prst="rect">
            <a:avLst/>
          </a:prstGeom>
          <a:noFill/>
          <a:ln>
            <a:noFill/>
          </a:ln>
          <a:effectLst>
            <a:softEdge rad="635000"/>
          </a:effectLst>
        </p:spPr>
      </p:pic>
      <p:sp>
        <p:nvSpPr>
          <p:cNvPr id="3" name="Content Placeholder 2"/>
          <p:cNvSpPr>
            <a:spLocks noGrp="1"/>
          </p:cNvSpPr>
          <p:nvPr>
            <p:ph idx="1"/>
          </p:nvPr>
        </p:nvSpPr>
        <p:spPr>
          <a:xfrm>
            <a:off x="1143000" y="1905000"/>
            <a:ext cx="6934200" cy="3810000"/>
          </a:xfrm>
        </p:spPr>
        <p:txBody>
          <a:bodyPr>
            <a:normAutofit/>
          </a:bodyPr>
          <a:lstStyle/>
          <a:p>
            <a:pPr eaLnBrk="1" hangingPunct="1">
              <a:buFont typeface="Arial" pitchFamily="34" charset="0"/>
              <a:buNone/>
            </a:pPr>
            <a:endParaRPr lang="en-US" dirty="0" smtClean="0">
              <a:latin typeface="Papyrus" pitchFamily="66" charset="0"/>
            </a:endParaRPr>
          </a:p>
          <a:p>
            <a:pPr eaLnBrk="1" hangingPunct="1">
              <a:buFont typeface="Arial" pitchFamily="34" charset="0"/>
              <a:buNone/>
            </a:pPr>
            <a:r>
              <a:rPr lang="en-US" sz="4000" b="1" dirty="0" smtClean="0">
                <a:solidFill>
                  <a:srgbClr val="5EAD16"/>
                </a:solidFill>
                <a:latin typeface="Papyrus" pitchFamily="66" charset="0"/>
              </a:rPr>
              <a:t>“Teachers do not create learning.  Learners create learning. Teachers create the environment for learning.”                            					</a:t>
            </a:r>
            <a:r>
              <a:rPr lang="en-US" sz="2600" b="1" dirty="0" smtClean="0">
                <a:solidFill>
                  <a:srgbClr val="5EAD16"/>
                </a:solidFill>
                <a:latin typeface="Papyrus" pitchFamily="66" charset="0"/>
              </a:rPr>
              <a:t>(</a:t>
            </a:r>
            <a:r>
              <a:rPr lang="en-US" sz="2600" b="1" dirty="0" err="1" smtClean="0">
                <a:solidFill>
                  <a:srgbClr val="5EAD16"/>
                </a:solidFill>
                <a:latin typeface="Papyrus" pitchFamily="66" charset="0"/>
              </a:rPr>
              <a:t>Wiliam</a:t>
            </a:r>
            <a:r>
              <a:rPr lang="en-US" sz="2600" b="1" dirty="0" smtClean="0">
                <a:solidFill>
                  <a:srgbClr val="5EAD16"/>
                </a:solidFill>
                <a:latin typeface="Papyrus" pitchFamily="66" charset="0"/>
              </a:rPr>
              <a:t>, 2005)</a:t>
            </a:r>
          </a:p>
        </p:txBody>
      </p:sp>
      <p:sp>
        <p:nvSpPr>
          <p:cNvPr id="5" name="Footer Placeholder 3"/>
          <p:cNvSpPr>
            <a:spLocks noGrp="1"/>
          </p:cNvSpPr>
          <p:nvPr>
            <p:ph type="ftr" sz="quarter" idx="11"/>
          </p:nvPr>
        </p:nvSpPr>
        <p:spPr>
          <a:xfrm>
            <a:off x="1828800" y="6477000"/>
            <a:ext cx="5181600" cy="228600"/>
          </a:xfrm>
        </p:spPr>
        <p:txBody>
          <a:bodyPr/>
          <a:lstStyle/>
          <a:p>
            <a:r>
              <a:rPr lang="en-US" dirty="0" smtClean="0"/>
              <a:t>Copyright 2012 Texas Education Agency and the University of Texas System</a:t>
            </a:r>
            <a:endParaRPr lang="en-US" dirty="0"/>
          </a:p>
        </p:txBody>
      </p:sp>
      <p:sp>
        <p:nvSpPr>
          <p:cNvPr id="6" name="Slide Number Placeholder 4"/>
          <p:cNvSpPr>
            <a:spLocks noGrp="1"/>
          </p:cNvSpPr>
          <p:nvPr>
            <p:ph type="sldNum" sz="quarter" idx="12"/>
          </p:nvPr>
        </p:nvSpPr>
        <p:spPr>
          <a:xfrm>
            <a:off x="8763000" y="6461125"/>
            <a:ext cx="457200" cy="244475"/>
          </a:xfrm>
        </p:spPr>
        <p:txBody>
          <a:bodyPr/>
          <a:lstStyle/>
          <a:p>
            <a:fld id="{7B44EE3B-371E-4108-AA03-CAAD196CADCD}" type="slidenum">
              <a:rPr lang="en-US" smtClean="0"/>
              <a:pPr/>
              <a:t>22</a:t>
            </a:fld>
            <a:endParaRPr lang="en-US"/>
          </a:p>
        </p:txBody>
      </p:sp>
    </p:spTree>
    <p:extLst>
      <p:ext uri="{BB962C8B-B14F-4D97-AF65-F5344CB8AC3E}">
        <p14:creationId xmlns:p14="http://schemas.microsoft.com/office/powerpoint/2010/main" xmlns="" val="3348354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752600"/>
            <a:ext cx="8229600" cy="4373563"/>
          </a:xfrm>
        </p:spPr>
        <p:txBody>
          <a:bodyPr>
            <a:normAutofit/>
          </a:bodyPr>
          <a:lstStyle/>
          <a:p>
            <a:pPr marL="0" indent="0">
              <a:buNone/>
            </a:pPr>
            <a:endParaRPr lang="en-US" sz="1400" dirty="0"/>
          </a:p>
          <a:p>
            <a:pPr marL="401638" indent="-401638">
              <a:spcAft>
                <a:spcPts val="600"/>
              </a:spcAft>
              <a:buNone/>
            </a:pPr>
            <a:r>
              <a:rPr lang="en-US" sz="1600" dirty="0"/>
              <a:t>Archer, A. (2007, October). </a:t>
            </a:r>
            <a:r>
              <a:rPr lang="en-US" sz="1600" i="1" dirty="0"/>
              <a:t>From adoption to expert implementation: Improving your language </a:t>
            </a:r>
            <a:r>
              <a:rPr lang="en-US" sz="1600" i="1" dirty="0" smtClean="0"/>
              <a:t>arts </a:t>
            </a:r>
            <a:r>
              <a:rPr lang="en-US" sz="1600" i="1" dirty="0"/>
              <a:t>program, grades K-6. </a:t>
            </a:r>
            <a:r>
              <a:rPr lang="en-US" sz="1600" dirty="0"/>
              <a:t>Presentation given at Sonoma County Office of Education, </a:t>
            </a:r>
            <a:r>
              <a:rPr lang="en-US" sz="1600" dirty="0" smtClean="0"/>
              <a:t>Santa </a:t>
            </a:r>
            <a:r>
              <a:rPr lang="en-US" sz="1600" dirty="0"/>
              <a:t>Rosa, California</a:t>
            </a:r>
            <a:r>
              <a:rPr lang="en-US" sz="1600" dirty="0" smtClean="0"/>
              <a:t>.</a:t>
            </a:r>
            <a:endParaRPr lang="en-US" sz="1600" dirty="0"/>
          </a:p>
          <a:p>
            <a:pPr marL="401638" indent="-401638">
              <a:spcAft>
                <a:spcPts val="600"/>
              </a:spcAft>
              <a:buNone/>
            </a:pPr>
            <a:r>
              <a:rPr lang="en-US" sz="1600" dirty="0" err="1"/>
              <a:t>Armbruster</a:t>
            </a:r>
            <a:r>
              <a:rPr lang="en-US" sz="1600" dirty="0"/>
              <a:t>, B., Lehr, M. &amp; Osborn, J. (2003). </a:t>
            </a:r>
            <a:r>
              <a:rPr lang="en-US" sz="1600" i="1" dirty="0"/>
              <a:t>A child becomes a reader</a:t>
            </a:r>
            <a:r>
              <a:rPr lang="en-US" sz="1600" dirty="0"/>
              <a:t>. Portsmouth, NH: RMC </a:t>
            </a:r>
            <a:r>
              <a:rPr lang="en-US" sz="1600" dirty="0" smtClean="0"/>
              <a:t>Research Corporation.</a:t>
            </a:r>
            <a:endParaRPr lang="en-US" sz="1600" dirty="0"/>
          </a:p>
          <a:p>
            <a:pPr marL="401638" indent="-401638">
              <a:spcAft>
                <a:spcPts val="600"/>
              </a:spcAft>
              <a:buNone/>
            </a:pPr>
            <a:r>
              <a:rPr lang="en-US" sz="1600" dirty="0" smtClean="0"/>
              <a:t>Bowman</a:t>
            </a:r>
            <a:r>
              <a:rPr lang="en-US" sz="1600" dirty="0"/>
              <a:t>, S. (2005). </a:t>
            </a:r>
            <a:r>
              <a:rPr lang="en-US" sz="1600" i="1" dirty="0"/>
              <a:t>How to give it so they get it: A flight plan for teaching anyone anything and </a:t>
            </a:r>
            <a:r>
              <a:rPr lang="en-US" sz="1600" i="1" dirty="0" smtClean="0"/>
              <a:t>making </a:t>
            </a:r>
            <a:r>
              <a:rPr lang="en-US" sz="1600" i="1" dirty="0"/>
              <a:t>it stick. </a:t>
            </a:r>
            <a:r>
              <a:rPr lang="en-US" sz="1600" dirty="0"/>
              <a:t>Glenbrook, NV: </a:t>
            </a:r>
            <a:r>
              <a:rPr lang="en-US" sz="1600" dirty="0" err="1"/>
              <a:t>Bowperson</a:t>
            </a:r>
            <a:r>
              <a:rPr lang="en-US" sz="1600" dirty="0"/>
              <a:t> Publishing</a:t>
            </a:r>
            <a:r>
              <a:rPr lang="en-US" sz="1600" dirty="0" smtClean="0"/>
              <a:t>.</a:t>
            </a:r>
            <a:endParaRPr lang="en-US" sz="1600" dirty="0"/>
          </a:p>
          <a:p>
            <a:pPr marL="401638" indent="-401638">
              <a:spcAft>
                <a:spcPts val="600"/>
              </a:spcAft>
              <a:buNone/>
            </a:pPr>
            <a:r>
              <a:rPr lang="en-US" sz="1600" dirty="0"/>
              <a:t>Cotton, K. (2001). Classroom Questioning. </a:t>
            </a:r>
            <a:r>
              <a:rPr lang="en-US" sz="1600" i="1" dirty="0"/>
              <a:t>School improvement research series, Close-up #5</a:t>
            </a:r>
            <a:r>
              <a:rPr lang="en-US" sz="1600" dirty="0"/>
              <a:t>. </a:t>
            </a:r>
            <a:r>
              <a:rPr lang="en-US" sz="1600" dirty="0" smtClean="0"/>
              <a:t>NWREL</a:t>
            </a:r>
            <a:r>
              <a:rPr lang="en-US" sz="1600" dirty="0"/>
              <a:t>. Retrieved February 28, 2008, </a:t>
            </a:r>
            <a:r>
              <a:rPr lang="en-US" sz="1600" dirty="0" smtClean="0"/>
              <a:t>from </a:t>
            </a:r>
            <a:r>
              <a:rPr lang="en-US" sz="1600" u="sng" dirty="0" smtClean="0">
                <a:hlinkClick r:id="rId3"/>
              </a:rPr>
              <a:t>http</a:t>
            </a:r>
            <a:r>
              <a:rPr lang="en-US" sz="1600" u="sng" dirty="0">
                <a:hlinkClick r:id="rId3"/>
              </a:rPr>
              <a:t>://www.nwrel.org/scpd/sirs/3/cu5.html</a:t>
            </a:r>
            <a:r>
              <a:rPr lang="en-US" sz="1600" dirty="0" smtClean="0"/>
              <a:t>.</a:t>
            </a:r>
            <a:endParaRPr lang="en-US" sz="1600" dirty="0"/>
          </a:p>
          <a:p>
            <a:pPr marL="0" indent="0">
              <a:spcAft>
                <a:spcPts val="600"/>
              </a:spcAft>
              <a:buNone/>
            </a:pPr>
            <a:r>
              <a:rPr lang="en-US" sz="1600" dirty="0"/>
              <a:t>Jensen, E. (1998). How Julie’s brain learns. </a:t>
            </a:r>
            <a:r>
              <a:rPr lang="en-US" sz="1600" i="1" dirty="0"/>
              <a:t>Educational Leadership</a:t>
            </a:r>
            <a:r>
              <a:rPr lang="en-US" sz="1600" dirty="0"/>
              <a:t>, </a:t>
            </a:r>
            <a:r>
              <a:rPr lang="en-US" sz="1600" i="1" dirty="0"/>
              <a:t>56</a:t>
            </a:r>
            <a:r>
              <a:rPr lang="en-US" sz="1600" dirty="0"/>
              <a:t>(3), </a:t>
            </a:r>
            <a:r>
              <a:rPr lang="en-US" sz="1600" dirty="0" smtClean="0"/>
              <a:t>41-45.</a:t>
            </a:r>
          </a:p>
          <a:p>
            <a:pPr marL="0" indent="0">
              <a:spcAft>
                <a:spcPts val="600"/>
              </a:spcAft>
              <a:buNone/>
            </a:pPr>
            <a:r>
              <a:rPr lang="en-US" sz="1600" dirty="0" smtClean="0"/>
              <a:t>Lyman</a:t>
            </a:r>
            <a:r>
              <a:rPr lang="en-US" sz="1600" dirty="0"/>
              <a:t>, F. (1981). The responsive classroom discussion: The inclusion of all students. In A. </a:t>
            </a:r>
            <a:endParaRPr lang="en-US" sz="1600" dirty="0" smtClean="0"/>
          </a:p>
          <a:p>
            <a:pPr marL="401638" indent="-401638">
              <a:buNone/>
            </a:pPr>
            <a:r>
              <a:rPr lang="en-US" sz="1600" dirty="0" err="1"/>
              <a:t>McTighe</a:t>
            </a:r>
            <a:r>
              <a:rPr lang="en-US" sz="1600" dirty="0"/>
              <a:t>, J., &amp; Lyman, F. (1988). Cueing thinking in the classroom: The promise of </a:t>
            </a:r>
            <a:r>
              <a:rPr lang="en-US" sz="1600" dirty="0" smtClean="0"/>
              <a:t>theory-embedded </a:t>
            </a:r>
            <a:r>
              <a:rPr lang="en-US" sz="1600" dirty="0"/>
              <a:t>tools. Educational Leadership, 45(7), 18-24.</a:t>
            </a:r>
          </a:p>
          <a:p>
            <a:pPr marL="282575" indent="-282575">
              <a:buNone/>
            </a:pPr>
            <a:endParaRPr lang="en-US" sz="1700" dirty="0" smtClean="0"/>
          </a:p>
          <a:p>
            <a:pPr marL="0" indent="0">
              <a:buNone/>
            </a:pPr>
            <a:endParaRPr lang="en-US" sz="1700" dirty="0" smtClean="0"/>
          </a:p>
          <a:p>
            <a:pPr marL="0" indent="0">
              <a:buNone/>
            </a:pPr>
            <a:endParaRPr lang="en-US" sz="1600" dirty="0" smtClean="0"/>
          </a:p>
          <a:p>
            <a:pPr marL="0" indent="0">
              <a:buNone/>
            </a:pPr>
            <a:endParaRPr lang="en-US" sz="1600" dirty="0" smtClean="0"/>
          </a:p>
          <a:p>
            <a:pPr marL="0" indent="0">
              <a:buNone/>
            </a:pPr>
            <a:endParaRPr lang="en-US" sz="1600" dirty="0"/>
          </a:p>
          <a:p>
            <a:pPr marL="0" indent="0">
              <a:buNone/>
            </a:pPr>
            <a:endParaRPr lang="en-US" sz="1600"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5" name="Slide Number Placeholder 4"/>
          <p:cNvSpPr>
            <a:spLocks noGrp="1"/>
          </p:cNvSpPr>
          <p:nvPr>
            <p:ph type="sldNum" sz="quarter" idx="12"/>
          </p:nvPr>
        </p:nvSpPr>
        <p:spPr/>
        <p:txBody>
          <a:bodyPr/>
          <a:lstStyle/>
          <a:p>
            <a:fld id="{7B44EE3B-371E-4108-AA03-CAAD196CADCD}" type="slidenum">
              <a:rPr lang="en-US" smtClean="0"/>
              <a:pPr/>
              <a:t>23</a:t>
            </a:fld>
            <a:endParaRPr lang="en-US"/>
          </a:p>
        </p:txBody>
      </p:sp>
    </p:spTree>
    <p:extLst>
      <p:ext uri="{BB962C8B-B14F-4D97-AF65-F5344CB8AC3E}">
        <p14:creationId xmlns:p14="http://schemas.microsoft.com/office/powerpoint/2010/main" xmlns="" val="21792145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marL="0" indent="0" defTabSz="457200">
              <a:spcAft>
                <a:spcPts val="600"/>
              </a:spcAft>
              <a:buNone/>
            </a:pPr>
            <a:r>
              <a:rPr lang="en-US" sz="1600" dirty="0"/>
              <a:t>Miller, D. (2002). </a:t>
            </a:r>
            <a:r>
              <a:rPr lang="en-US" sz="1600" i="1" dirty="0"/>
              <a:t>Reading with meaning:</a:t>
            </a:r>
            <a:r>
              <a:rPr lang="en-US" sz="1600" dirty="0"/>
              <a:t> </a:t>
            </a:r>
            <a:r>
              <a:rPr lang="en-US" sz="1600" i="1" dirty="0"/>
              <a:t>Teaching comprehension in the primary grades</a:t>
            </a:r>
            <a:r>
              <a:rPr lang="en-US" sz="1600" dirty="0"/>
              <a:t>. 	Portland, ME: </a:t>
            </a:r>
            <a:r>
              <a:rPr lang="en-US" sz="1600" dirty="0" err="1"/>
              <a:t>Stenhouse</a:t>
            </a:r>
            <a:r>
              <a:rPr lang="en-US" sz="1600" dirty="0" smtClean="0"/>
              <a:t>.</a:t>
            </a:r>
            <a:endParaRPr lang="en-US" sz="1600" dirty="0"/>
          </a:p>
          <a:p>
            <a:pPr marL="0" indent="0" defTabSz="457200">
              <a:spcAft>
                <a:spcPts val="600"/>
              </a:spcAft>
              <a:buNone/>
            </a:pPr>
            <a:r>
              <a:rPr lang="en-US" sz="1600" dirty="0"/>
              <a:t>Stahl, R. (1994). Using “Think-Time" and “Wait-Time" Skillfully in the Classroom. </a:t>
            </a:r>
            <a:r>
              <a:rPr lang="en-US" sz="1600" i="1" dirty="0"/>
              <a:t>ERIC 	clearinghouse for social studies/social science education ERIC digest. </a:t>
            </a:r>
            <a:r>
              <a:rPr lang="en-US" sz="1600" dirty="0"/>
              <a:t>Bloomington, IN. </a:t>
            </a:r>
          </a:p>
          <a:p>
            <a:pPr marL="0" indent="0" defTabSz="457200">
              <a:spcAft>
                <a:spcPts val="600"/>
              </a:spcAft>
              <a:buNone/>
            </a:pPr>
            <a:r>
              <a:rPr lang="en-US" sz="1600" dirty="0"/>
              <a:t>	Retrieved February 28, 2008, from </a:t>
            </a:r>
            <a:r>
              <a:rPr lang="en-US" sz="1600" u="sng" dirty="0">
                <a:hlinkClick r:id="rId3"/>
              </a:rPr>
              <a:t>http://www.ericdigests.org/1995-1/think.htm</a:t>
            </a:r>
            <a:r>
              <a:rPr lang="en-US" sz="1600" dirty="0" smtClean="0"/>
              <a:t>.</a:t>
            </a:r>
            <a:endParaRPr lang="en-US" sz="1600" dirty="0"/>
          </a:p>
          <a:p>
            <a:pPr marL="457200" indent="-457200" defTabSz="457200">
              <a:spcAft>
                <a:spcPts val="600"/>
              </a:spcAft>
              <a:buNone/>
            </a:pPr>
            <a:r>
              <a:rPr lang="en-US" sz="1600" dirty="0"/>
              <a:t>Taylor, B., Pearson, P.D., Clark, K., &amp; Walpole, S. (1999). </a:t>
            </a:r>
            <a:r>
              <a:rPr lang="en-US" sz="1600" i="1" dirty="0"/>
              <a:t>Beating the odds in teaching all children 	to read</a:t>
            </a:r>
            <a:r>
              <a:rPr lang="en-US" sz="1600" dirty="0"/>
              <a:t>. (CIERA Report No. 2-006). University of Michigan School of Education: Center </a:t>
            </a:r>
            <a:r>
              <a:rPr lang="en-US" sz="1600" dirty="0" smtClean="0"/>
              <a:t>for </a:t>
            </a:r>
            <a:r>
              <a:rPr lang="en-US" sz="1600" dirty="0"/>
              <a:t>the Improvement of Early Reading Achievement</a:t>
            </a:r>
            <a:r>
              <a:rPr lang="en-US" sz="1600" dirty="0" smtClean="0"/>
              <a:t>.</a:t>
            </a:r>
            <a:endParaRPr lang="en-US" sz="1600" dirty="0"/>
          </a:p>
          <a:p>
            <a:pPr marL="0" indent="0" defTabSz="457200">
              <a:spcAft>
                <a:spcPts val="600"/>
              </a:spcAft>
              <a:buNone/>
            </a:pPr>
            <a:r>
              <a:rPr lang="en-US" sz="1600" dirty="0"/>
              <a:t>Tobin, K. (1987). The role of wait time in higher cognitive level learning. </a:t>
            </a:r>
            <a:r>
              <a:rPr lang="en-US" sz="1600" i="1" dirty="0"/>
              <a:t>Review of Educational 	Research</a:t>
            </a:r>
            <a:r>
              <a:rPr lang="en-US" sz="1600" dirty="0"/>
              <a:t>, </a:t>
            </a:r>
            <a:r>
              <a:rPr lang="en-US" sz="1600" i="1" dirty="0"/>
              <a:t>57</a:t>
            </a:r>
            <a:r>
              <a:rPr lang="en-US" sz="1600" dirty="0"/>
              <a:t>(1), 69-95</a:t>
            </a:r>
            <a:r>
              <a:rPr lang="en-US" sz="1600" dirty="0" smtClean="0"/>
              <a:t>.</a:t>
            </a:r>
            <a:endParaRPr lang="en-US" sz="1600" dirty="0"/>
          </a:p>
          <a:p>
            <a:pPr marL="0" indent="0" defTabSz="457200">
              <a:spcAft>
                <a:spcPts val="600"/>
              </a:spcAft>
              <a:buNone/>
            </a:pPr>
            <a:r>
              <a:rPr lang="en-US" sz="1600" dirty="0"/>
              <a:t>Tomlinson, C., &amp; </a:t>
            </a:r>
            <a:r>
              <a:rPr lang="en-US" sz="1600" dirty="0" err="1"/>
              <a:t>Kalbfleisch</a:t>
            </a:r>
            <a:r>
              <a:rPr lang="en-US" sz="1600" dirty="0"/>
              <a:t>, M. (1998). Teach me, teach my brain: A call for differentiated 	classrooms. </a:t>
            </a:r>
            <a:r>
              <a:rPr lang="en-US" sz="1600" i="1" dirty="0"/>
              <a:t>Educational Leadership</a:t>
            </a:r>
            <a:r>
              <a:rPr lang="en-US" sz="1600" dirty="0"/>
              <a:t>, </a:t>
            </a:r>
            <a:r>
              <a:rPr lang="en-US" sz="1600" i="1" dirty="0"/>
              <a:t>56</a:t>
            </a:r>
            <a:r>
              <a:rPr lang="en-US" sz="1600" dirty="0"/>
              <a:t>(3), 52-55.</a:t>
            </a:r>
          </a:p>
          <a:p>
            <a:pPr marL="0" indent="0" defTabSz="457200">
              <a:buNone/>
            </a:pPr>
            <a:endParaRPr lang="en-US" sz="1600"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dirty="0"/>
          </a:p>
        </p:txBody>
      </p:sp>
      <p:sp>
        <p:nvSpPr>
          <p:cNvPr id="5" name="Slide Number Placeholder 4"/>
          <p:cNvSpPr>
            <a:spLocks noGrp="1"/>
          </p:cNvSpPr>
          <p:nvPr>
            <p:ph type="sldNum" sz="quarter" idx="12"/>
          </p:nvPr>
        </p:nvSpPr>
        <p:spPr/>
        <p:txBody>
          <a:bodyPr/>
          <a:lstStyle/>
          <a:p>
            <a:fld id="{7B44EE3B-371E-4108-AA03-CAAD196CADCD}" type="slidenum">
              <a:rPr lang="en-US" smtClean="0"/>
              <a:pPr/>
              <a:t>24</a:t>
            </a:fld>
            <a:endParaRPr lang="en-US" dirty="0"/>
          </a:p>
        </p:txBody>
      </p:sp>
    </p:spTree>
    <p:extLst>
      <p:ext uri="{BB962C8B-B14F-4D97-AF65-F5344CB8AC3E}">
        <p14:creationId xmlns:p14="http://schemas.microsoft.com/office/powerpoint/2010/main" xmlns="" val="219669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dirty="0" smtClean="0">
                <a:latin typeface="+mn-lt"/>
              </a:rPr>
              <a:t>Session Goals</a:t>
            </a:r>
          </a:p>
        </p:txBody>
      </p:sp>
      <p:sp>
        <p:nvSpPr>
          <p:cNvPr id="39939" name="Content Placeholder 2"/>
          <p:cNvSpPr>
            <a:spLocks noGrp="1"/>
          </p:cNvSpPr>
          <p:nvPr>
            <p:ph idx="1"/>
          </p:nvPr>
        </p:nvSpPr>
        <p:spPr>
          <a:xfrm>
            <a:off x="304800" y="1905000"/>
            <a:ext cx="8534400" cy="4572000"/>
          </a:xfrm>
        </p:spPr>
        <p:txBody>
          <a:bodyPr/>
          <a:lstStyle/>
          <a:p>
            <a:pPr eaLnBrk="1" hangingPunct="1">
              <a:spcAft>
                <a:spcPts val="1200"/>
              </a:spcAft>
            </a:pPr>
            <a:r>
              <a:rPr lang="en-US" sz="2800" u="sng" dirty="0" smtClean="0"/>
              <a:t>Reinforce</a:t>
            </a:r>
            <a:r>
              <a:rPr lang="en-US" sz="2800" dirty="0" smtClean="0"/>
              <a:t> the importance of planned discussions during lessons.</a:t>
            </a:r>
          </a:p>
          <a:p>
            <a:pPr eaLnBrk="1" hangingPunct="1">
              <a:spcAft>
                <a:spcPts val="1200"/>
              </a:spcAft>
            </a:pPr>
            <a:r>
              <a:rPr lang="en-US" sz="2800" u="sng" dirty="0" smtClean="0"/>
              <a:t>Focus</a:t>
            </a:r>
            <a:r>
              <a:rPr lang="en-US" sz="2800" dirty="0" smtClean="0"/>
              <a:t> on an instructional routine (Think-Turn-Talk) to increase student engagement through planned discussion.</a:t>
            </a:r>
          </a:p>
          <a:p>
            <a:pPr>
              <a:spcAft>
                <a:spcPts val="1200"/>
              </a:spcAft>
            </a:pPr>
            <a:r>
              <a:rPr lang="en-US" sz="2800" u="sng" dirty="0"/>
              <a:t>Experience </a:t>
            </a:r>
            <a:r>
              <a:rPr lang="en-US" sz="2800" dirty="0"/>
              <a:t> using Think-Turn-Talk.</a:t>
            </a:r>
          </a:p>
          <a:p>
            <a:pPr eaLnBrk="1" hangingPunct="1">
              <a:spcAft>
                <a:spcPts val="1200"/>
              </a:spcAft>
            </a:pPr>
            <a:r>
              <a:rPr lang="en-US" sz="2800" u="sng" dirty="0" smtClean="0"/>
              <a:t>Practice</a:t>
            </a:r>
            <a:r>
              <a:rPr lang="en-US" sz="2800" dirty="0" smtClean="0"/>
              <a:t> and </a:t>
            </a:r>
            <a:r>
              <a:rPr lang="en-US" sz="2800" u="sng" dirty="0" smtClean="0"/>
              <a:t>plan</a:t>
            </a:r>
            <a:r>
              <a:rPr lang="en-US" sz="2800" dirty="0" smtClean="0"/>
              <a:t> to use the Think-Turn-Talk routine.</a:t>
            </a:r>
          </a:p>
          <a:p>
            <a:pPr eaLnBrk="1" hangingPunct="1">
              <a:buFont typeface="Arial" pitchFamily="34" charset="0"/>
              <a:buNone/>
            </a:pPr>
            <a:r>
              <a:rPr lang="en-US" dirty="0" smtClean="0"/>
              <a:t>					</a:t>
            </a:r>
          </a:p>
          <a:p>
            <a:pPr eaLnBrk="1" hangingPunct="1"/>
            <a:endParaRPr lang="en-US" dirty="0" smtClean="0"/>
          </a:p>
        </p:txBody>
      </p:sp>
      <p:sp>
        <p:nvSpPr>
          <p:cNvPr id="4" name="Footer Placeholder 3"/>
          <p:cNvSpPr>
            <a:spLocks noGrp="1"/>
          </p:cNvSpPr>
          <p:nvPr>
            <p:ph type="ftr" sz="quarter" idx="11"/>
          </p:nvPr>
        </p:nvSpPr>
        <p:spPr>
          <a:xfrm>
            <a:off x="1828800" y="6477000"/>
            <a:ext cx="5181600" cy="228600"/>
          </a:xfrm>
        </p:spPr>
        <p:txBody>
          <a:bodyPr/>
          <a:lstStyle/>
          <a:p>
            <a:r>
              <a:rPr lang="en-US" dirty="0" smtClean="0"/>
              <a:t>Copyright 2012 Texas Education Agency and the University of Texas System</a:t>
            </a:r>
            <a:endParaRPr lang="en-US" dirty="0"/>
          </a:p>
        </p:txBody>
      </p:sp>
      <p:sp>
        <p:nvSpPr>
          <p:cNvPr id="5" name="Slide Number Placeholder 4"/>
          <p:cNvSpPr>
            <a:spLocks noGrp="1"/>
          </p:cNvSpPr>
          <p:nvPr>
            <p:ph type="sldNum" sz="quarter" idx="12"/>
          </p:nvPr>
        </p:nvSpPr>
        <p:spPr>
          <a:xfrm>
            <a:off x="8763000" y="6461125"/>
            <a:ext cx="457200" cy="244475"/>
          </a:xfrm>
        </p:spPr>
        <p:txBody>
          <a:bodyPr/>
          <a:lstStyle/>
          <a:p>
            <a:fld id="{7B44EE3B-371E-4108-AA03-CAAD196CADCD}" type="slidenum">
              <a:rPr lang="en-US" smtClean="0"/>
              <a:pPr/>
              <a:t>3</a:t>
            </a:fld>
            <a:endParaRPr lang="en-US"/>
          </a:p>
        </p:txBody>
      </p:sp>
    </p:spTree>
    <p:extLst>
      <p:ext uri="{BB962C8B-B14F-4D97-AF65-F5344CB8AC3E}">
        <p14:creationId xmlns:p14="http://schemas.microsoft.com/office/powerpoint/2010/main" xmlns="" val="3993395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Think-turn-talk?</a:t>
            </a:r>
            <a:endParaRPr lang="en-US" dirty="0"/>
          </a:p>
        </p:txBody>
      </p:sp>
      <p:sp>
        <p:nvSpPr>
          <p:cNvPr id="7" name="Text Placeholder 6"/>
          <p:cNvSpPr>
            <a:spLocks noGrp="1"/>
          </p:cNvSpPr>
          <p:nvPr>
            <p:ph type="body" idx="1"/>
          </p:nvPr>
        </p:nvSpPr>
        <p:spPr/>
        <p:txBody>
          <a:bodyPr/>
          <a:lstStyle/>
          <a:p>
            <a:r>
              <a:rPr lang="en-US" dirty="0" smtClean="0"/>
              <a:t>Why should we use</a:t>
            </a:r>
            <a:endParaRPr lang="en-US" dirty="0"/>
          </a:p>
        </p:txBody>
      </p:sp>
      <p:sp>
        <p:nvSpPr>
          <p:cNvPr id="4" name="Footer Placeholder 3"/>
          <p:cNvSpPr>
            <a:spLocks noGrp="1"/>
          </p:cNvSpPr>
          <p:nvPr>
            <p:ph type="ftr" sz="quarter" idx="11"/>
          </p:nvPr>
        </p:nvSpPr>
        <p:spPr/>
        <p:txBody>
          <a:bodyPr/>
          <a:lstStyle/>
          <a:p>
            <a:r>
              <a:rPr lang="en-US" smtClean="0"/>
              <a:t>Copyright 2012 Texas Education Agency and the University of Texas System</a:t>
            </a:r>
            <a:endParaRPr lang="en-US"/>
          </a:p>
        </p:txBody>
      </p:sp>
      <p:sp>
        <p:nvSpPr>
          <p:cNvPr id="5" name="Slide Number Placeholder 4"/>
          <p:cNvSpPr>
            <a:spLocks noGrp="1"/>
          </p:cNvSpPr>
          <p:nvPr>
            <p:ph type="sldNum" sz="quarter" idx="12"/>
          </p:nvPr>
        </p:nvSpPr>
        <p:spPr/>
        <p:txBody>
          <a:bodyPr/>
          <a:lstStyle/>
          <a:p>
            <a:fld id="{7B44EE3B-371E-4108-AA03-CAAD196CADCD}" type="slidenum">
              <a:rPr lang="en-US" smtClean="0"/>
              <a:pPr/>
              <a:t>4</a:t>
            </a:fld>
            <a:endParaRPr lang="en-US"/>
          </a:p>
        </p:txBody>
      </p:sp>
    </p:spTree>
    <p:extLst>
      <p:ext uri="{BB962C8B-B14F-4D97-AF65-F5344CB8AC3E}">
        <p14:creationId xmlns:p14="http://schemas.microsoft.com/office/powerpoint/2010/main" xmlns="" val="664696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944562"/>
            <a:ext cx="8229600" cy="960438"/>
          </a:xfrm>
        </p:spPr>
        <p:txBody>
          <a:bodyPr anchor="t"/>
          <a:lstStyle/>
          <a:p>
            <a:pPr eaLnBrk="1" hangingPunct="1"/>
            <a:r>
              <a:rPr lang="en-US" dirty="0" smtClean="0">
                <a:latin typeface="+mn-lt"/>
              </a:rPr>
              <a:t>The Power of Think-Turn-Talk</a:t>
            </a:r>
          </a:p>
        </p:txBody>
      </p:sp>
      <p:sp>
        <p:nvSpPr>
          <p:cNvPr id="5123" name="Content Placeholder 2"/>
          <p:cNvSpPr>
            <a:spLocks noGrp="1"/>
          </p:cNvSpPr>
          <p:nvPr>
            <p:ph idx="1"/>
          </p:nvPr>
        </p:nvSpPr>
        <p:spPr>
          <a:xfrm>
            <a:off x="457200" y="1752600"/>
            <a:ext cx="8229600" cy="4373563"/>
          </a:xfrm>
        </p:spPr>
        <p:txBody>
          <a:bodyPr/>
          <a:lstStyle/>
          <a:p>
            <a:pPr marL="685800" lvl="1" indent="-228600" eaLnBrk="1" hangingPunct="1">
              <a:buFontTx/>
              <a:buNone/>
            </a:pPr>
            <a:endParaRPr lang="en-US" dirty="0" smtClean="0"/>
          </a:p>
          <a:p>
            <a:pPr marL="685800" lvl="1" indent="-228600" eaLnBrk="1" hangingPunct="1">
              <a:buFont typeface="Wingdings" pitchFamily="2" charset="2"/>
              <a:buChar char="Ø"/>
            </a:pPr>
            <a:endParaRPr lang="en-US" dirty="0" smtClean="0"/>
          </a:p>
          <a:p>
            <a:pPr marL="685800" lvl="1" indent="-228600" eaLnBrk="1" hangingPunct="1">
              <a:buFont typeface="Wingdings" pitchFamily="2" charset="2"/>
              <a:buChar char="Ø"/>
            </a:pPr>
            <a:endParaRPr lang="en-US" dirty="0" smtClean="0"/>
          </a:p>
          <a:p>
            <a:pPr marL="685800" lvl="1" indent="-228600" eaLnBrk="1" hangingPunct="1">
              <a:buFont typeface="Wingdings" pitchFamily="2" charset="2"/>
              <a:buChar char="Ø"/>
            </a:pPr>
            <a:endParaRPr lang="en-US" dirty="0" smtClean="0"/>
          </a:p>
          <a:p>
            <a:pPr marL="685800" lvl="1" indent="-228600" eaLnBrk="1" hangingPunct="1">
              <a:buFont typeface="Wingdings" pitchFamily="2" charset="2"/>
              <a:buChar char="Ø"/>
            </a:pPr>
            <a:r>
              <a:rPr lang="en-US" dirty="0" smtClean="0"/>
              <a:t>Engagement</a:t>
            </a:r>
          </a:p>
          <a:p>
            <a:pPr marL="685800" lvl="1" indent="-228600" eaLnBrk="1" hangingPunct="1">
              <a:buFont typeface="Wingdings" pitchFamily="2" charset="2"/>
              <a:buChar char="Ø"/>
            </a:pPr>
            <a:r>
              <a:rPr lang="en-US" dirty="0" smtClean="0"/>
              <a:t>Focus</a:t>
            </a:r>
          </a:p>
          <a:p>
            <a:pPr marL="685800" lvl="1" indent="-228600" eaLnBrk="1" hangingPunct="1">
              <a:buFont typeface="Wingdings" pitchFamily="2" charset="2"/>
              <a:buChar char="Ø"/>
            </a:pPr>
            <a:r>
              <a:rPr lang="en-US" dirty="0" smtClean="0"/>
              <a:t>Think-time</a:t>
            </a:r>
          </a:p>
          <a:p>
            <a:pPr marL="685800" lvl="1" indent="-228600" eaLnBrk="1" hangingPunct="1">
              <a:buFont typeface="Arial" pitchFamily="34" charset="0"/>
              <a:buNone/>
            </a:pPr>
            <a:r>
              <a:rPr lang="en-US" dirty="0" smtClean="0"/>
              <a:t> </a:t>
            </a:r>
          </a:p>
          <a:p>
            <a:pPr eaLnBrk="1" hangingPunct="1">
              <a:buFont typeface="Wingdings" pitchFamily="2" charset="2"/>
              <a:buChar char="Ø"/>
            </a:pPr>
            <a:endParaRPr lang="en-US" dirty="0" smtClean="0"/>
          </a:p>
        </p:txBody>
      </p:sp>
      <p:sp>
        <p:nvSpPr>
          <p:cNvPr id="41988" name="Content Placeholder 6"/>
          <p:cNvSpPr>
            <a:spLocks noGrp="1"/>
          </p:cNvSpPr>
          <p:nvPr>
            <p:ph sz="half" idx="4294967295"/>
          </p:nvPr>
        </p:nvSpPr>
        <p:spPr>
          <a:xfrm>
            <a:off x="4267200" y="2743200"/>
            <a:ext cx="4876800" cy="3581400"/>
          </a:xfrm>
        </p:spPr>
        <p:txBody>
          <a:bodyPr/>
          <a:lstStyle/>
          <a:p>
            <a:pPr marL="685800" lvl="1" indent="-228600" eaLnBrk="1" hangingPunct="1">
              <a:buFont typeface="Wingdings" pitchFamily="2" charset="2"/>
              <a:buChar char="Ø"/>
            </a:pPr>
            <a:endParaRPr lang="en-US" dirty="0" smtClean="0"/>
          </a:p>
          <a:p>
            <a:pPr marL="685800" lvl="1" indent="-228600" eaLnBrk="1" hangingPunct="1">
              <a:buFont typeface="Wingdings" pitchFamily="2" charset="2"/>
              <a:buChar char="Ø"/>
            </a:pPr>
            <a:endParaRPr lang="en-US" dirty="0" smtClean="0"/>
          </a:p>
          <a:p>
            <a:pPr marL="685800" lvl="1" indent="-228600" eaLnBrk="1" hangingPunct="1">
              <a:buFont typeface="Arial" pitchFamily="34" charset="0"/>
              <a:buNone/>
            </a:pPr>
            <a:endParaRPr lang="en-US" dirty="0" smtClean="0"/>
          </a:p>
          <a:p>
            <a:pPr eaLnBrk="1" hangingPunct="1"/>
            <a:endParaRPr lang="en-US" dirty="0" smtClean="0"/>
          </a:p>
        </p:txBody>
      </p:sp>
      <p:pic>
        <p:nvPicPr>
          <p:cNvPr id="4" name="Picture 3" descr="j0323763"/>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1143000" y="1806575"/>
            <a:ext cx="1219200" cy="1317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UTurnArrow"/>
          <p:cNvSpPr>
            <a:spLocks noEditPoints="1" noChangeArrowheads="1"/>
          </p:cNvSpPr>
          <p:nvPr/>
        </p:nvSpPr>
        <p:spPr bwMode="auto">
          <a:xfrm>
            <a:off x="3962400" y="2057400"/>
            <a:ext cx="762000" cy="990600"/>
          </a:xfrm>
          <a:custGeom>
            <a:avLst/>
            <a:gdLst>
              <a:gd name="G0" fmla="+- 0 0 0"/>
              <a:gd name="G1" fmla="+- 5574 0 0"/>
              <a:gd name="G2" fmla="*/ 5574 1 2"/>
              <a:gd name="G3" fmla="*/ 9725 1 2"/>
              <a:gd name="G4" fmla="+- 10800 G3 G2"/>
              <a:gd name="G5" fmla="+- 10800 G3 0"/>
              <a:gd name="G6" fmla="+- G5 G2 0"/>
              <a:gd name="G7" fmla="*/ G6 1 2"/>
              <a:gd name="G8" fmla="+- 9725 0 0"/>
              <a:gd name="G9" fmla="+- 21600 0 5574"/>
              <a:gd name="G10" fmla="+- 21600 0 9725"/>
              <a:gd name="G11" fmla="min G10 8691"/>
              <a:gd name="G12" fmla="+- 8826 0 0"/>
              <a:gd name="G13" fmla="+- 14865 0 5975"/>
              <a:gd name="G14" fmla="+- 14865 0 0"/>
              <a:gd name="G15" fmla="*/ 5574 5842 6110"/>
              <a:gd name="G16" fmla="+- 8826 1350 0"/>
              <a:gd name="G17" fmla="+- 8310 0 G15"/>
              <a:gd name="G18" fmla="*/ G17 G7 8310"/>
              <a:gd name="G19" fmla="+- 5574 G18 0"/>
              <a:gd name="G20" fmla="+- G4 0 G18"/>
              <a:gd name="T0" fmla="*/ 9225 w 21600"/>
              <a:gd name="T1" fmla="*/ 0 h 21600"/>
              <a:gd name="T2" fmla="*/ 2787 w 21600"/>
              <a:gd name="T3" fmla="*/ 21600 h 21600"/>
              <a:gd name="T4" fmla="*/ 9725 w 21600"/>
              <a:gd name="T5" fmla="*/ 8826 h 21600"/>
              <a:gd name="T6" fmla="*/ 15663 w 21600"/>
              <a:gd name="T7" fmla="*/ 14865 h 21600"/>
              <a:gd name="T8" fmla="*/ 21600 w 21600"/>
              <a:gd name="T9" fmla="*/ 8826 h 21600"/>
              <a:gd name="T10" fmla="*/ 17694720 60000 65536"/>
              <a:gd name="T11" fmla="*/ 5898240 60000 65536"/>
              <a:gd name="T12" fmla="*/ 5898240 60000 65536"/>
              <a:gd name="T13" fmla="*/ 5898240 60000 65536"/>
              <a:gd name="T14" fmla="*/ 0 60000 65536"/>
              <a:gd name="T15" fmla="*/ 0 w 21600"/>
              <a:gd name="T16" fmla="*/ 8310 h 21600"/>
              <a:gd name="T17" fmla="*/ G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dirty="0">
              <a:solidFill>
                <a:prstClr val="black"/>
              </a:solidFill>
              <a:latin typeface="Arial" charset="0"/>
            </a:endParaRPr>
          </a:p>
        </p:txBody>
      </p:sp>
      <p:pic>
        <p:nvPicPr>
          <p:cNvPr id="6" name="Picture 7" descr="j030429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24600" y="2133600"/>
            <a:ext cx="1925638"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ooter Placeholder 3"/>
          <p:cNvSpPr>
            <a:spLocks noGrp="1"/>
          </p:cNvSpPr>
          <p:nvPr>
            <p:ph type="ftr" sz="quarter" idx="11"/>
          </p:nvPr>
        </p:nvSpPr>
        <p:spPr>
          <a:xfrm>
            <a:off x="1828800" y="6477000"/>
            <a:ext cx="5181600" cy="228600"/>
          </a:xfrm>
        </p:spPr>
        <p:txBody>
          <a:bodyPr/>
          <a:lstStyle/>
          <a:p>
            <a:r>
              <a:rPr lang="en-US" dirty="0" smtClean="0"/>
              <a:t>Copyright 2012 Texas Education Agency and the University of Texas System</a:t>
            </a:r>
            <a:endParaRPr lang="en-US" dirty="0"/>
          </a:p>
        </p:txBody>
      </p:sp>
      <p:sp>
        <p:nvSpPr>
          <p:cNvPr id="9" name="Slide Number Placeholder 4"/>
          <p:cNvSpPr>
            <a:spLocks noGrp="1"/>
          </p:cNvSpPr>
          <p:nvPr>
            <p:ph type="sldNum" sz="quarter" idx="12"/>
          </p:nvPr>
        </p:nvSpPr>
        <p:spPr>
          <a:xfrm>
            <a:off x="8763000" y="6461125"/>
            <a:ext cx="457200" cy="244475"/>
          </a:xfrm>
        </p:spPr>
        <p:txBody>
          <a:bodyPr/>
          <a:lstStyle/>
          <a:p>
            <a:fld id="{7B44EE3B-371E-4108-AA03-CAAD196CADCD}" type="slidenum">
              <a:rPr lang="en-US" smtClean="0"/>
              <a:pPr/>
              <a:t>5</a:t>
            </a:fld>
            <a:endParaRPr lang="en-US"/>
          </a:p>
        </p:txBody>
      </p:sp>
    </p:spTree>
    <p:extLst>
      <p:ext uri="{BB962C8B-B14F-4D97-AF65-F5344CB8AC3E}">
        <p14:creationId xmlns:p14="http://schemas.microsoft.com/office/powerpoint/2010/main" xmlns="" val="1452576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5123">
                                            <p:txEl>
                                              <p:pRg st="6" end="6"/>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chor="t"/>
          <a:lstStyle/>
          <a:p>
            <a:pPr eaLnBrk="1" hangingPunct="1"/>
            <a:r>
              <a:rPr lang="en-US" dirty="0" smtClean="0">
                <a:latin typeface="+mn-lt"/>
              </a:rPr>
              <a:t>Think-time</a:t>
            </a:r>
          </a:p>
        </p:txBody>
      </p:sp>
      <p:sp>
        <p:nvSpPr>
          <p:cNvPr id="3" name="Content Placeholder 2"/>
          <p:cNvSpPr>
            <a:spLocks noGrp="1"/>
          </p:cNvSpPr>
          <p:nvPr>
            <p:ph idx="1"/>
          </p:nvPr>
        </p:nvSpPr>
        <p:spPr>
          <a:xfrm>
            <a:off x="304800" y="1722437"/>
            <a:ext cx="8610600" cy="4830763"/>
          </a:xfrm>
        </p:spPr>
        <p:txBody>
          <a:bodyPr rtlCol="0">
            <a:normAutofit/>
          </a:bodyPr>
          <a:lstStyle/>
          <a:p>
            <a:pPr eaLnBrk="1" fontAlgn="auto" hangingPunct="1">
              <a:spcAft>
                <a:spcPts val="0"/>
              </a:spcAft>
              <a:buFontTx/>
              <a:buNone/>
              <a:defRPr/>
            </a:pPr>
            <a:r>
              <a:rPr lang="en-US" sz="2800" b="1" dirty="0" smtClean="0"/>
              <a:t>Positive effects on students:</a:t>
            </a:r>
          </a:p>
          <a:p>
            <a:pPr marL="749300" indent="-511175" eaLnBrk="1" fontAlgn="auto" hangingPunct="1">
              <a:spcAft>
                <a:spcPts val="0"/>
              </a:spcAft>
              <a:defRPr/>
            </a:pPr>
            <a:r>
              <a:rPr lang="en-US" sz="2800" dirty="0" smtClean="0"/>
              <a:t>“The length and correctness of their responses increase. </a:t>
            </a:r>
          </a:p>
          <a:p>
            <a:pPr marL="749300" indent="-511175" eaLnBrk="1" fontAlgn="auto" hangingPunct="1">
              <a:spcAft>
                <a:spcPts val="0"/>
              </a:spcAft>
              <a:defRPr/>
            </a:pPr>
            <a:r>
              <a:rPr lang="en-US" sz="2800" dirty="0" smtClean="0"/>
              <a:t>The number of their ‘I don't know’ and no answer responses decreases. </a:t>
            </a:r>
          </a:p>
          <a:p>
            <a:pPr marL="749300" indent="-511175" eaLnBrk="1" fontAlgn="auto" hangingPunct="1">
              <a:spcAft>
                <a:spcPts val="0"/>
              </a:spcAft>
              <a:defRPr/>
            </a:pPr>
            <a:r>
              <a:rPr lang="en-US" sz="2800" dirty="0" smtClean="0"/>
              <a:t>The number of volunteered, appropriate answers by larger numbers of students greatly increases. </a:t>
            </a:r>
          </a:p>
          <a:p>
            <a:pPr marL="749300" indent="-511175" eaLnBrk="1" fontAlgn="auto" hangingPunct="1">
              <a:spcAft>
                <a:spcPts val="0"/>
              </a:spcAft>
              <a:defRPr/>
            </a:pPr>
            <a:r>
              <a:rPr lang="en-US" sz="2800" dirty="0" smtClean="0"/>
              <a:t>The scores of students on academic achievement tests tend to increase.” </a:t>
            </a:r>
          </a:p>
          <a:p>
            <a:pPr marL="238125" indent="0" eaLnBrk="1" fontAlgn="auto" hangingPunct="1">
              <a:spcAft>
                <a:spcPts val="0"/>
              </a:spcAft>
              <a:buNone/>
              <a:defRPr/>
            </a:pPr>
            <a:r>
              <a:rPr lang="en-US" sz="2800" dirty="0"/>
              <a:t> </a:t>
            </a:r>
            <a:r>
              <a:rPr lang="en-US" sz="2800" dirty="0" smtClean="0"/>
              <a:t>                                                                              </a:t>
            </a:r>
            <a:r>
              <a:rPr lang="en-US" sz="2000" dirty="0" smtClean="0"/>
              <a:t>(Stahl, 1994)</a:t>
            </a:r>
            <a:endParaRPr lang="en-US" sz="2800" dirty="0" smtClean="0"/>
          </a:p>
          <a:p>
            <a:pPr eaLnBrk="1" fontAlgn="auto" hangingPunct="1">
              <a:spcAft>
                <a:spcPts val="0"/>
              </a:spcAft>
              <a:defRPr/>
            </a:pPr>
            <a:endParaRPr lang="en-US" dirty="0"/>
          </a:p>
        </p:txBody>
      </p:sp>
      <p:sp>
        <p:nvSpPr>
          <p:cNvPr id="4" name="TextBox 3"/>
          <p:cNvSpPr txBox="1">
            <a:spLocks noChangeArrowheads="1"/>
          </p:cNvSpPr>
          <p:nvPr/>
        </p:nvSpPr>
        <p:spPr bwMode="auto">
          <a:xfrm>
            <a:off x="2209800" y="1828800"/>
            <a:ext cx="4800600" cy="304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9600">
                <a:solidFill>
                  <a:srgbClr val="000000"/>
                </a:solidFill>
              </a:rPr>
              <a:t>1.5 seconds</a:t>
            </a:r>
          </a:p>
        </p:txBody>
      </p:sp>
      <p:sp>
        <p:nvSpPr>
          <p:cNvPr id="5" name="TextBox 4"/>
          <p:cNvSpPr txBox="1">
            <a:spLocks noChangeArrowheads="1"/>
          </p:cNvSpPr>
          <p:nvPr/>
        </p:nvSpPr>
        <p:spPr bwMode="auto">
          <a:xfrm>
            <a:off x="2057400" y="1828800"/>
            <a:ext cx="5181600" cy="304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9600" dirty="0">
                <a:solidFill>
                  <a:srgbClr val="000000"/>
                </a:solidFill>
              </a:rPr>
              <a:t>3 seconds</a:t>
            </a:r>
          </a:p>
        </p:txBody>
      </p:sp>
      <p:sp>
        <p:nvSpPr>
          <p:cNvPr id="6" name="Footer Placeholder 3"/>
          <p:cNvSpPr>
            <a:spLocks noGrp="1"/>
          </p:cNvSpPr>
          <p:nvPr>
            <p:ph type="ftr" sz="quarter" idx="11"/>
          </p:nvPr>
        </p:nvSpPr>
        <p:spPr>
          <a:xfrm>
            <a:off x="1828800" y="6477000"/>
            <a:ext cx="5181600" cy="228600"/>
          </a:xfrm>
        </p:spPr>
        <p:txBody>
          <a:bodyPr/>
          <a:lstStyle/>
          <a:p>
            <a:r>
              <a:rPr lang="en-US" dirty="0" smtClean="0"/>
              <a:t>Copyright 2012 Texas Education Agency and the University of Texas System</a:t>
            </a:r>
            <a:endParaRPr lang="en-US" dirty="0"/>
          </a:p>
        </p:txBody>
      </p:sp>
      <p:sp>
        <p:nvSpPr>
          <p:cNvPr id="7" name="Slide Number Placeholder 4"/>
          <p:cNvSpPr>
            <a:spLocks noGrp="1"/>
          </p:cNvSpPr>
          <p:nvPr>
            <p:ph type="sldNum" sz="quarter" idx="12"/>
          </p:nvPr>
        </p:nvSpPr>
        <p:spPr>
          <a:xfrm>
            <a:off x="8763000" y="6461125"/>
            <a:ext cx="457200" cy="244475"/>
          </a:xfrm>
        </p:spPr>
        <p:txBody>
          <a:bodyPr/>
          <a:lstStyle/>
          <a:p>
            <a:fld id="{7B44EE3B-371E-4108-AA03-CAAD196CADCD}" type="slidenum">
              <a:rPr lang="en-US" smtClean="0"/>
              <a:pPr/>
              <a:t>6</a:t>
            </a:fld>
            <a:endParaRPr lang="en-US"/>
          </a:p>
        </p:txBody>
      </p:sp>
    </p:spTree>
    <p:extLst>
      <p:ext uri="{BB962C8B-B14F-4D97-AF65-F5344CB8AC3E}">
        <p14:creationId xmlns:p14="http://schemas.microsoft.com/office/powerpoint/2010/main" xmlns="" val="10623919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xit" presetSubtype="0" fill="hold" grpId="1" nodeType="clickEffect">
                                  <p:stCondLst>
                                    <p:cond delay="0"/>
                                  </p:stCondLst>
                                  <p:childTnLst>
                                    <p:animEffect transition="out" filter="dissolve">
                                      <p:cBhvr>
                                        <p:cTn id="10" dur="1000"/>
                                        <p:tgtEl>
                                          <p:spTgt spid="4"/>
                                        </p:tgtEl>
                                      </p:cBhvr>
                                    </p:animEffect>
                                    <p:set>
                                      <p:cBhvr>
                                        <p:cTn id="11" dur="1" fill="hold">
                                          <p:stCondLst>
                                            <p:cond delay="999"/>
                                          </p:stCondLst>
                                        </p:cTn>
                                        <p:tgtEl>
                                          <p:spTgt spid="4"/>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xit" presetSubtype="0" fill="hold" grpId="1" nodeType="clickEffect">
                                  <p:stCondLst>
                                    <p:cond delay="0"/>
                                  </p:stCondLst>
                                  <p:childTnLst>
                                    <p:animEffect transition="out" filter="dissolve">
                                      <p:cBhvr>
                                        <p:cTn id="19" dur="1000"/>
                                        <p:tgtEl>
                                          <p:spTgt spid="5"/>
                                        </p:tgtEl>
                                      </p:cBhvr>
                                    </p:animEffect>
                                    <p:set>
                                      <p:cBhvr>
                                        <p:cTn id="20" dur="1" fill="hold">
                                          <p:stCondLst>
                                            <p:cond delay="999"/>
                                          </p:stCondLst>
                                        </p:cTn>
                                        <p:tgtEl>
                                          <p:spTgt spid="5"/>
                                        </p:tgtEl>
                                        <p:attrNameLst>
                                          <p:attrName>style.visibility</p:attrName>
                                        </p:attrNameLst>
                                      </p:cBhvr>
                                      <p:to>
                                        <p:strVal val="hidden"/>
                                      </p:to>
                                    </p:set>
                                  </p:childTnLst>
                                </p:cTn>
                              </p:par>
                            </p:childTnLst>
                          </p:cTn>
                        </p:par>
                        <p:par>
                          <p:cTn id="21" fill="hold" nodeType="afterGroup">
                            <p:stCondLst>
                              <p:cond delay="1000"/>
                            </p:stCondLst>
                            <p:childTnLst>
                              <p:par>
                                <p:cTn id="22" presetID="1" presetClass="entr" presetSubtype="0" fill="hold"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chor="t">
            <a:normAutofit/>
          </a:bodyPr>
          <a:lstStyle/>
          <a:p>
            <a:r>
              <a:rPr lang="en-US" dirty="0">
                <a:latin typeface="+mn-lt"/>
              </a:rPr>
              <a:t>Think-time</a:t>
            </a:r>
          </a:p>
        </p:txBody>
      </p:sp>
      <p:sp>
        <p:nvSpPr>
          <p:cNvPr id="3" name="Content Placeholder 2"/>
          <p:cNvSpPr>
            <a:spLocks noGrp="1"/>
          </p:cNvSpPr>
          <p:nvPr>
            <p:ph idx="1"/>
          </p:nvPr>
        </p:nvSpPr>
        <p:spPr>
          <a:xfrm>
            <a:off x="304800" y="1600200"/>
            <a:ext cx="8610600" cy="5029200"/>
          </a:xfrm>
        </p:spPr>
        <p:txBody>
          <a:bodyPr rtlCol="0">
            <a:normAutofit/>
          </a:bodyPr>
          <a:lstStyle/>
          <a:p>
            <a:pPr eaLnBrk="1" fontAlgn="auto" hangingPunct="1">
              <a:spcAft>
                <a:spcPts val="0"/>
              </a:spcAft>
              <a:buFontTx/>
              <a:buNone/>
              <a:defRPr/>
            </a:pPr>
            <a:r>
              <a:rPr lang="en-US" sz="2800" b="1" dirty="0" smtClean="0"/>
              <a:t>Positive effects on teachers:</a:t>
            </a:r>
          </a:p>
          <a:p>
            <a:pPr eaLnBrk="1" fontAlgn="auto" hangingPunct="1">
              <a:spcAft>
                <a:spcPts val="0"/>
              </a:spcAft>
              <a:buFontTx/>
              <a:buNone/>
              <a:defRPr/>
            </a:pPr>
            <a:endParaRPr lang="en-US" sz="1200" dirty="0" smtClean="0"/>
          </a:p>
          <a:p>
            <a:pPr marL="695325" indent="-347663" eaLnBrk="1" fontAlgn="auto" hangingPunct="1">
              <a:spcAft>
                <a:spcPts val="0"/>
              </a:spcAft>
              <a:defRPr/>
            </a:pPr>
            <a:r>
              <a:rPr lang="en-US" sz="2800" dirty="0" smtClean="0"/>
              <a:t>“Their questioning strategies tend to be more varied and flexible. </a:t>
            </a:r>
          </a:p>
          <a:p>
            <a:pPr marL="695325" indent="-347663" eaLnBrk="1" fontAlgn="auto" hangingPunct="1">
              <a:spcAft>
                <a:spcPts val="0"/>
              </a:spcAft>
              <a:defRPr/>
            </a:pPr>
            <a:r>
              <a:rPr lang="en-US" sz="2800" dirty="0" smtClean="0"/>
              <a:t>They decrease the quantity and increase the quality and variety of their questions. </a:t>
            </a:r>
          </a:p>
          <a:p>
            <a:pPr marL="695325" indent="-347663" eaLnBrk="1" fontAlgn="auto" hangingPunct="1">
              <a:spcBef>
                <a:spcPct val="30000"/>
              </a:spcBef>
              <a:spcAft>
                <a:spcPts val="0"/>
              </a:spcAft>
              <a:defRPr/>
            </a:pPr>
            <a:r>
              <a:rPr lang="en-US" sz="2800" dirty="0" smtClean="0"/>
              <a:t>They ask additional questions that require more complex information processing and higher-level thinking on the part of students.” </a:t>
            </a:r>
          </a:p>
          <a:p>
            <a:pPr marL="347662" indent="0" eaLnBrk="1" fontAlgn="auto" hangingPunct="1">
              <a:spcBef>
                <a:spcPct val="30000"/>
              </a:spcBef>
              <a:spcAft>
                <a:spcPts val="0"/>
              </a:spcAft>
              <a:buNone/>
              <a:defRPr/>
            </a:pPr>
            <a:r>
              <a:rPr lang="en-US" sz="2800" dirty="0"/>
              <a:t> </a:t>
            </a:r>
            <a:r>
              <a:rPr lang="en-US" sz="2800" dirty="0" smtClean="0"/>
              <a:t>                                                                           </a:t>
            </a:r>
            <a:r>
              <a:rPr lang="en-US" sz="2000" dirty="0" smtClean="0"/>
              <a:t>(Stahl, 1994)</a:t>
            </a:r>
          </a:p>
          <a:p>
            <a:pPr marL="695325" indent="-347663" eaLnBrk="1" fontAlgn="auto" hangingPunct="1">
              <a:spcBef>
                <a:spcPct val="30000"/>
              </a:spcBef>
              <a:spcAft>
                <a:spcPts val="0"/>
              </a:spcAft>
              <a:buFontTx/>
              <a:buNone/>
              <a:defRPr/>
            </a:pPr>
            <a:endParaRPr lang="en-US" sz="2000" dirty="0"/>
          </a:p>
        </p:txBody>
      </p:sp>
      <p:sp>
        <p:nvSpPr>
          <p:cNvPr id="4" name="Footer Placeholder 3"/>
          <p:cNvSpPr>
            <a:spLocks noGrp="1"/>
          </p:cNvSpPr>
          <p:nvPr>
            <p:ph type="ftr" sz="quarter" idx="11"/>
          </p:nvPr>
        </p:nvSpPr>
        <p:spPr>
          <a:xfrm>
            <a:off x="1828800" y="6477000"/>
            <a:ext cx="5181600" cy="228600"/>
          </a:xfrm>
        </p:spPr>
        <p:txBody>
          <a:bodyPr/>
          <a:lstStyle/>
          <a:p>
            <a:r>
              <a:rPr lang="en-US" dirty="0" smtClean="0"/>
              <a:t>Copyright 2012 Texas Education Agency and the University of Texas System</a:t>
            </a:r>
            <a:endParaRPr lang="en-US" dirty="0"/>
          </a:p>
        </p:txBody>
      </p:sp>
      <p:sp>
        <p:nvSpPr>
          <p:cNvPr id="5" name="Slide Number Placeholder 4"/>
          <p:cNvSpPr>
            <a:spLocks noGrp="1"/>
          </p:cNvSpPr>
          <p:nvPr>
            <p:ph type="sldNum" sz="quarter" idx="12"/>
          </p:nvPr>
        </p:nvSpPr>
        <p:spPr>
          <a:xfrm>
            <a:off x="8763000" y="6461125"/>
            <a:ext cx="457200" cy="244475"/>
          </a:xfrm>
        </p:spPr>
        <p:txBody>
          <a:bodyPr/>
          <a:lstStyle/>
          <a:p>
            <a:fld id="{7B44EE3B-371E-4108-AA03-CAAD196CADCD}" type="slidenum">
              <a:rPr lang="en-US" smtClean="0"/>
              <a:pPr/>
              <a:t>7</a:t>
            </a:fld>
            <a:endParaRPr lang="en-US"/>
          </a:p>
        </p:txBody>
      </p:sp>
    </p:spTree>
    <p:extLst>
      <p:ext uri="{BB962C8B-B14F-4D97-AF65-F5344CB8AC3E}">
        <p14:creationId xmlns:p14="http://schemas.microsoft.com/office/powerpoint/2010/main" xmlns="" val="1704414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533400" y="838200"/>
            <a:ext cx="8229600" cy="1189038"/>
          </a:xfrm>
        </p:spPr>
        <p:txBody>
          <a:bodyPr anchor="t">
            <a:normAutofit/>
          </a:bodyPr>
          <a:lstStyle/>
          <a:p>
            <a:r>
              <a:rPr lang="en-US" dirty="0">
                <a:latin typeface="+mn-lt"/>
              </a:rPr>
              <a:t>The Power of Think-Turn-Talk</a:t>
            </a:r>
          </a:p>
        </p:txBody>
      </p:sp>
      <p:sp>
        <p:nvSpPr>
          <p:cNvPr id="5123" name="Content Placeholder 2"/>
          <p:cNvSpPr>
            <a:spLocks noGrp="1"/>
          </p:cNvSpPr>
          <p:nvPr>
            <p:ph idx="1"/>
          </p:nvPr>
        </p:nvSpPr>
        <p:spPr>
          <a:xfrm>
            <a:off x="457200" y="1752600"/>
            <a:ext cx="8229600" cy="4373563"/>
          </a:xfrm>
        </p:spPr>
        <p:txBody>
          <a:bodyPr/>
          <a:lstStyle/>
          <a:p>
            <a:pPr marL="685800" lvl="1" indent="-228600" eaLnBrk="1" hangingPunct="1">
              <a:buFontTx/>
              <a:buNone/>
            </a:pPr>
            <a:endParaRPr lang="en-US" smtClean="0"/>
          </a:p>
          <a:p>
            <a:pPr marL="685800" lvl="1" indent="-228600" eaLnBrk="1" hangingPunct="1">
              <a:buFont typeface="Wingdings" pitchFamily="2" charset="2"/>
              <a:buChar char="Ø"/>
            </a:pPr>
            <a:endParaRPr lang="en-US" smtClean="0"/>
          </a:p>
          <a:p>
            <a:pPr marL="685800" lvl="1" indent="-228600" eaLnBrk="1" hangingPunct="1">
              <a:buFont typeface="Wingdings" pitchFamily="2" charset="2"/>
              <a:buChar char="Ø"/>
            </a:pPr>
            <a:endParaRPr lang="en-US" smtClean="0"/>
          </a:p>
          <a:p>
            <a:pPr marL="685800" lvl="1" indent="-228600" eaLnBrk="1" hangingPunct="1">
              <a:buFont typeface="Wingdings" pitchFamily="2" charset="2"/>
              <a:buChar char="Ø"/>
            </a:pPr>
            <a:endParaRPr lang="en-US" smtClean="0"/>
          </a:p>
          <a:p>
            <a:pPr marL="685800" lvl="1" indent="-228600" eaLnBrk="1" hangingPunct="1">
              <a:buFont typeface="Wingdings" pitchFamily="2" charset="2"/>
              <a:buChar char="Ø"/>
            </a:pPr>
            <a:r>
              <a:rPr lang="en-US" smtClean="0"/>
              <a:t>Engagement</a:t>
            </a:r>
          </a:p>
          <a:p>
            <a:pPr marL="685800" lvl="1" indent="-228600" eaLnBrk="1" hangingPunct="1">
              <a:buFont typeface="Wingdings" pitchFamily="2" charset="2"/>
              <a:buChar char="Ø"/>
            </a:pPr>
            <a:r>
              <a:rPr lang="en-US" smtClean="0"/>
              <a:t>Focus</a:t>
            </a:r>
          </a:p>
          <a:p>
            <a:pPr marL="685800" lvl="1" indent="-228600" eaLnBrk="1" hangingPunct="1">
              <a:buFont typeface="Wingdings" pitchFamily="2" charset="2"/>
              <a:buChar char="Ø"/>
            </a:pPr>
            <a:r>
              <a:rPr lang="en-US" smtClean="0"/>
              <a:t>Think-time</a:t>
            </a:r>
          </a:p>
          <a:p>
            <a:pPr marL="685800" lvl="1" indent="-228600" eaLnBrk="1" hangingPunct="1">
              <a:buFont typeface="Wingdings" pitchFamily="2" charset="2"/>
              <a:buChar char="Ø"/>
            </a:pPr>
            <a:r>
              <a:rPr lang="en-US" smtClean="0"/>
              <a:t>Talk-time </a:t>
            </a:r>
          </a:p>
          <a:p>
            <a:pPr eaLnBrk="1" hangingPunct="1">
              <a:buFont typeface="Wingdings" pitchFamily="2" charset="2"/>
              <a:buChar char="Ø"/>
            </a:pPr>
            <a:endParaRPr lang="en-US" smtClean="0"/>
          </a:p>
        </p:txBody>
      </p:sp>
      <p:sp>
        <p:nvSpPr>
          <p:cNvPr id="5124" name="Content Placeholder 6"/>
          <p:cNvSpPr>
            <a:spLocks noGrp="1"/>
          </p:cNvSpPr>
          <p:nvPr>
            <p:ph sz="half" idx="4294967295"/>
          </p:nvPr>
        </p:nvSpPr>
        <p:spPr>
          <a:xfrm>
            <a:off x="4267200" y="2743200"/>
            <a:ext cx="4876800" cy="3581400"/>
          </a:xfrm>
        </p:spPr>
        <p:txBody>
          <a:bodyPr/>
          <a:lstStyle/>
          <a:p>
            <a:pPr marL="685800" lvl="1" indent="-228600" eaLnBrk="1" hangingPunct="1">
              <a:buFont typeface="Wingdings" pitchFamily="2" charset="2"/>
              <a:buChar char="Ø"/>
            </a:pPr>
            <a:endParaRPr lang="en-US" smtClean="0"/>
          </a:p>
          <a:p>
            <a:pPr marL="685800" lvl="1" indent="-228600" eaLnBrk="1" hangingPunct="1">
              <a:buFont typeface="Wingdings" pitchFamily="2" charset="2"/>
              <a:buChar char="Ø"/>
            </a:pPr>
            <a:endParaRPr lang="en-US" smtClean="0"/>
          </a:p>
          <a:p>
            <a:pPr marL="685800" lvl="1" indent="-228600" eaLnBrk="1" hangingPunct="1">
              <a:buFont typeface="Wingdings" pitchFamily="2" charset="2"/>
              <a:buChar char="Ø"/>
            </a:pPr>
            <a:r>
              <a:rPr lang="en-US" smtClean="0"/>
              <a:t>Safer environment</a:t>
            </a:r>
          </a:p>
          <a:p>
            <a:pPr marL="685800" lvl="1" indent="-228600" eaLnBrk="1" hangingPunct="1">
              <a:buFont typeface="Wingdings" pitchFamily="2" charset="2"/>
              <a:buChar char="Ø"/>
            </a:pPr>
            <a:r>
              <a:rPr lang="en-US" smtClean="0"/>
              <a:t>Application</a:t>
            </a:r>
          </a:p>
          <a:p>
            <a:pPr marL="685800" lvl="1" indent="-228600" eaLnBrk="1" hangingPunct="1">
              <a:buFont typeface="Wingdings" pitchFamily="2" charset="2"/>
              <a:buChar char="Ø"/>
            </a:pPr>
            <a:r>
              <a:rPr lang="en-US" smtClean="0"/>
              <a:t>Accountability</a:t>
            </a:r>
          </a:p>
          <a:p>
            <a:pPr marL="685800" lvl="1" indent="-228600" eaLnBrk="1" hangingPunct="1">
              <a:buFont typeface="Wingdings" pitchFamily="2" charset="2"/>
              <a:buChar char="Ø"/>
            </a:pPr>
            <a:r>
              <a:rPr lang="en-US" smtClean="0"/>
              <a:t>Assessment</a:t>
            </a:r>
          </a:p>
          <a:p>
            <a:pPr eaLnBrk="1" hangingPunct="1"/>
            <a:endParaRPr lang="en-US" smtClean="0"/>
          </a:p>
        </p:txBody>
      </p:sp>
      <p:pic>
        <p:nvPicPr>
          <p:cNvPr id="45061" name="Picture 3" descr="j0323763"/>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1143000" y="1577975"/>
            <a:ext cx="1219200" cy="1317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UTurnArrow"/>
          <p:cNvSpPr>
            <a:spLocks noEditPoints="1" noChangeArrowheads="1"/>
          </p:cNvSpPr>
          <p:nvPr/>
        </p:nvSpPr>
        <p:spPr bwMode="auto">
          <a:xfrm>
            <a:off x="3962400" y="1828800"/>
            <a:ext cx="762000" cy="990600"/>
          </a:xfrm>
          <a:custGeom>
            <a:avLst/>
            <a:gdLst>
              <a:gd name="G0" fmla="+- 0 0 0"/>
              <a:gd name="G1" fmla="+- 5574 0 0"/>
              <a:gd name="G2" fmla="*/ 5574 1 2"/>
              <a:gd name="G3" fmla="*/ 9725 1 2"/>
              <a:gd name="G4" fmla="+- 10800 G3 G2"/>
              <a:gd name="G5" fmla="+- 10800 G3 0"/>
              <a:gd name="G6" fmla="+- G5 G2 0"/>
              <a:gd name="G7" fmla="*/ G6 1 2"/>
              <a:gd name="G8" fmla="+- 9725 0 0"/>
              <a:gd name="G9" fmla="+- 21600 0 5574"/>
              <a:gd name="G10" fmla="+- 21600 0 9725"/>
              <a:gd name="G11" fmla="min G10 8691"/>
              <a:gd name="G12" fmla="+- 8826 0 0"/>
              <a:gd name="G13" fmla="+- 14865 0 5975"/>
              <a:gd name="G14" fmla="+- 14865 0 0"/>
              <a:gd name="G15" fmla="*/ 5574 5842 6110"/>
              <a:gd name="G16" fmla="+- 8826 1350 0"/>
              <a:gd name="G17" fmla="+- 8310 0 G15"/>
              <a:gd name="G18" fmla="*/ G17 G7 8310"/>
              <a:gd name="G19" fmla="+- 5574 G18 0"/>
              <a:gd name="G20" fmla="+- G4 0 G18"/>
              <a:gd name="T0" fmla="*/ 9225 w 21600"/>
              <a:gd name="T1" fmla="*/ 0 h 21600"/>
              <a:gd name="T2" fmla="*/ 2787 w 21600"/>
              <a:gd name="T3" fmla="*/ 21600 h 21600"/>
              <a:gd name="T4" fmla="*/ 9725 w 21600"/>
              <a:gd name="T5" fmla="*/ 8826 h 21600"/>
              <a:gd name="T6" fmla="*/ 15663 w 21600"/>
              <a:gd name="T7" fmla="*/ 14865 h 21600"/>
              <a:gd name="T8" fmla="*/ 21600 w 21600"/>
              <a:gd name="T9" fmla="*/ 8826 h 21600"/>
              <a:gd name="T10" fmla="*/ 17694720 60000 65536"/>
              <a:gd name="T11" fmla="*/ 5898240 60000 65536"/>
              <a:gd name="T12" fmla="*/ 5898240 60000 65536"/>
              <a:gd name="T13" fmla="*/ 5898240 60000 65536"/>
              <a:gd name="T14" fmla="*/ 0 60000 65536"/>
              <a:gd name="T15" fmla="*/ 0 w 21600"/>
              <a:gd name="T16" fmla="*/ 8310 h 21600"/>
              <a:gd name="T17" fmla="*/ G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dirty="0">
              <a:solidFill>
                <a:prstClr val="black"/>
              </a:solidFill>
              <a:latin typeface="Arial" charset="0"/>
            </a:endParaRPr>
          </a:p>
        </p:txBody>
      </p:sp>
      <p:pic>
        <p:nvPicPr>
          <p:cNvPr id="45063" name="Picture 7" descr="j030429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24600" y="1905000"/>
            <a:ext cx="1925638"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9" descr="C:\Documents and Settings\ddycha\Local Settings\Temporary Internet Files\Content.IE5\6I22BF7Q\MCj04247980000[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330387">
            <a:off x="7658862" y="533108"/>
            <a:ext cx="1464722" cy="1300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a:spLocks noChangeArrowheads="1"/>
          </p:cNvSpPr>
          <p:nvPr/>
        </p:nvSpPr>
        <p:spPr bwMode="auto">
          <a:xfrm rot="613692">
            <a:off x="7613806" y="1029182"/>
            <a:ext cx="16764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solidFill>
                  <a:srgbClr val="000000"/>
                </a:solidFill>
                <a:latin typeface="Comic Sans MS" pitchFamily="66" charset="0"/>
              </a:rPr>
              <a:t>  </a:t>
            </a:r>
            <a:r>
              <a:rPr lang="en-US" sz="1400" dirty="0">
                <a:solidFill>
                  <a:srgbClr val="000000"/>
                </a:solidFill>
                <a:latin typeface="Comic Sans MS" pitchFamily="66" charset="0"/>
              </a:rPr>
              <a:t>Handout #1</a:t>
            </a:r>
          </a:p>
          <a:p>
            <a:pPr eaLnBrk="1" hangingPunct="1"/>
            <a:endParaRPr lang="en-US" dirty="0">
              <a:solidFill>
                <a:srgbClr val="000000"/>
              </a:solidFill>
            </a:endParaRPr>
          </a:p>
        </p:txBody>
      </p:sp>
      <p:sp>
        <p:nvSpPr>
          <p:cNvPr id="10" name="Footer Placeholder 3"/>
          <p:cNvSpPr>
            <a:spLocks noGrp="1"/>
          </p:cNvSpPr>
          <p:nvPr>
            <p:ph type="ftr" sz="quarter" idx="11"/>
          </p:nvPr>
        </p:nvSpPr>
        <p:spPr>
          <a:xfrm>
            <a:off x="1828800" y="6477000"/>
            <a:ext cx="5181600" cy="228600"/>
          </a:xfrm>
        </p:spPr>
        <p:txBody>
          <a:bodyPr/>
          <a:lstStyle/>
          <a:p>
            <a:r>
              <a:rPr lang="en-US" dirty="0" smtClean="0"/>
              <a:t>Copyright 2012 Texas Education Agency and the University of Texas System</a:t>
            </a:r>
            <a:endParaRPr lang="en-US" dirty="0"/>
          </a:p>
        </p:txBody>
      </p:sp>
      <p:sp>
        <p:nvSpPr>
          <p:cNvPr id="11" name="Slide Number Placeholder 4"/>
          <p:cNvSpPr>
            <a:spLocks noGrp="1"/>
          </p:cNvSpPr>
          <p:nvPr>
            <p:ph type="sldNum" sz="quarter" idx="12"/>
          </p:nvPr>
        </p:nvSpPr>
        <p:spPr>
          <a:xfrm>
            <a:off x="8763000" y="6461125"/>
            <a:ext cx="457200" cy="244475"/>
          </a:xfrm>
        </p:spPr>
        <p:txBody>
          <a:bodyPr/>
          <a:lstStyle/>
          <a:p>
            <a:fld id="{7B44EE3B-371E-4108-AA03-CAAD196CADCD}" type="slidenum">
              <a:rPr lang="en-US" smtClean="0"/>
              <a:pPr/>
              <a:t>8</a:t>
            </a:fld>
            <a:endParaRPr lang="en-US"/>
          </a:p>
        </p:txBody>
      </p:sp>
    </p:spTree>
    <p:extLst>
      <p:ext uri="{BB962C8B-B14F-4D97-AF65-F5344CB8AC3E}">
        <p14:creationId xmlns:p14="http://schemas.microsoft.com/office/powerpoint/2010/main" xmlns="" val="2568415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124">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0"/>
            <a:ext cx="26701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sz="1200">
                <a:solidFill>
                  <a:srgbClr val="000000"/>
                </a:solidFill>
                <a:latin typeface="Comic Sans MS" pitchFamily="66" charset="0"/>
                <a:ea typeface="ＭＳ Ｐゴシック" pitchFamily="34" charset="-128"/>
                <a:cs typeface="Times New Roman" pitchFamily="18" charset="0"/>
              </a:rPr>
              <a:t>                                                      </a:t>
            </a:r>
            <a:endParaRPr lang="en-US">
              <a:solidFill>
                <a:srgbClr val="000000"/>
              </a:solidFill>
              <a:latin typeface="Calibri" pitchFamily="34" charset="0"/>
              <a:ea typeface="ＭＳ Ｐゴシック" pitchFamily="34" charset="-128"/>
              <a:cs typeface="Times New Roman" pitchFamily="18" charset="0"/>
            </a:endParaRPr>
          </a:p>
        </p:txBody>
      </p:sp>
      <p:sp>
        <p:nvSpPr>
          <p:cNvPr id="46083" name="Rectangle 11"/>
          <p:cNvSpPr>
            <a:spLocks noGrp="1" noChangeArrowheads="1"/>
          </p:cNvSpPr>
          <p:nvPr>
            <p:ph type="title"/>
          </p:nvPr>
        </p:nvSpPr>
        <p:spPr>
          <a:xfrm>
            <a:off x="508368" y="777081"/>
            <a:ext cx="8229600" cy="1189038"/>
          </a:xfrm>
        </p:spPr>
        <p:txBody>
          <a:bodyPr anchor="t"/>
          <a:lstStyle/>
          <a:p>
            <a:pPr eaLnBrk="1" hangingPunct="1"/>
            <a:r>
              <a:rPr lang="en-US" dirty="0" smtClean="0">
                <a:latin typeface="+mn-lt"/>
              </a:rPr>
              <a:t>Let’s Practice!</a:t>
            </a:r>
          </a:p>
        </p:txBody>
      </p:sp>
      <p:pic>
        <p:nvPicPr>
          <p:cNvPr id="15363" name="Picture 3" descr="j0323763"/>
          <p:cNvPicPr>
            <a:picLocks noGrp="1" noChangeAspect="1" noChangeArrowheads="1" noCrop="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609600" y="1670050"/>
            <a:ext cx="1066800" cy="1152525"/>
          </a:xfrm>
        </p:spPr>
      </p:pic>
      <p:sp>
        <p:nvSpPr>
          <p:cNvPr id="15364" name="Rectangle 4"/>
          <p:cNvSpPr>
            <a:spLocks noGrp="1" noChangeArrowheads="1"/>
          </p:cNvSpPr>
          <p:nvPr>
            <p:ph type="body" idx="4294967295"/>
          </p:nvPr>
        </p:nvSpPr>
        <p:spPr>
          <a:xfrm>
            <a:off x="2514600" y="1600200"/>
            <a:ext cx="2514600" cy="4495800"/>
          </a:xfrm>
        </p:spPr>
        <p:txBody>
          <a:bodyPr rtlCol="0">
            <a:normAutofit/>
          </a:bodyPr>
          <a:lstStyle/>
          <a:p>
            <a:pPr eaLnBrk="1" fontAlgn="auto" hangingPunct="1">
              <a:lnSpc>
                <a:spcPct val="90000"/>
              </a:lnSpc>
              <a:spcAft>
                <a:spcPts val="0"/>
              </a:spcAft>
              <a:buFontTx/>
              <a:buNone/>
              <a:defRPr/>
            </a:pPr>
            <a:endParaRPr lang="en-US" sz="800" dirty="0" smtClean="0">
              <a:latin typeface="Cooper Black" pitchFamily="18" charset="0"/>
            </a:endParaRPr>
          </a:p>
          <a:p>
            <a:pPr eaLnBrk="1" fontAlgn="auto" hangingPunct="1">
              <a:lnSpc>
                <a:spcPct val="90000"/>
              </a:lnSpc>
              <a:spcAft>
                <a:spcPts val="0"/>
              </a:spcAft>
              <a:buFontTx/>
              <a:buNone/>
              <a:defRPr/>
            </a:pPr>
            <a:r>
              <a:rPr lang="en-US" sz="4400" dirty="0" smtClean="0">
                <a:latin typeface="Cooper Black" pitchFamily="18" charset="0"/>
              </a:rPr>
              <a:t>  </a:t>
            </a:r>
            <a:r>
              <a:rPr lang="en-US" sz="4400" dirty="0" err="1" smtClean="0"/>
              <a:t>Piensa</a:t>
            </a:r>
            <a:endParaRPr lang="en-US" sz="4400" dirty="0" smtClean="0"/>
          </a:p>
          <a:p>
            <a:pPr eaLnBrk="1" fontAlgn="auto" hangingPunct="1">
              <a:lnSpc>
                <a:spcPct val="90000"/>
              </a:lnSpc>
              <a:spcAft>
                <a:spcPts val="0"/>
              </a:spcAft>
              <a:buFontTx/>
              <a:buNone/>
              <a:defRPr/>
            </a:pPr>
            <a:endParaRPr lang="en-US" sz="5400" dirty="0" smtClean="0"/>
          </a:p>
          <a:p>
            <a:pPr eaLnBrk="1" fontAlgn="auto" hangingPunct="1">
              <a:lnSpc>
                <a:spcPct val="90000"/>
              </a:lnSpc>
              <a:spcAft>
                <a:spcPts val="0"/>
              </a:spcAft>
              <a:buFontTx/>
              <a:buNone/>
              <a:defRPr/>
            </a:pPr>
            <a:r>
              <a:rPr lang="en-US" sz="4400" dirty="0" smtClean="0"/>
              <a:t>   </a:t>
            </a:r>
            <a:r>
              <a:rPr lang="en-US" sz="4400" dirty="0" err="1" smtClean="0"/>
              <a:t>Voltea</a:t>
            </a:r>
            <a:endParaRPr lang="en-US" sz="4400" dirty="0" smtClean="0"/>
          </a:p>
          <a:p>
            <a:pPr eaLnBrk="1" fontAlgn="auto" hangingPunct="1">
              <a:lnSpc>
                <a:spcPct val="90000"/>
              </a:lnSpc>
              <a:spcAft>
                <a:spcPts val="0"/>
              </a:spcAft>
              <a:buFontTx/>
              <a:buNone/>
              <a:defRPr/>
            </a:pPr>
            <a:endParaRPr lang="en-US" sz="5400" dirty="0" smtClean="0"/>
          </a:p>
          <a:p>
            <a:pPr eaLnBrk="1" fontAlgn="auto" hangingPunct="1">
              <a:lnSpc>
                <a:spcPct val="90000"/>
              </a:lnSpc>
              <a:spcAft>
                <a:spcPts val="0"/>
              </a:spcAft>
              <a:buFontTx/>
              <a:buNone/>
              <a:defRPr/>
            </a:pPr>
            <a:r>
              <a:rPr lang="en-US" sz="4400" dirty="0" smtClean="0"/>
              <a:t>   </a:t>
            </a:r>
            <a:r>
              <a:rPr lang="en-US" sz="4400" dirty="0" err="1" smtClean="0"/>
              <a:t>Habla</a:t>
            </a:r>
            <a:endParaRPr lang="en-US" sz="4400" dirty="0" smtClean="0"/>
          </a:p>
        </p:txBody>
      </p:sp>
      <p:pic>
        <p:nvPicPr>
          <p:cNvPr id="15367" name="Picture 7" descr="j0304299"/>
          <p:cNvPicPr>
            <a:picLocks noGrp="1" noChangeAspect="1" noChangeArrowheads="1"/>
          </p:cNvPicPr>
          <p:nvPr>
            <p:ph sz="half" idx="4294967295"/>
          </p:nvPr>
        </p:nvPicPr>
        <p:blipFill>
          <a:blip r:embed="rId4" cstate="print">
            <a:extLst>
              <a:ext uri="{28A0092B-C50C-407E-A947-70E740481C1C}">
                <a14:useLocalDpi xmlns:a14="http://schemas.microsoft.com/office/drawing/2010/main" xmlns="" val="0"/>
              </a:ext>
            </a:extLst>
          </a:blip>
          <a:srcRect/>
          <a:stretch>
            <a:fillRect/>
          </a:stretch>
        </p:blipFill>
        <p:spPr>
          <a:xfrm>
            <a:off x="533400" y="5099050"/>
            <a:ext cx="1617663" cy="768350"/>
          </a:xfrm>
        </p:spPr>
      </p:pic>
      <p:sp>
        <p:nvSpPr>
          <p:cNvPr id="46087" name="Rectangle 5"/>
          <p:cNvSpPr>
            <a:spLocks noChangeArrowheads="1"/>
          </p:cNvSpPr>
          <p:nvPr/>
        </p:nvSpPr>
        <p:spPr bwMode="auto">
          <a:xfrm>
            <a:off x="0" y="0"/>
            <a:ext cx="26701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sz="1200">
                <a:solidFill>
                  <a:srgbClr val="000000"/>
                </a:solidFill>
                <a:latin typeface="Comic Sans MS" pitchFamily="66" charset="0"/>
                <a:ea typeface="ＭＳ Ｐゴシック" pitchFamily="34" charset="-128"/>
                <a:cs typeface="Times New Roman" pitchFamily="18" charset="0"/>
              </a:rPr>
              <a:t>                                                      </a:t>
            </a:r>
            <a:endParaRPr lang="en-US">
              <a:solidFill>
                <a:srgbClr val="000000"/>
              </a:solidFill>
              <a:latin typeface="Calibri" pitchFamily="34" charset="0"/>
              <a:ea typeface="ＭＳ Ｐゴシック" pitchFamily="34" charset="-128"/>
              <a:cs typeface="Times New Roman" pitchFamily="18" charset="0"/>
            </a:endParaRPr>
          </a:p>
        </p:txBody>
      </p:sp>
      <p:sp>
        <p:nvSpPr>
          <p:cNvPr id="15366" name="UTurnArrow"/>
          <p:cNvSpPr>
            <a:spLocks noEditPoints="1" noChangeArrowheads="1"/>
          </p:cNvSpPr>
          <p:nvPr/>
        </p:nvSpPr>
        <p:spPr bwMode="auto">
          <a:xfrm>
            <a:off x="838200" y="3346450"/>
            <a:ext cx="838200" cy="990600"/>
          </a:xfrm>
          <a:custGeom>
            <a:avLst/>
            <a:gdLst>
              <a:gd name="G0" fmla="+- 0 0 0"/>
              <a:gd name="G1" fmla="+- 5574 0 0"/>
              <a:gd name="G2" fmla="*/ 5574 1 2"/>
              <a:gd name="G3" fmla="*/ 9725 1 2"/>
              <a:gd name="G4" fmla="+- 10800 G3 G2"/>
              <a:gd name="G5" fmla="+- 10800 G3 0"/>
              <a:gd name="G6" fmla="+- G5 G2 0"/>
              <a:gd name="G7" fmla="*/ G6 1 2"/>
              <a:gd name="G8" fmla="+- 9725 0 0"/>
              <a:gd name="G9" fmla="+- 21600 0 5574"/>
              <a:gd name="G10" fmla="+- 21600 0 9725"/>
              <a:gd name="G11" fmla="min G10 8691"/>
              <a:gd name="G12" fmla="+- 8826 0 0"/>
              <a:gd name="G13" fmla="+- 14865 0 5975"/>
              <a:gd name="G14" fmla="+- 14865 0 0"/>
              <a:gd name="G15" fmla="*/ 5574 5842 6110"/>
              <a:gd name="G16" fmla="+- 8826 1350 0"/>
              <a:gd name="G17" fmla="+- 8310 0 G15"/>
              <a:gd name="G18" fmla="*/ G17 G7 8310"/>
              <a:gd name="G19" fmla="+- 5574 G18 0"/>
              <a:gd name="G20" fmla="+- G4 0 G18"/>
              <a:gd name="T0" fmla="*/ 9225 w 21600"/>
              <a:gd name="T1" fmla="*/ 0 h 21600"/>
              <a:gd name="T2" fmla="*/ 2787 w 21600"/>
              <a:gd name="T3" fmla="*/ 21600 h 21600"/>
              <a:gd name="T4" fmla="*/ 9725 w 21600"/>
              <a:gd name="T5" fmla="*/ 8826 h 21600"/>
              <a:gd name="T6" fmla="*/ 15663 w 21600"/>
              <a:gd name="T7" fmla="*/ 14865 h 21600"/>
              <a:gd name="T8" fmla="*/ 21600 w 21600"/>
              <a:gd name="T9" fmla="*/ 8826 h 21600"/>
              <a:gd name="T10" fmla="*/ 17694720 60000 65536"/>
              <a:gd name="T11" fmla="*/ 5898240 60000 65536"/>
              <a:gd name="T12" fmla="*/ 5898240 60000 65536"/>
              <a:gd name="T13" fmla="*/ 5898240 60000 65536"/>
              <a:gd name="T14" fmla="*/ 0 60000 65536"/>
              <a:gd name="T15" fmla="*/ 0 w 21600"/>
              <a:gd name="T16" fmla="*/ 8310 h 21600"/>
              <a:gd name="T17" fmla="*/ G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3" y="14865"/>
                </a:moveTo>
                <a:lnTo>
                  <a:pt x="21600" y="8826"/>
                </a:lnTo>
                <a:lnTo>
                  <a:pt x="18450" y="8826"/>
                </a:lnTo>
                <a:lnTo>
                  <a:pt x="18450" y="8310"/>
                </a:lnTo>
                <a:cubicBezTo>
                  <a:pt x="18450" y="3721"/>
                  <a:pt x="14320" y="0"/>
                  <a:pt x="9225" y="0"/>
                </a:cubicBezTo>
                <a:cubicBezTo>
                  <a:pt x="4130" y="0"/>
                  <a:pt x="0" y="3799"/>
                  <a:pt x="0" y="8485"/>
                </a:cubicBezTo>
                <a:lnTo>
                  <a:pt x="0" y="21600"/>
                </a:lnTo>
                <a:lnTo>
                  <a:pt x="5574" y="21600"/>
                </a:lnTo>
                <a:lnTo>
                  <a:pt x="5574" y="8310"/>
                </a:lnTo>
                <a:cubicBezTo>
                  <a:pt x="5574" y="6664"/>
                  <a:pt x="7055" y="5330"/>
                  <a:pt x="8882" y="5330"/>
                </a:cubicBezTo>
                <a:lnTo>
                  <a:pt x="9568" y="5330"/>
                </a:lnTo>
                <a:cubicBezTo>
                  <a:pt x="11395" y="5330"/>
                  <a:pt x="12876" y="6664"/>
                  <a:pt x="12876" y="8310"/>
                </a:cubicBezTo>
                <a:lnTo>
                  <a:pt x="12876" y="8826"/>
                </a:lnTo>
                <a:lnTo>
                  <a:pt x="9725" y="882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dirty="0">
              <a:solidFill>
                <a:prstClr val="black"/>
              </a:solidFill>
              <a:latin typeface="Arial" charset="0"/>
            </a:endParaRPr>
          </a:p>
        </p:txBody>
      </p:sp>
      <p:sp>
        <p:nvSpPr>
          <p:cNvPr id="46089" name="TextBox 9"/>
          <p:cNvSpPr txBox="1">
            <a:spLocks noChangeArrowheads="1"/>
          </p:cNvSpPr>
          <p:nvPr/>
        </p:nvSpPr>
        <p:spPr bwMode="auto">
          <a:xfrm>
            <a:off x="8610600" y="213360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solidFill>
                <a:srgbClr val="000000"/>
              </a:solidFill>
            </a:endParaRPr>
          </a:p>
        </p:txBody>
      </p:sp>
      <p:pic>
        <p:nvPicPr>
          <p:cNvPr id="18" name="Picture 17" descr="IMG_2960.JPG"/>
          <p:cNvPicPr>
            <a:picLocks noChangeAspect="1"/>
          </p:cNvPicPr>
          <p:nvPr/>
        </p:nvPicPr>
        <p:blipFill>
          <a:blip r:embed="rId5"/>
          <a:stretch>
            <a:fillRect/>
          </a:stretch>
        </p:blipFill>
        <p:spPr>
          <a:xfrm>
            <a:off x="5562600" y="1752600"/>
            <a:ext cx="2057400" cy="1371600"/>
          </a:xfrm>
          <a:prstGeom prst="rect">
            <a:avLst/>
          </a:prstGeom>
          <a:ln w="9525">
            <a:solidFill>
              <a:schemeClr val="tx1"/>
            </a:solidFill>
          </a:ln>
          <a:effectLst>
            <a:outerShdw blurRad="292100" dist="139700" dir="2700000" algn="tl" rotWithShape="0">
              <a:srgbClr val="333333">
                <a:alpha val="65000"/>
              </a:srgbClr>
            </a:outerShdw>
          </a:effectLst>
        </p:spPr>
      </p:pic>
      <p:pic>
        <p:nvPicPr>
          <p:cNvPr id="19" name="Picture 18" descr="IMG_2961.JPG"/>
          <p:cNvPicPr>
            <a:picLocks noChangeAspect="1"/>
          </p:cNvPicPr>
          <p:nvPr/>
        </p:nvPicPr>
        <p:blipFill>
          <a:blip r:embed="rId6"/>
          <a:stretch>
            <a:fillRect/>
          </a:stretch>
        </p:blipFill>
        <p:spPr>
          <a:xfrm>
            <a:off x="5562600" y="3200400"/>
            <a:ext cx="2057400" cy="1371600"/>
          </a:xfrm>
          <a:prstGeom prst="rect">
            <a:avLst/>
          </a:prstGeom>
          <a:ln w="9525">
            <a:solidFill>
              <a:schemeClr val="tx1"/>
            </a:solidFill>
          </a:ln>
          <a:effectLst>
            <a:outerShdw blurRad="292100" dist="139700" dir="2700000" algn="tl" rotWithShape="0">
              <a:srgbClr val="333333">
                <a:alpha val="65000"/>
              </a:srgbClr>
            </a:outerShdw>
          </a:effectLst>
        </p:spPr>
      </p:pic>
      <p:pic>
        <p:nvPicPr>
          <p:cNvPr id="20" name="Picture 19" descr="IMG_2963.JPG"/>
          <p:cNvPicPr>
            <a:picLocks noChangeAspect="1"/>
          </p:cNvPicPr>
          <p:nvPr/>
        </p:nvPicPr>
        <p:blipFill>
          <a:blip r:embed="rId7"/>
          <a:stretch>
            <a:fillRect/>
          </a:stretch>
        </p:blipFill>
        <p:spPr>
          <a:xfrm>
            <a:off x="5562600" y="4648200"/>
            <a:ext cx="2057400" cy="1371600"/>
          </a:xfrm>
          <a:prstGeom prst="rect">
            <a:avLst/>
          </a:prstGeom>
          <a:ln w="9525">
            <a:solidFill>
              <a:schemeClr val="tx1"/>
            </a:solidFill>
          </a:ln>
          <a:effectLst>
            <a:outerShdw blurRad="292100" dist="139700" dir="2700000" algn="tl" rotWithShape="0">
              <a:srgbClr val="333333">
                <a:alpha val="65000"/>
              </a:srgbClr>
            </a:outerShdw>
          </a:effectLst>
        </p:spPr>
      </p:pic>
      <p:pic>
        <p:nvPicPr>
          <p:cNvPr id="21" name="Picture 20" descr="IMG_2960.JPG"/>
          <p:cNvPicPr>
            <a:picLocks noChangeAspect="1"/>
          </p:cNvPicPr>
          <p:nvPr/>
        </p:nvPicPr>
        <p:blipFill>
          <a:blip r:embed="rId5"/>
          <a:stretch>
            <a:fillRect/>
          </a:stretch>
        </p:blipFill>
        <p:spPr>
          <a:xfrm>
            <a:off x="5867400" y="1676400"/>
            <a:ext cx="2057400" cy="1371600"/>
          </a:xfrm>
          <a:prstGeom prst="rect">
            <a:avLst/>
          </a:prstGeom>
          <a:ln w="9525">
            <a:solidFill>
              <a:schemeClr val="tx1"/>
            </a:solidFill>
          </a:ln>
          <a:effectLst>
            <a:outerShdw blurRad="292100" dist="139700" dir="2700000" algn="tl" rotWithShape="0">
              <a:srgbClr val="333333">
                <a:alpha val="65000"/>
              </a:srgbClr>
            </a:outerShdw>
          </a:effectLst>
        </p:spPr>
      </p:pic>
      <p:pic>
        <p:nvPicPr>
          <p:cNvPr id="22" name="Picture 21" descr="IMG_2961.JPG"/>
          <p:cNvPicPr>
            <a:picLocks noChangeAspect="1"/>
          </p:cNvPicPr>
          <p:nvPr/>
        </p:nvPicPr>
        <p:blipFill>
          <a:blip r:embed="rId6"/>
          <a:stretch>
            <a:fillRect/>
          </a:stretch>
        </p:blipFill>
        <p:spPr>
          <a:xfrm>
            <a:off x="5867400" y="3276600"/>
            <a:ext cx="2057400" cy="1371600"/>
          </a:xfrm>
          <a:prstGeom prst="rect">
            <a:avLst/>
          </a:prstGeom>
          <a:ln w="9525">
            <a:solidFill>
              <a:schemeClr val="tx1"/>
            </a:solidFill>
          </a:ln>
          <a:effectLst>
            <a:outerShdw blurRad="292100" dist="139700" dir="2700000" algn="tl" rotWithShape="0">
              <a:srgbClr val="333333">
                <a:alpha val="65000"/>
              </a:srgbClr>
            </a:outerShdw>
          </a:effectLst>
        </p:spPr>
      </p:pic>
      <p:pic>
        <p:nvPicPr>
          <p:cNvPr id="23" name="Picture 22" descr="IMG_2963.JPG"/>
          <p:cNvPicPr>
            <a:picLocks noChangeAspect="1"/>
          </p:cNvPicPr>
          <p:nvPr/>
        </p:nvPicPr>
        <p:blipFill>
          <a:blip r:embed="rId7"/>
          <a:stretch>
            <a:fillRect/>
          </a:stretch>
        </p:blipFill>
        <p:spPr>
          <a:xfrm>
            <a:off x="5867400" y="4876800"/>
            <a:ext cx="2057400" cy="1371600"/>
          </a:xfrm>
          <a:prstGeom prst="rect">
            <a:avLst/>
          </a:prstGeom>
          <a:ln w="9525">
            <a:solidFill>
              <a:schemeClr val="tx1"/>
            </a:solidFill>
          </a:ln>
          <a:effectLst>
            <a:outerShdw blurRad="292100" dist="139700" dir="2700000" algn="tl" rotWithShape="0">
              <a:srgbClr val="333333">
                <a:alpha val="65000"/>
              </a:srgbClr>
            </a:outerShdw>
          </a:effectLst>
        </p:spPr>
      </p:pic>
      <p:sp>
        <p:nvSpPr>
          <p:cNvPr id="16" name="Footer Placeholder 3"/>
          <p:cNvSpPr>
            <a:spLocks noGrp="1"/>
          </p:cNvSpPr>
          <p:nvPr>
            <p:ph type="ftr" sz="quarter" idx="11"/>
          </p:nvPr>
        </p:nvSpPr>
        <p:spPr>
          <a:xfrm>
            <a:off x="1828800" y="6477000"/>
            <a:ext cx="5181600" cy="228600"/>
          </a:xfrm>
        </p:spPr>
        <p:txBody>
          <a:bodyPr/>
          <a:lstStyle/>
          <a:p>
            <a:r>
              <a:rPr lang="en-US" dirty="0" smtClean="0"/>
              <a:t>Copyright 2012 Texas Education Agency and the University of Texas System</a:t>
            </a:r>
            <a:endParaRPr lang="en-US" dirty="0"/>
          </a:p>
        </p:txBody>
      </p:sp>
      <p:sp>
        <p:nvSpPr>
          <p:cNvPr id="17" name="Slide Number Placeholder 4"/>
          <p:cNvSpPr>
            <a:spLocks noGrp="1"/>
          </p:cNvSpPr>
          <p:nvPr>
            <p:ph type="sldNum" sz="quarter" idx="12"/>
          </p:nvPr>
        </p:nvSpPr>
        <p:spPr>
          <a:xfrm>
            <a:off x="8763000" y="6461125"/>
            <a:ext cx="457200" cy="244475"/>
          </a:xfrm>
        </p:spPr>
        <p:txBody>
          <a:bodyPr/>
          <a:lstStyle/>
          <a:p>
            <a:fld id="{7B44EE3B-371E-4108-AA03-CAAD196CADCD}" type="slidenum">
              <a:rPr lang="en-US" smtClean="0"/>
              <a:pPr/>
              <a:t>9</a:t>
            </a:fld>
            <a:endParaRPr lang="en-US"/>
          </a:p>
        </p:txBody>
      </p:sp>
    </p:spTree>
    <p:extLst>
      <p:ext uri="{BB962C8B-B14F-4D97-AF65-F5344CB8AC3E}">
        <p14:creationId xmlns:p14="http://schemas.microsoft.com/office/powerpoint/2010/main" xmlns="" val="18448488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4">
                                            <p:txEl>
                                              <p:pRg st="1" end="1"/>
                                            </p:txEl>
                                          </p:spTgt>
                                        </p:tgtEl>
                                        <p:attrNameLst>
                                          <p:attrName>style.visibility</p:attrName>
                                        </p:attrNameLst>
                                      </p:cBhvr>
                                      <p:to>
                                        <p:strVal val="visible"/>
                                      </p:to>
                                    </p:set>
                                  </p:childTnLst>
                                </p:cTn>
                              </p:par>
                            </p:childTnLst>
                          </p:cTn>
                        </p:par>
                        <p:par>
                          <p:cTn id="9" fill="hold" nodeType="afterGroup">
                            <p:stCondLst>
                              <p:cond delay="0"/>
                            </p:stCondLst>
                            <p:childTnLst>
                              <p:par>
                                <p:cTn id="10" presetID="9" presetClass="entr" presetSubtype="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par>
                          <p:cTn id="13" fill="hold" nodeType="afterGroup">
                            <p:stCondLst>
                              <p:cond delay="500"/>
                            </p:stCondLst>
                            <p:childTnLst>
                              <p:par>
                                <p:cTn id="14" presetID="6" presetClass="emph" presetSubtype="0" fill="hold" nodeType="afterEffect">
                                  <p:stCondLst>
                                    <p:cond delay="0"/>
                                  </p:stCondLst>
                                  <p:childTnLst>
                                    <p:animScale>
                                      <p:cBhvr>
                                        <p:cTn id="15" dur="2000" fill="hold"/>
                                        <p:tgtEl>
                                          <p:spTgt spid="18"/>
                                        </p:tgtEl>
                                      </p:cBhvr>
                                      <p:by x="200000" y="200000"/>
                                    </p:animScale>
                                  </p:childTnLst>
                                </p:cTn>
                              </p:par>
                            </p:childTnLst>
                          </p:cTn>
                        </p:par>
                        <p:par>
                          <p:cTn id="16" fill="hold" nodeType="afterGroup">
                            <p:stCondLst>
                              <p:cond delay="2500"/>
                            </p:stCondLst>
                            <p:childTnLst>
                              <p:par>
                                <p:cTn id="17" presetID="9" presetClass="exit" presetSubtype="0" fill="hold" nodeType="afterEffect">
                                  <p:stCondLst>
                                    <p:cond delay="0"/>
                                  </p:stCondLst>
                                  <p:childTnLst>
                                    <p:animEffect transition="out" filter="dissolv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par>
                          <p:cTn id="20" fill="hold" nodeType="afterGroup">
                            <p:stCondLst>
                              <p:cond delay="3000"/>
                            </p:stCondLst>
                            <p:childTnLst>
                              <p:par>
                                <p:cTn id="21" presetID="1" presetClass="entr" presetSubtype="0" fill="hold" nodeType="afterEffect">
                                  <p:stCondLst>
                                    <p:cond delay="0"/>
                                  </p:stCondLst>
                                  <p:childTnLst>
                                    <p:set>
                                      <p:cBhvr>
                                        <p:cTn id="22" dur="1" fill="hold">
                                          <p:stCondLst>
                                            <p:cond delay="0"/>
                                          </p:stCondLst>
                                        </p:cTn>
                                        <p:tgtEl>
                                          <p:spTgt spid="1536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364">
                                            <p:txEl>
                                              <p:pRg st="3" end="3"/>
                                            </p:txEl>
                                          </p:spTgt>
                                        </p:tgtEl>
                                        <p:attrNameLst>
                                          <p:attrName>style.visibility</p:attrName>
                                        </p:attrNameLst>
                                      </p:cBhvr>
                                      <p:to>
                                        <p:strVal val="visible"/>
                                      </p:to>
                                    </p:set>
                                  </p:childTnLst>
                                </p:cTn>
                              </p:par>
                            </p:childTnLst>
                          </p:cTn>
                        </p:par>
                        <p:par>
                          <p:cTn id="25" fill="hold" nodeType="afterGroup">
                            <p:stCondLst>
                              <p:cond delay="3000"/>
                            </p:stCondLst>
                            <p:childTnLst>
                              <p:par>
                                <p:cTn id="26" presetID="9" presetClass="entr" presetSubtype="0"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dissolve">
                                      <p:cBhvr>
                                        <p:cTn id="28" dur="500"/>
                                        <p:tgtEl>
                                          <p:spTgt spid="19"/>
                                        </p:tgtEl>
                                      </p:cBhvr>
                                    </p:animEffect>
                                  </p:childTnLst>
                                </p:cTn>
                              </p:par>
                            </p:childTnLst>
                          </p:cTn>
                        </p:par>
                        <p:par>
                          <p:cTn id="29" fill="hold" nodeType="afterGroup">
                            <p:stCondLst>
                              <p:cond delay="3500"/>
                            </p:stCondLst>
                            <p:childTnLst>
                              <p:par>
                                <p:cTn id="30" presetID="6" presetClass="emph" presetSubtype="0" fill="hold" nodeType="afterEffect">
                                  <p:stCondLst>
                                    <p:cond delay="0"/>
                                  </p:stCondLst>
                                  <p:childTnLst>
                                    <p:animScale>
                                      <p:cBhvr>
                                        <p:cTn id="31" dur="2000" fill="hold"/>
                                        <p:tgtEl>
                                          <p:spTgt spid="19"/>
                                        </p:tgtEl>
                                      </p:cBhvr>
                                      <p:by x="200000" y="200000"/>
                                    </p:animScale>
                                  </p:childTnLst>
                                </p:cTn>
                              </p:par>
                            </p:childTnLst>
                          </p:cTn>
                        </p:par>
                        <p:par>
                          <p:cTn id="32" fill="hold" nodeType="afterGroup">
                            <p:stCondLst>
                              <p:cond delay="5500"/>
                            </p:stCondLst>
                            <p:childTnLst>
                              <p:par>
                                <p:cTn id="33" presetID="9" presetClass="exit" presetSubtype="0" fill="hold" nodeType="afterEffect">
                                  <p:stCondLst>
                                    <p:cond delay="0"/>
                                  </p:stCondLst>
                                  <p:childTnLst>
                                    <p:animEffect transition="out" filter="dissolve">
                                      <p:cBhvr>
                                        <p:cTn id="34" dur="500"/>
                                        <p:tgtEl>
                                          <p:spTgt spid="19"/>
                                        </p:tgtEl>
                                      </p:cBhvr>
                                    </p:animEffect>
                                    <p:set>
                                      <p:cBhvr>
                                        <p:cTn id="35" dur="1" fill="hold">
                                          <p:stCondLst>
                                            <p:cond delay="499"/>
                                          </p:stCondLst>
                                        </p:cTn>
                                        <p:tgtEl>
                                          <p:spTgt spid="19"/>
                                        </p:tgtEl>
                                        <p:attrNameLst>
                                          <p:attrName>style.visibility</p:attrName>
                                        </p:attrNameLst>
                                      </p:cBhvr>
                                      <p:to>
                                        <p:strVal val="hidden"/>
                                      </p:to>
                                    </p:set>
                                  </p:childTnLst>
                                </p:cTn>
                              </p:par>
                            </p:childTnLst>
                          </p:cTn>
                        </p:par>
                        <p:par>
                          <p:cTn id="36" fill="hold" nodeType="afterGroup">
                            <p:stCondLst>
                              <p:cond delay="6000"/>
                            </p:stCondLst>
                            <p:childTnLst>
                              <p:par>
                                <p:cTn id="37" presetID="1" presetClass="entr" presetSubtype="0" fill="hold" nodeType="afterEffect">
                                  <p:stCondLst>
                                    <p:cond delay="0"/>
                                  </p:stCondLst>
                                  <p:childTnLst>
                                    <p:set>
                                      <p:cBhvr>
                                        <p:cTn id="38" dur="1" fill="hold">
                                          <p:stCondLst>
                                            <p:cond delay="0"/>
                                          </p:stCondLst>
                                        </p:cTn>
                                        <p:tgtEl>
                                          <p:spTgt spid="1536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364">
                                            <p:txEl>
                                              <p:pRg st="5" end="5"/>
                                            </p:txEl>
                                          </p:spTgt>
                                        </p:tgtEl>
                                        <p:attrNameLst>
                                          <p:attrName>style.visibility</p:attrName>
                                        </p:attrNameLst>
                                      </p:cBhvr>
                                      <p:to>
                                        <p:strVal val="visible"/>
                                      </p:to>
                                    </p:set>
                                  </p:childTnLst>
                                </p:cTn>
                              </p:par>
                            </p:childTnLst>
                          </p:cTn>
                        </p:par>
                        <p:par>
                          <p:cTn id="41" fill="hold" nodeType="afterGroup">
                            <p:stCondLst>
                              <p:cond delay="6000"/>
                            </p:stCondLst>
                            <p:childTnLst>
                              <p:par>
                                <p:cTn id="42" presetID="9" presetClass="entr" presetSubtype="0"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dissolve">
                                      <p:cBhvr>
                                        <p:cTn id="44" dur="500"/>
                                        <p:tgtEl>
                                          <p:spTgt spid="20"/>
                                        </p:tgtEl>
                                      </p:cBhvr>
                                    </p:animEffect>
                                  </p:childTnLst>
                                </p:cTn>
                              </p:par>
                            </p:childTnLst>
                          </p:cTn>
                        </p:par>
                        <p:par>
                          <p:cTn id="45" fill="hold" nodeType="afterGroup">
                            <p:stCondLst>
                              <p:cond delay="6500"/>
                            </p:stCondLst>
                            <p:childTnLst>
                              <p:par>
                                <p:cTn id="46" presetID="6" presetClass="emph" presetSubtype="0" fill="hold" nodeType="afterEffect">
                                  <p:stCondLst>
                                    <p:cond delay="0"/>
                                  </p:stCondLst>
                                  <p:childTnLst>
                                    <p:animScale>
                                      <p:cBhvr>
                                        <p:cTn id="47" dur="2000" fill="hold"/>
                                        <p:tgtEl>
                                          <p:spTgt spid="20"/>
                                        </p:tgtEl>
                                      </p:cBhvr>
                                      <p:by x="200000" y="200000"/>
                                    </p:animScale>
                                  </p:childTnLst>
                                </p:cTn>
                              </p:par>
                            </p:childTnLst>
                          </p:cTn>
                        </p:par>
                        <p:par>
                          <p:cTn id="48" fill="hold" nodeType="afterGroup">
                            <p:stCondLst>
                              <p:cond delay="8500"/>
                            </p:stCondLst>
                            <p:childTnLst>
                              <p:par>
                                <p:cTn id="49" presetID="9" presetClass="exit" presetSubtype="0" fill="hold" nodeType="afterEffect">
                                  <p:stCondLst>
                                    <p:cond delay="0"/>
                                  </p:stCondLst>
                                  <p:childTnLst>
                                    <p:animEffect transition="out" filter="dissolve">
                                      <p:cBhvr>
                                        <p:cTn id="50" dur="500"/>
                                        <p:tgtEl>
                                          <p:spTgt spid="20"/>
                                        </p:tgtEl>
                                      </p:cBhvr>
                                    </p:animEffect>
                                    <p:set>
                                      <p:cBhvr>
                                        <p:cTn id="51" dur="1" fill="hold">
                                          <p:stCondLst>
                                            <p:cond delay="499"/>
                                          </p:stCondLst>
                                        </p:cTn>
                                        <p:tgtEl>
                                          <p:spTgt spid="20"/>
                                        </p:tgtEl>
                                        <p:attrNameLst>
                                          <p:attrName>style.visibility</p:attrName>
                                        </p:attrNameLst>
                                      </p:cBhvr>
                                      <p:to>
                                        <p:strVal val="hidden"/>
                                      </p:to>
                                    </p:set>
                                  </p:childTnLst>
                                </p:cTn>
                              </p:par>
                            </p:childTnLst>
                          </p:cTn>
                        </p:par>
                        <p:par>
                          <p:cTn id="52" fill="hold" nodeType="afterGroup">
                            <p:stCondLst>
                              <p:cond delay="9000"/>
                            </p:stCondLst>
                            <p:childTnLst>
                              <p:par>
                                <p:cTn id="53" presetID="1" presetClass="entr" presetSubtype="0" fill="hold" nodeType="after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1026</TotalTime>
  <Words>1842</Words>
  <Application>Microsoft Office PowerPoint</Application>
  <PresentationFormat>On-screen Show (4:3)</PresentationFormat>
  <Paragraphs>554</Paragraphs>
  <Slides>24</Slides>
  <Notes>24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24</vt:i4>
      </vt:variant>
    </vt:vector>
  </HeadingPairs>
  <TitlesOfParts>
    <vt:vector size="38" baseType="lpstr">
      <vt:lpstr>Arial</vt:lpstr>
      <vt:lpstr>Calibri</vt:lpstr>
      <vt:lpstr>Adobe Arabic</vt:lpstr>
      <vt:lpstr>AlternateGothic2 BT</vt:lpstr>
      <vt:lpstr>Wingdings</vt:lpstr>
      <vt:lpstr>Comic Sans MS</vt:lpstr>
      <vt:lpstr>ＭＳ Ｐゴシック</vt:lpstr>
      <vt:lpstr>Times New Roman</vt:lpstr>
      <vt:lpstr>Cooper Black</vt:lpstr>
      <vt:lpstr>Kristen ITC</vt:lpstr>
      <vt:lpstr>Bradley Hand ITC</vt:lpstr>
      <vt:lpstr>Britannic Bold</vt:lpstr>
      <vt:lpstr>Papyrus</vt:lpstr>
      <vt:lpstr>Office Theme</vt:lpstr>
      <vt:lpstr>Think-Turn-Talk</vt:lpstr>
      <vt:lpstr>Slide 2</vt:lpstr>
      <vt:lpstr>Session Goals</vt:lpstr>
      <vt:lpstr>Think-turn-talk?</vt:lpstr>
      <vt:lpstr>The Power of Think-Turn-Talk</vt:lpstr>
      <vt:lpstr>Think-time</vt:lpstr>
      <vt:lpstr>Think-time</vt:lpstr>
      <vt:lpstr>The Power of Think-Turn-Talk</vt:lpstr>
      <vt:lpstr>Let’s Practice!</vt:lpstr>
      <vt:lpstr>Let’s Practice!</vt:lpstr>
      <vt:lpstr>       Think</vt:lpstr>
      <vt:lpstr>Think-Turn-Talk  </vt:lpstr>
      <vt:lpstr>When Can You Use Think-Turn-Talk?</vt:lpstr>
      <vt:lpstr>Some Examples:</vt:lpstr>
      <vt:lpstr>Tips and Tricks</vt:lpstr>
      <vt:lpstr>Tips and Tricks</vt:lpstr>
      <vt:lpstr>Think-Turn-Talk</vt:lpstr>
      <vt:lpstr>Tips and Tricks</vt:lpstr>
      <vt:lpstr>Tips and Tricks</vt:lpstr>
      <vt:lpstr>Tips and Tricks</vt:lpstr>
      <vt:lpstr>Slide 21</vt:lpstr>
      <vt:lpstr>Slide 22</vt:lpstr>
      <vt:lpstr>References</vt:lpstr>
      <vt:lpstr>References</vt:lpstr>
    </vt:vector>
  </TitlesOfParts>
  <Company>UTHSC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Pham, Bang N</dc:creator>
  <cp:lastModifiedBy>ngchavez</cp:lastModifiedBy>
  <cp:revision>57</cp:revision>
  <cp:lastPrinted>2012-11-27T12:57:32Z</cp:lastPrinted>
  <dcterms:created xsi:type="dcterms:W3CDTF">2012-10-26T14:48:42Z</dcterms:created>
  <dcterms:modified xsi:type="dcterms:W3CDTF">2012-12-05T14:52:23Z</dcterms:modified>
</cp:coreProperties>
</file>