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50"/>
  </p:notesMasterIdLst>
  <p:handoutMasterIdLst>
    <p:handoutMasterId r:id="rId51"/>
  </p:handoutMasterIdLst>
  <p:sldIdLst>
    <p:sldId id="311" r:id="rId2"/>
    <p:sldId id="309" r:id="rId3"/>
    <p:sldId id="310" r:id="rId4"/>
    <p:sldId id="312"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04" r:id="rId20"/>
    <p:sldId id="274" r:id="rId21"/>
    <p:sldId id="275" r:id="rId22"/>
    <p:sldId id="273" r:id="rId23"/>
    <p:sldId id="306" r:id="rId24"/>
    <p:sldId id="307" r:id="rId25"/>
    <p:sldId id="276" r:id="rId26"/>
    <p:sldId id="277" r:id="rId27"/>
    <p:sldId id="278" r:id="rId28"/>
    <p:sldId id="279" r:id="rId29"/>
    <p:sldId id="280" r:id="rId30"/>
    <p:sldId id="281" r:id="rId31"/>
    <p:sldId id="285" r:id="rId32"/>
    <p:sldId id="283" r:id="rId33"/>
    <p:sldId id="308" r:id="rId34"/>
    <p:sldId id="286" r:id="rId35"/>
    <p:sldId id="289" r:id="rId36"/>
    <p:sldId id="290" r:id="rId37"/>
    <p:sldId id="291" r:id="rId38"/>
    <p:sldId id="292" r:id="rId39"/>
    <p:sldId id="294" r:id="rId40"/>
    <p:sldId id="295" r:id="rId41"/>
    <p:sldId id="297" r:id="rId42"/>
    <p:sldId id="298" r:id="rId43"/>
    <p:sldId id="299" r:id="rId44"/>
    <p:sldId id="300" r:id="rId45"/>
    <p:sldId id="302" r:id="rId46"/>
    <p:sldId id="303" r:id="rId47"/>
    <p:sldId id="314" r:id="rId48"/>
    <p:sldId id="315" r:id="rId49"/>
  </p:sldIdLst>
  <p:sldSz cx="9144000" cy="6858000" type="screen4x3"/>
  <p:notesSz cx="7010400" cy="9296400"/>
  <p:embeddedFontLst>
    <p:embeddedFont>
      <p:font typeface="Calibri" pitchFamily="34" charset="0"/>
      <p:regular r:id="rId52"/>
      <p:bold r:id="rId53"/>
      <p:italic r:id="rId54"/>
      <p:boldItalic r:id="rId55"/>
    </p:embeddedFont>
    <p:embeddedFont>
      <p:font typeface="Comic Sans MS" pitchFamily="66" charset="0"/>
      <p:regular r:id="rId56"/>
      <p:bold r:id="rId57"/>
    </p:embeddedFont>
    <p:embeddedFont>
      <p:font typeface="Wingdings 2" pitchFamily="18" charset="2"/>
      <p:regular r:id="rId58"/>
    </p:embeddedFont>
    <p:embeddedFont>
      <p:font typeface="Arial Black" pitchFamily="34" charset="0"/>
      <p:bold r:id="rId59"/>
    </p:embeddedFont>
    <p:embeddedFont>
      <p:font typeface="Bradley Hand ITC" pitchFamily="66" charset="0"/>
      <p:regular r:id="rId60"/>
    </p:embeddedFont>
    <p:embeddedFont>
      <p:font typeface="Papyrus" pitchFamily="66" charset="0"/>
      <p:regular r:id="rId61"/>
    </p:embeddedFont>
    <p:embeddedFont>
      <p:font typeface="Footlight MT Light" pitchFamily="18"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128"/>
    <a:srgbClr val="FFCC99"/>
    <a:srgbClr val="FFFFFF"/>
    <a:srgbClr val="5EAD16"/>
    <a:srgbClr val="176D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46520" autoAdjust="0"/>
  </p:normalViewPr>
  <p:slideViewPr>
    <p:cSldViewPr>
      <p:cViewPr varScale="1">
        <p:scale>
          <a:sx n="49" d="100"/>
          <a:sy n="49" d="100"/>
        </p:scale>
        <p:origin x="-17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22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English </c:v>
                </c:pt>
              </c:strCache>
            </c:strRef>
          </c:tx>
          <c:cat>
            <c:strRef>
              <c:f>Sheet1!$A$2:$A$7</c:f>
              <c:strCache>
                <c:ptCount val="6"/>
                <c:pt idx="0">
                  <c:v>K TPRI/TJL</c:v>
                </c:pt>
                <c:pt idx="1">
                  <c:v>G1 TPRI/TJL</c:v>
                </c:pt>
                <c:pt idx="2">
                  <c:v>G2 TPRI/TJL</c:v>
                </c:pt>
                <c:pt idx="3">
                  <c:v>G3 TPRI/TJL</c:v>
                </c:pt>
                <c:pt idx="4">
                  <c:v>G4 STAAR</c:v>
                </c:pt>
                <c:pt idx="5">
                  <c:v>G5 STAAR</c:v>
                </c:pt>
              </c:strCache>
            </c:strRef>
          </c:cat>
          <c:val>
            <c:numRef>
              <c:f>Sheet1!$B$2:$B$7</c:f>
              <c:numCache>
                <c:formatCode>General</c:formatCode>
                <c:ptCount val="6"/>
                <c:pt idx="0">
                  <c:v>0</c:v>
                </c:pt>
                <c:pt idx="1">
                  <c:v>42</c:v>
                </c:pt>
                <c:pt idx="2">
                  <c:v>69</c:v>
                </c:pt>
                <c:pt idx="3">
                  <c:v>49</c:v>
                </c:pt>
                <c:pt idx="4">
                  <c:v>63</c:v>
                </c:pt>
                <c:pt idx="5">
                  <c:v>64</c:v>
                </c:pt>
              </c:numCache>
            </c:numRef>
          </c:val>
        </c:ser>
        <c:ser>
          <c:idx val="1"/>
          <c:order val="1"/>
          <c:tx>
            <c:strRef>
              <c:f>Sheet1!$C$1</c:f>
              <c:strCache>
                <c:ptCount val="1"/>
                <c:pt idx="0">
                  <c:v>Spanish</c:v>
                </c:pt>
              </c:strCache>
            </c:strRef>
          </c:tx>
          <c:cat>
            <c:strRef>
              <c:f>Sheet1!$A$2:$A$7</c:f>
              <c:strCache>
                <c:ptCount val="6"/>
                <c:pt idx="0">
                  <c:v>K TPRI/TJL</c:v>
                </c:pt>
                <c:pt idx="1">
                  <c:v>G1 TPRI/TJL</c:v>
                </c:pt>
                <c:pt idx="2">
                  <c:v>G2 TPRI/TJL</c:v>
                </c:pt>
                <c:pt idx="3">
                  <c:v>G3 TPRI/TJL</c:v>
                </c:pt>
                <c:pt idx="4">
                  <c:v>G4 STAAR</c:v>
                </c:pt>
                <c:pt idx="5">
                  <c:v>G5 STAAR</c:v>
                </c:pt>
              </c:strCache>
            </c:strRef>
          </c:cat>
          <c:val>
            <c:numRef>
              <c:f>Sheet1!$C$2:$C$7</c:f>
              <c:numCache>
                <c:formatCode>General</c:formatCode>
                <c:ptCount val="6"/>
                <c:pt idx="0">
                  <c:v>75</c:v>
                </c:pt>
                <c:pt idx="1">
                  <c:v>49</c:v>
                </c:pt>
                <c:pt idx="2">
                  <c:v>60</c:v>
                </c:pt>
                <c:pt idx="3">
                  <c:v>60</c:v>
                </c:pt>
                <c:pt idx="4">
                  <c:v>52</c:v>
                </c:pt>
                <c:pt idx="5">
                  <c:v>58</c:v>
                </c:pt>
              </c:numCache>
            </c:numRef>
          </c:val>
        </c:ser>
        <c:axId val="65852160"/>
        <c:axId val="65853696"/>
      </c:barChart>
      <c:catAx>
        <c:axId val="65852160"/>
        <c:scaling>
          <c:orientation val="minMax"/>
        </c:scaling>
        <c:axPos val="b"/>
        <c:tickLblPos val="nextTo"/>
        <c:crossAx val="65853696"/>
        <c:crosses val="autoZero"/>
        <c:auto val="1"/>
        <c:lblAlgn val="ctr"/>
        <c:lblOffset val="100"/>
      </c:catAx>
      <c:valAx>
        <c:axId val="65853696"/>
        <c:scaling>
          <c:orientation val="minMax"/>
          <c:max val="100"/>
        </c:scaling>
        <c:axPos val="l"/>
        <c:majorGridlines/>
        <c:numFmt formatCode="General" sourceLinked="1"/>
        <c:tickLblPos val="nextTo"/>
        <c:crossAx val="6585216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b="1" dirty="0" smtClean="0"/>
              <a:t>Reading With Purpose</a:t>
            </a:r>
          </a:p>
          <a:p>
            <a:r>
              <a:rPr lang="en-US" dirty="0" smtClean="0"/>
              <a:t>A Presentation for Elementary Teachers</a:t>
            </a:r>
            <a:endParaRPr lang="en-US" dirty="0"/>
          </a:p>
        </p:txBody>
      </p:sp>
    </p:spTree>
    <p:extLst>
      <p:ext uri="{BB962C8B-B14F-4D97-AF65-F5344CB8AC3E}">
        <p14:creationId xmlns:p14="http://schemas.microsoft.com/office/powerpoint/2010/main" xmlns="" val="68624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5CD85D-5855-494D-B5A2-9FF05B2C5206}" type="datetimeFigureOut">
              <a:rPr lang="en-US" smtClean="0"/>
              <a:pPr/>
              <a:t>12/20/2012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63DAC2-AC36-4E7D-9782-7104F8F02845}" type="slidenum">
              <a:rPr lang="en-US" smtClean="0"/>
              <a:pPr/>
              <a:t>‹#›</a:t>
            </a:fld>
            <a:endParaRPr lang="en-US"/>
          </a:p>
        </p:txBody>
      </p:sp>
    </p:spTree>
    <p:extLst>
      <p:ext uri="{BB962C8B-B14F-4D97-AF65-F5344CB8AC3E}">
        <p14:creationId xmlns:p14="http://schemas.microsoft.com/office/powerpoint/2010/main" xmlns="" val="294788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t>Say:  </a:t>
            </a:r>
            <a:r>
              <a:rPr lang="en-US" dirty="0" smtClean="0"/>
              <a:t>In your supply box, you will find yellow and a pink highlighters,  I would like you to take out both highlighters now please. </a:t>
            </a:r>
          </a:p>
          <a:p>
            <a:pPr eaLnBrk="1" hangingPunct="1">
              <a:spcBef>
                <a:spcPct val="0"/>
              </a:spcBef>
            </a:pPr>
            <a:endParaRPr lang="en-US" b="1" dirty="0" smtClean="0"/>
          </a:p>
          <a:p>
            <a:pPr eaLnBrk="1" hangingPunct="1">
              <a:spcBef>
                <a:spcPct val="0"/>
              </a:spcBef>
            </a:pPr>
            <a:r>
              <a:rPr lang="en-US" dirty="0" smtClean="0"/>
              <a:t>You will use your yellow highlighter first. </a:t>
            </a:r>
          </a:p>
          <a:p>
            <a:pPr eaLnBrk="1" hangingPunct="1">
              <a:spcBef>
                <a:spcPct val="0"/>
              </a:spcBef>
            </a:pPr>
            <a:endParaRPr lang="en-US" dirty="0" smtClean="0"/>
          </a:p>
          <a:p>
            <a:pPr eaLnBrk="1" hangingPunct="1">
              <a:spcBef>
                <a:spcPct val="0"/>
              </a:spcBef>
            </a:pPr>
            <a:r>
              <a:rPr lang="en-US" dirty="0" smtClean="0"/>
              <a:t>Open your Additional Handouts packet.  Handout #1 is titled </a:t>
            </a:r>
            <a:r>
              <a:rPr lang="en-US" i="1" dirty="0" smtClean="0"/>
              <a:t>The House. </a:t>
            </a:r>
            <a:r>
              <a:rPr lang="en-US" dirty="0" smtClean="0"/>
              <a:t>In a moment, I will ask you to read </a:t>
            </a:r>
            <a:r>
              <a:rPr lang="en-US" i="1" dirty="0" smtClean="0"/>
              <a:t>The House </a:t>
            </a:r>
            <a:r>
              <a:rPr lang="en-US" dirty="0" smtClean="0"/>
              <a:t>silently to yourself.  This is an independent activity so I shouldn’t hear any talking. While you are reading, I am going to come around and hand out a card to you.  Please do NOT look at the card.</a:t>
            </a:r>
          </a:p>
          <a:p>
            <a:pPr eaLnBrk="1" hangingPunct="1">
              <a:spcBef>
                <a:spcPct val="0"/>
              </a:spcBef>
            </a:pPr>
            <a:endParaRPr lang="en-US" dirty="0" smtClean="0"/>
          </a:p>
          <a:p>
            <a:pPr eaLnBrk="1" hangingPunct="1">
              <a:spcBef>
                <a:spcPct val="0"/>
              </a:spcBef>
            </a:pPr>
            <a:r>
              <a:rPr lang="en-US" dirty="0" smtClean="0"/>
              <a:t>I’m going to give you 3 minutes to read </a:t>
            </a:r>
            <a:r>
              <a:rPr lang="en-US" i="1" dirty="0" smtClean="0"/>
              <a:t>The House</a:t>
            </a:r>
            <a:r>
              <a:rPr lang="en-US" dirty="0" smtClean="0"/>
              <a:t>. While reading, I want you to highlight the important information in the text.  </a:t>
            </a:r>
          </a:p>
          <a:p>
            <a:pPr eaLnBrk="1" hangingPunct="1">
              <a:spcBef>
                <a:spcPct val="0"/>
              </a:spcBef>
            </a:pPr>
            <a:endParaRPr lang="en-US" dirty="0" smtClean="0"/>
          </a:p>
          <a:p>
            <a:pPr eaLnBrk="1" hangingPunct="1">
              <a:spcBef>
                <a:spcPct val="0"/>
              </a:spcBef>
            </a:pPr>
            <a:r>
              <a:rPr lang="en-US" dirty="0" smtClean="0"/>
              <a:t>You may begin to read silently. </a:t>
            </a:r>
          </a:p>
          <a:p>
            <a:pPr eaLnBrk="1" hangingPunct="1">
              <a:spcBef>
                <a:spcPct val="0"/>
              </a:spcBef>
            </a:pPr>
            <a:endParaRPr lang="en-US" b="1" dirty="0" smtClean="0"/>
          </a:p>
          <a:p>
            <a:pPr eaLnBrk="1" hangingPunct="1">
              <a:spcBef>
                <a:spcPct val="0"/>
              </a:spcBef>
            </a:pPr>
            <a:r>
              <a:rPr lang="en-US" b="1" dirty="0" smtClean="0"/>
              <a:t>Hand out the Realtor/Thief cards as participants read. Ensure that each partner receives a different colored card.</a:t>
            </a:r>
          </a:p>
          <a:p>
            <a:pPr eaLnBrk="1" hangingPunct="1">
              <a:spcBef>
                <a:spcPct val="0"/>
              </a:spcBef>
            </a:pPr>
            <a:endParaRPr lang="en-US" b="1"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5FE31C-4562-455F-8490-60630CADC33D}"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2 minutes to discuss.</a:t>
            </a:r>
            <a:endParaRPr lang="en-US" dirty="0" smtClean="0"/>
          </a:p>
          <a:p>
            <a:endParaRPr lang="en-US" b="1" dirty="0" smtClean="0"/>
          </a:p>
          <a:p>
            <a:r>
              <a:rPr lang="en-US" b="1" dirty="0" smtClean="0"/>
              <a:t>Say: </a:t>
            </a:r>
            <a:r>
              <a:rPr lang="en-US" dirty="0" smtClean="0"/>
              <a:t>Did you and your partner highlight the same information?  Why not?  </a:t>
            </a:r>
          </a:p>
          <a:p>
            <a:endParaRPr lang="en-US" dirty="0" smtClean="0"/>
          </a:p>
          <a:p>
            <a:r>
              <a:rPr lang="en-US" dirty="0" smtClean="0"/>
              <a:t>How did you feel about this assignment? </a:t>
            </a:r>
          </a:p>
          <a:p>
            <a:endParaRPr lang="en-US" b="1" dirty="0" smtClean="0"/>
          </a:p>
          <a:p>
            <a:r>
              <a:rPr lang="en-US" b="1" dirty="0" smtClean="0"/>
              <a:t>Encourage</a:t>
            </a:r>
            <a:r>
              <a:rPr lang="en-US" dirty="0" smtClean="0"/>
              <a:t> </a:t>
            </a:r>
            <a:r>
              <a:rPr lang="en-US" b="1" dirty="0" smtClean="0"/>
              <a:t>participants to share their thoughts.</a:t>
            </a:r>
            <a:r>
              <a:rPr lang="en-US" dirty="0" smtClean="0"/>
              <a:t> (Example responses: It was difficult; the story had no point; I thought it was going to be about skipping school, but then it didn’t tell anything about that; the story was all detail.) </a:t>
            </a:r>
          </a:p>
          <a:p>
            <a:endParaRPr lang="en-US" b="1" dirty="0" smtClean="0"/>
          </a:p>
          <a:p>
            <a:r>
              <a:rPr lang="en-US" b="1" dirty="0" smtClean="0"/>
              <a:t>Say</a:t>
            </a:r>
            <a:r>
              <a:rPr lang="en-US" dirty="0" smtClean="0"/>
              <a:t>: How would you feel right now if I told you that you were to be tested on the important information in the text?</a:t>
            </a:r>
            <a:r>
              <a:rPr lang="en-US" b="1" dirty="0" smtClean="0"/>
              <a:t> </a:t>
            </a:r>
            <a:endParaRPr lang="en-US" dirty="0" smtClean="0"/>
          </a:p>
          <a:p>
            <a:pPr eaLnBrk="1" hangingPunct="1">
              <a:spcBef>
                <a:spcPct val="0"/>
              </a:spcBef>
            </a:pPr>
            <a:endParaRPr lang="en-US" b="1"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FC408-2529-4968-9353-02B5A0045324}"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In a moment, I will ask you to reread </a:t>
            </a:r>
            <a:r>
              <a:rPr lang="en-US" i="1" dirty="0" smtClean="0"/>
              <a:t>The House </a:t>
            </a:r>
            <a:r>
              <a:rPr lang="en-US" dirty="0" smtClean="0"/>
              <a:t>again.  </a:t>
            </a:r>
          </a:p>
          <a:p>
            <a:endParaRPr lang="en-US" dirty="0" smtClean="0"/>
          </a:p>
          <a:p>
            <a:r>
              <a:rPr lang="en-US" dirty="0" smtClean="0"/>
              <a:t>Each of you has a card placed in front of you.  You may now pick this card up and look at it, but be careful not to show anyone around you what the card says. This time while you read, I want you to pretend that you are the person on the card.  Using your pink highlighter, highlight the information that is important.</a:t>
            </a:r>
          </a:p>
          <a:p>
            <a:endParaRPr lang="en-US" b="1" dirty="0" smtClean="0"/>
          </a:p>
          <a:p>
            <a:r>
              <a:rPr lang="en-US" b="1" dirty="0" smtClean="0"/>
              <a:t>Give participants 2-3 minutes to complete the activity. </a:t>
            </a:r>
            <a:endParaRPr lang="en-US" dirty="0" smtClean="0"/>
          </a:p>
          <a:p>
            <a:pPr eaLnBrk="1" hangingPunct="1">
              <a:spcBef>
                <a:spcPct val="0"/>
              </a:spcBef>
            </a:pPr>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a:t>
            </a:r>
            <a:endParaRPr lang="en-US" dirty="0" smtClean="0"/>
          </a:p>
          <a:p>
            <a:endParaRPr lang="en-US" b="1" dirty="0" smtClean="0"/>
          </a:p>
          <a:p>
            <a:r>
              <a:rPr lang="en-US" b="1" dirty="0" smtClean="0"/>
              <a:t>Provide time for partners to discuss. </a:t>
            </a:r>
            <a:endParaRPr lang="en-US" dirty="0" smtClean="0"/>
          </a:p>
          <a:p>
            <a:endParaRPr lang="en-US" b="1" dirty="0" smtClean="0"/>
          </a:p>
          <a:p>
            <a:r>
              <a:rPr lang="en-US" b="1" dirty="0" smtClean="0"/>
              <a:t>Say:</a:t>
            </a:r>
            <a:r>
              <a:rPr lang="en-US" dirty="0" smtClean="0"/>
              <a:t> Was it easier to read this time? Did you and your partner highlight the same information? </a:t>
            </a:r>
          </a:p>
          <a:p>
            <a:pPr eaLnBrk="1" hangingPunct="1">
              <a:spcBef>
                <a:spcPct val="0"/>
              </a:spcBef>
            </a:pP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6E4F8-DBC4-4EC6-AF8D-495526F66AA5}" type="slidenum">
              <a:rPr lang="en-US" smtClean="0">
                <a:solidFill>
                  <a:srgbClr val="000000"/>
                </a:solidFill>
              </a:rPr>
              <a:pPr fontAlgn="base">
                <a:spcBef>
                  <a:spcPct val="0"/>
                </a:spcBef>
                <a:spcAft>
                  <a:spcPct val="0"/>
                </a:spcAft>
                <a:defRPr/>
              </a:pPr>
              <a:t>13</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 I want you to think about this activity </a:t>
            </a:r>
            <a:r>
              <a:rPr lang="en-US" b="1" dirty="0" smtClean="0"/>
              <a:t>(model the hand signal for think). </a:t>
            </a:r>
            <a:r>
              <a:rPr lang="en-US" dirty="0" smtClean="0"/>
              <a:t>Why is it important to set a purpose for reading? How did having a specific purpose affect your reading? Think …</a:t>
            </a:r>
          </a:p>
          <a:p>
            <a:endParaRPr lang="en-US" dirty="0" smtClean="0"/>
          </a:p>
          <a:p>
            <a:r>
              <a:rPr lang="en-US" dirty="0" smtClean="0"/>
              <a:t>Turn and talk with your partner about these questions </a:t>
            </a:r>
            <a:r>
              <a:rPr lang="en-US" b="1" dirty="0" smtClean="0"/>
              <a:t>(model the hand signal for turn-talk).</a:t>
            </a:r>
            <a:endParaRPr lang="en-US" dirty="0" smtClean="0"/>
          </a:p>
          <a:p>
            <a:endParaRPr lang="en-US" b="1" dirty="0" smtClean="0"/>
          </a:p>
          <a:p>
            <a:r>
              <a:rPr lang="en-US" b="1" dirty="0" smtClean="0"/>
              <a:t>Give participants 2 minutes to complete.</a:t>
            </a:r>
            <a:endParaRPr lang="en-US" dirty="0" smtClean="0"/>
          </a:p>
          <a:p>
            <a:endParaRPr lang="en-US" b="1" dirty="0" smtClean="0"/>
          </a:p>
          <a:p>
            <a:r>
              <a:rPr lang="en-US" b="1" dirty="0" smtClean="0"/>
              <a:t>Share responses to the questions. </a:t>
            </a:r>
            <a:r>
              <a:rPr lang="en-US" dirty="0" smtClean="0"/>
              <a:t>(Example responses: I was more engaged; the purpose for reading was clear; it helped to determine importance; I wasn’t as frustrated.)</a:t>
            </a:r>
          </a:p>
          <a:p>
            <a:pPr eaLnBrk="1" hangingPunct="1">
              <a:spcBef>
                <a:spcPct val="0"/>
              </a:spcBef>
            </a:pPr>
            <a:endParaRPr 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75280-EDB3-4D81-8683-9EDB1D3CBFB0}" type="slidenum">
              <a:rPr lang="en-US" smtClean="0">
                <a:solidFill>
                  <a:srgbClr val="000000"/>
                </a:solidFill>
              </a:rPr>
              <a:pPr fontAlgn="base">
                <a:spcBef>
                  <a:spcPct val="0"/>
                </a:spcBef>
                <a:spcAft>
                  <a:spcPct val="0"/>
                </a:spcAft>
                <a:defRPr/>
              </a:pPr>
              <a:t>14</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t>Say: </a:t>
            </a:r>
            <a:r>
              <a:rPr lang="en-US" dirty="0" smtClean="0"/>
              <a:t>We can conclude from the previous activity that having a purpose for reading is important.  This importance is reflected in our state standards. The key words that we should note here are … purpose for reading … to enhance comprehension. </a:t>
            </a:r>
            <a:endParaRPr lang="en-US" b="1" dirty="0" smtClean="0"/>
          </a:p>
          <a:p>
            <a:pPr eaLnBrk="1" hangingPunct="1">
              <a:spcBef>
                <a:spcPct val="0"/>
              </a:spcBef>
            </a:pPr>
            <a:endParaRPr lang="en-US" b="1"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76925-05F2-4884-AF22-703D476E69A5}" type="slidenum">
              <a:rPr lang="en-US" smtClean="0">
                <a:solidFill>
                  <a:srgbClr val="000000"/>
                </a:solidFill>
              </a:rPr>
              <a:pPr fontAlgn="base">
                <a:spcBef>
                  <a:spcPct val="0"/>
                </a:spcBef>
                <a:spcAft>
                  <a:spcPct val="0"/>
                </a:spcAft>
                <a:defRPr/>
              </a:pPr>
              <a:t>15</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t>Read slide.</a:t>
            </a:r>
          </a:p>
          <a:p>
            <a:pPr eaLnBrk="1" hangingPunct="1">
              <a:spcBef>
                <a:spcPct val="0"/>
              </a:spcBef>
            </a:pPr>
            <a:endParaRPr lang="en-US" b="1"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373EE-6E0E-4366-934D-730F11E04E67}"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As we are planning instruction, there are three types of purpose for us to consider. </a:t>
            </a:r>
          </a:p>
          <a:p>
            <a:endParaRPr lang="en-US" b="1" dirty="0" smtClean="0"/>
          </a:p>
          <a:p>
            <a:r>
              <a:rPr lang="en-US" b="1" dirty="0" smtClean="0"/>
              <a:t>Click to reveal bullets.  Read “Author’s purpose” and two bullets. </a:t>
            </a:r>
            <a:endParaRPr lang="en-US" dirty="0" smtClean="0"/>
          </a:p>
          <a:p>
            <a:endParaRPr lang="en-US" b="1" dirty="0" smtClean="0"/>
          </a:p>
          <a:p>
            <a:r>
              <a:rPr lang="en-US" b="1" dirty="0" smtClean="0"/>
              <a:t>Say: </a:t>
            </a:r>
            <a:r>
              <a:rPr lang="en-US" dirty="0" smtClean="0"/>
              <a:t>When we think about the author’s purpose, we’re asking ourselves, why did this author write this?  Why did the author choose this format or these words?</a:t>
            </a:r>
          </a:p>
          <a:p>
            <a:endParaRPr lang="en-US" b="1" dirty="0" smtClean="0"/>
          </a:p>
          <a:p>
            <a:r>
              <a:rPr lang="en-US" b="1" dirty="0" smtClean="0"/>
              <a:t>Click to reveal bullets.  Read “Reader’s purpose” and two bullets.  </a:t>
            </a:r>
            <a:endParaRPr lang="en-US" dirty="0" smtClean="0"/>
          </a:p>
          <a:p>
            <a:endParaRPr lang="en-US" b="1" dirty="0" smtClean="0"/>
          </a:p>
          <a:p>
            <a:r>
              <a:rPr lang="en-US" b="1" dirty="0" smtClean="0"/>
              <a:t>Say: </a:t>
            </a:r>
            <a:r>
              <a:rPr lang="en-US" dirty="0" smtClean="0"/>
              <a:t>As readers, our purpose might be different from the author’s; that is part of the complex relationship between reader and author.  For example, the author of a non-fiction book might write to share knowledge and information, but some people read non-fiction books primarily for entertainment, and secondarily to gain information. </a:t>
            </a:r>
          </a:p>
          <a:p>
            <a:endParaRPr lang="en-US" dirty="0" smtClean="0"/>
          </a:p>
          <a:p>
            <a:r>
              <a:rPr lang="en-US" dirty="0" smtClean="0"/>
              <a:t>Our students might also have a different purpose for reading than we would like them to have.  Often, students’ purpose for reading is simply to finish an assignment.  If we would like them to have a more focused or deeper purpose, we will have to provide instruction on the various purposes for reading.  As we saw during </a:t>
            </a:r>
            <a:r>
              <a:rPr lang="en-US" i="1" dirty="0" smtClean="0"/>
              <a:t>The House </a:t>
            </a:r>
            <a:r>
              <a:rPr lang="en-US" dirty="0" smtClean="0"/>
              <a:t>activity, if a reader doesn’t know the purpose for reading, his/her ability to stay engaged and extract important information becomes compromised.  This applies to our students just as it does to us. </a:t>
            </a:r>
          </a:p>
          <a:p>
            <a:endParaRPr lang="en-US" dirty="0" smtClean="0"/>
          </a:p>
          <a:p>
            <a:r>
              <a:rPr lang="en-US" dirty="0" smtClean="0"/>
              <a:t>So as instructors, we need to be sure our purpose is clear to our students.</a:t>
            </a:r>
          </a:p>
          <a:p>
            <a:endParaRPr lang="en-US" b="1" dirty="0" smtClean="0"/>
          </a:p>
          <a:p>
            <a:r>
              <a:rPr lang="en-US" b="1" dirty="0" smtClean="0"/>
              <a:t>Click to reveal bullets.  Read “Instructional purpose” and three bullets.  </a:t>
            </a:r>
            <a:endParaRPr lang="en-US" dirty="0" smtClean="0"/>
          </a:p>
          <a:p>
            <a:endParaRPr lang="en-US" b="1" dirty="0" smtClean="0"/>
          </a:p>
          <a:p>
            <a:r>
              <a:rPr lang="en-US" b="1" dirty="0" smtClean="0"/>
              <a:t>Say: </a:t>
            </a:r>
            <a:r>
              <a:rPr lang="en-US" dirty="0" smtClean="0"/>
              <a:t>We’ll be spending the majority of this session discussing instructional purpose and how to make this type of purpose clearer to our students.  </a:t>
            </a:r>
          </a:p>
          <a:p>
            <a:pPr eaLnBrk="1" hangingPunct="1">
              <a:spcBef>
                <a:spcPct val="0"/>
              </a:spcBef>
            </a:pPr>
            <a:endParaRPr lang="en-US" b="1"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BA368-227E-43C0-A077-365C540B4771}" type="slidenum">
              <a:rPr lang="en-US" smtClean="0">
                <a:solidFill>
                  <a:srgbClr val="000000"/>
                </a:solidFill>
              </a:rPr>
              <a:pPr fontAlgn="base">
                <a:spcBef>
                  <a:spcPct val="0"/>
                </a:spcBef>
                <a:spcAft>
                  <a:spcPct val="0"/>
                </a:spcAft>
                <a:defRPr/>
              </a:pPr>
              <a:t>17</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When we are directly and explicitly teaching our students skills and strategies to enhance or improve comprehension, then our instructional purpose is just that  - improving comprehension. As teachers, we can deepen and extend our students’ understanding of text by setting specific purposes for the reading we do as a class.  </a:t>
            </a:r>
          </a:p>
          <a:p>
            <a:endParaRPr lang="en-US" dirty="0" smtClean="0"/>
          </a:p>
          <a:p>
            <a:r>
              <a:rPr lang="en-US" dirty="0" smtClean="0"/>
              <a:t>When we say, “the reading we do in class,” we are referring not only to the comprehension instruction that occurs during our core reading block, but also to our content-area reading.  We are also referring to teacher read-</a:t>
            </a:r>
            <a:r>
              <a:rPr lang="en-US" dirty="0" err="1" smtClean="0"/>
              <a:t>alouds</a:t>
            </a:r>
            <a:r>
              <a:rPr lang="en-US" dirty="0" smtClean="0"/>
              <a:t>, shared reading, and independent reading. </a:t>
            </a:r>
          </a:p>
          <a:p>
            <a:endParaRPr lang="en-US" dirty="0" smtClean="0"/>
          </a:p>
          <a:p>
            <a:r>
              <a:rPr lang="en-US" dirty="0" smtClean="0"/>
              <a:t>If we want to increase our students’ understanding of </a:t>
            </a:r>
            <a:r>
              <a:rPr lang="en-US" i="1" dirty="0" smtClean="0"/>
              <a:t>all</a:t>
            </a:r>
            <a:r>
              <a:rPr lang="en-US" dirty="0" smtClean="0"/>
              <a:t> the texts they read each day, we must plan well and use questions thoughtfully.  Today we are going to discuss the planning of a particular type of question.  We are going to call these questions comprehension purpose questions, or CPQs. </a:t>
            </a:r>
          </a:p>
          <a:p>
            <a:pPr eaLnBrk="1" hangingPunct="1">
              <a:spcBef>
                <a:spcPct val="0"/>
              </a:spcBef>
            </a:pPr>
            <a:endParaRPr lang="en-US" b="1" dirty="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D9601-0300-4026-A824-5101933FDE91}" type="slidenum">
              <a:rPr lang="en-US" smtClean="0">
                <a:solidFill>
                  <a:srgbClr val="000000"/>
                </a:solidFill>
              </a:rPr>
              <a:pPr fontAlgn="base">
                <a:spcBef>
                  <a:spcPct val="0"/>
                </a:spcBef>
                <a:spcAft>
                  <a:spcPct val="0"/>
                </a:spcAft>
                <a:defRPr/>
              </a:pPr>
              <a:t>18</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19</a:t>
            </a:fld>
            <a:endParaRPr lang="en-US"/>
          </a:p>
        </p:txBody>
      </p:sp>
    </p:spTree>
    <p:extLst>
      <p:ext uri="{BB962C8B-B14F-4D97-AF65-F5344CB8AC3E}">
        <p14:creationId xmlns:p14="http://schemas.microsoft.com/office/powerpoint/2010/main" xmlns="" val="198813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Kinder</a:t>
            </a:r>
            <a:r>
              <a:rPr lang="en-US" baseline="0" dirty="0" smtClean="0"/>
              <a:t> – 75% students D in Listening Comp on TJL.  Don’t have the TPRI data.</a:t>
            </a:r>
          </a:p>
          <a:p>
            <a:r>
              <a:rPr lang="en-US" baseline="0" dirty="0" smtClean="0"/>
              <a:t>G1 – 42% students scoring D in comp on both Story 5 &amp; 6 on TPRI and 49% on Story 1 &amp; 2 of TJL.</a:t>
            </a:r>
          </a:p>
          <a:p>
            <a:r>
              <a:rPr lang="en-US" baseline="0" dirty="0" smtClean="0"/>
              <a:t>G2 – 69% students scoring D in comp on both Story 5 &amp; 6 on TPRI and 60% on Story 1 &amp; 2 of TJL.</a:t>
            </a:r>
          </a:p>
          <a:p>
            <a:pPr defTabSz="931774">
              <a:defRPr/>
            </a:pPr>
            <a:r>
              <a:rPr lang="en-US" baseline="0" dirty="0" smtClean="0"/>
              <a:t>G3 – 49% students scoring D in comp on both Story 5 &amp; 6 on TPRI and 60% on Story 1 &amp; 2 of TJL.</a:t>
            </a:r>
            <a:endParaRPr lang="en-US" dirty="0" smtClean="0"/>
          </a:p>
          <a:p>
            <a:r>
              <a:rPr lang="en-US" dirty="0" smtClean="0"/>
              <a:t>G4 and G5 – combined scores of students meeting the target for</a:t>
            </a:r>
            <a:r>
              <a:rPr lang="en-US" baseline="0" dirty="0" smtClean="0"/>
              <a:t> Understanding / Analysis across Genres, of Literary Texts and Informational texts.</a:t>
            </a:r>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a:t>
            </a:fld>
            <a:endParaRPr lang="en-US"/>
          </a:p>
        </p:txBody>
      </p:sp>
    </p:spTree>
    <p:extLst>
      <p:ext uri="{BB962C8B-B14F-4D97-AF65-F5344CB8AC3E}">
        <p14:creationId xmlns:p14="http://schemas.microsoft.com/office/powerpoint/2010/main" xmlns="" val="369927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Simply asking our students multiple questions during text reading, however, may not provide enough support. It can be difficult for even experienced readers to focus on the crucial information in a piece.  Therefore, we teach our students to “read with a question in mind” by setting a comprehension purpose question each time we read a text.</a:t>
            </a:r>
          </a:p>
          <a:p>
            <a:endParaRPr lang="en-US" dirty="0" smtClean="0"/>
          </a:p>
          <a:p>
            <a:r>
              <a:rPr lang="en-US" dirty="0" smtClean="0"/>
              <a:t>A comprehension purpose question, or CPQ, is a question we propose before reading, to guide our students’ thinking as they read.  For example, if I’m reading the story “Goldilocks and the Three Bears” I might say to my students, “As we’re reading, I’d like you to think about the question, What happens to Goldilocks in the story?”  That would be a very simple question I might pose, the first time I read the story, to help my students gain a basic understanding of the story’s events.</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20</a:t>
            </a:fld>
            <a:endParaRPr lang="en-US"/>
          </a:p>
        </p:txBody>
      </p:sp>
    </p:spTree>
    <p:extLst>
      <p:ext uri="{BB962C8B-B14F-4D97-AF65-F5344CB8AC3E}">
        <p14:creationId xmlns:p14="http://schemas.microsoft.com/office/powerpoint/2010/main" xmlns="" val="359102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Say: </a:t>
            </a:r>
            <a:r>
              <a:rPr lang="en-US" dirty="0" smtClean="0"/>
              <a:t>Later in the week, I might ask, “As we’re reading, I’d like you to think about this CPQ: What kind of person is Goldilocks and why do you think that?”  This question will help my students deepen their understanding because now they have to think about all of Goldilocks’ actions and synthesize what those behaviors indicate to the reader.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21</a:t>
            </a:fld>
            <a:endParaRPr lang="en-US"/>
          </a:p>
        </p:txBody>
      </p:sp>
    </p:spTree>
    <p:extLst>
      <p:ext uri="{BB962C8B-B14F-4D97-AF65-F5344CB8AC3E}">
        <p14:creationId xmlns:p14="http://schemas.microsoft.com/office/powerpoint/2010/main" xmlns="" val="408834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Research tells us that this type of thoughtful teacher questioning benefits comprehension in many ways.</a:t>
            </a:r>
            <a:r>
              <a:rPr lang="en-US" b="1" dirty="0" smtClean="0"/>
              <a:t> </a:t>
            </a:r>
            <a:endParaRPr lang="en-US" dirty="0" smtClean="0"/>
          </a:p>
          <a:p>
            <a:endParaRPr lang="en-US" b="1" dirty="0" smtClean="0"/>
          </a:p>
          <a:p>
            <a:r>
              <a:rPr lang="en-US" b="1" dirty="0" smtClean="0"/>
              <a:t>Read slide.</a:t>
            </a:r>
            <a:endParaRPr lang="en-US" dirty="0" smtClean="0"/>
          </a:p>
          <a:p>
            <a:pPr eaLnBrk="1" hangingPunct="1">
              <a:spcBef>
                <a:spcPct val="0"/>
              </a:spcBef>
            </a:pPr>
            <a:endParaRPr lang="en-US" b="1" dirty="0" smtClean="0">
              <a:cs typeface="Arial" charset="0"/>
            </a:endParaRP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6FE80-918B-498E-BA2A-57F22B114714}"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23</a:t>
            </a:fld>
            <a:endParaRPr lang="en-US"/>
          </a:p>
        </p:txBody>
      </p:sp>
    </p:spTree>
    <p:extLst>
      <p:ext uri="{BB962C8B-B14F-4D97-AF65-F5344CB8AC3E}">
        <p14:creationId xmlns:p14="http://schemas.microsoft.com/office/powerpoint/2010/main" xmlns="" val="2713088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24</a:t>
            </a:fld>
            <a:endParaRPr lang="en-US"/>
          </a:p>
        </p:txBody>
      </p:sp>
    </p:spTree>
    <p:extLst>
      <p:ext uri="{BB962C8B-B14F-4D97-AF65-F5344CB8AC3E}">
        <p14:creationId xmlns:p14="http://schemas.microsoft.com/office/powerpoint/2010/main" xmlns="" val="14443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2000" b="1" dirty="0" smtClean="0"/>
              <a:t>Say:  </a:t>
            </a:r>
            <a:r>
              <a:rPr lang="en-US" sz="2000" dirty="0" smtClean="0"/>
              <a:t>In just a moment we will read Handout #2 to learn a bit more about CPQs.  Before reading, I would like you to notice that I have included a CPQ to help guide your thinking while reading this handout. Your CPQ is: </a:t>
            </a:r>
            <a:r>
              <a:rPr lang="en-US" sz="2000" i="1" dirty="0" smtClean="0"/>
              <a:t>What is important to remember when setting a CPQ?</a:t>
            </a:r>
            <a:endParaRPr lang="en-US" sz="2000" dirty="0" smtClean="0"/>
          </a:p>
          <a:p>
            <a:endParaRPr lang="en-US" sz="2000" dirty="0" smtClean="0"/>
          </a:p>
          <a:p>
            <a:r>
              <a:rPr lang="en-US" sz="2000" dirty="0" smtClean="0"/>
              <a:t>You may wish to highlight, underline, reread etc., to assist you in identifying the key information needed to answer the CPQ.</a:t>
            </a:r>
          </a:p>
          <a:p>
            <a:endParaRPr lang="en-US" sz="2000" dirty="0" smtClean="0"/>
          </a:p>
          <a:p>
            <a:r>
              <a:rPr lang="en-US" sz="2000" dirty="0" smtClean="0"/>
              <a:t>When you have finished reading, talk to your partner about how you would answer our CPQ.</a:t>
            </a:r>
          </a:p>
          <a:p>
            <a:endParaRPr lang="en-US" sz="2000" b="1" dirty="0" smtClean="0"/>
          </a:p>
          <a:p>
            <a:r>
              <a:rPr lang="en-US" sz="2000" b="1" dirty="0" smtClean="0"/>
              <a:t>Allow time for participants to read and discuss.</a:t>
            </a:r>
            <a:endParaRPr lang="en-US" sz="2000" dirty="0" smtClean="0"/>
          </a:p>
          <a:p>
            <a:pPr eaLnBrk="1" hangingPunct="1">
              <a:spcBef>
                <a:spcPct val="0"/>
              </a:spcBef>
              <a:buFontTx/>
              <a:buChar char="-"/>
            </a:pPr>
            <a:endParaRPr lang="en-US" sz="1900"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D602C-189C-4006-BD11-9BB08C25B838}"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As you were reading, you may have identified some of the following ideas:</a:t>
            </a:r>
          </a:p>
          <a:p>
            <a:r>
              <a:rPr lang="en-US" dirty="0" smtClean="0"/>
              <a:t>In planning our CPQs, we think about how many times we’ve read a story.  Some texts we will read only once, some we read many times.  If it’s the first reading, we’ll set a general question. The story’s title, chapter headings, and subheadings within the text may help us set such a question.  Particularly in the first reading, we might ask ourselves “Why does this story have this title?”  For example, you could take a heading of an article and change it into a question. </a:t>
            </a:r>
          </a:p>
          <a:p>
            <a:endParaRPr lang="en-US" dirty="0" smtClean="0"/>
          </a:p>
          <a:p>
            <a:r>
              <a:rPr lang="en-US" dirty="0" smtClean="0"/>
              <a:t>We might have different types of CPQs for narrative and expository text.  Often with expository text, we guide our students in grasping the big ideas of a passage.  With narrative text, we often focus on making connections, finding out what will happen next, and analyzing characters and settings.</a:t>
            </a:r>
          </a:p>
          <a:p>
            <a:endParaRPr lang="en-US" dirty="0" smtClean="0"/>
          </a:p>
          <a:p>
            <a:r>
              <a:rPr lang="en-US" dirty="0" smtClean="0"/>
              <a:t>For subsequent readings, we set different CPQs each time we read. </a:t>
            </a:r>
          </a:p>
          <a:p>
            <a:r>
              <a:rPr lang="en-US" dirty="0" smtClean="0"/>
              <a:t>We have only one CPQ for students to focus on at a time.  If there is important information that we don’t want students to miss, we might break the text up into chunks and set a CPQ for each part of the text.</a:t>
            </a:r>
          </a:p>
          <a:p>
            <a:endParaRPr lang="en-US" dirty="0" smtClean="0"/>
          </a:p>
          <a:p>
            <a:r>
              <a:rPr lang="en-US" dirty="0" smtClean="0"/>
              <a:t>We try to link the CPQ to the strategy focus for the lesson. For example, if we’re focusing on making connections, then set a CPQ that will guide students to understand the character or situation better through the connections that they make. </a:t>
            </a:r>
          </a:p>
          <a:p>
            <a:endParaRPr lang="en-US" dirty="0" smtClean="0"/>
          </a:p>
          <a:p>
            <a:r>
              <a:rPr lang="en-US" dirty="0" smtClean="0"/>
              <a:t>We post the CPQ for all to see.  For younger students, we use pictures or colored text to support their understanding.  </a:t>
            </a:r>
          </a:p>
          <a:p>
            <a:endParaRPr lang="en-US" dirty="0" smtClean="0"/>
          </a:p>
          <a:p>
            <a:r>
              <a:rPr lang="en-US" dirty="0" smtClean="0"/>
              <a:t>ALWAYS, we discuss the CPQ at the end of the reading. The purpose for setting CPQs is to guide students’ thinking so that they deepen and extend their understanding, and we must be sure that they are on the right track. </a:t>
            </a: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57FD7F-94DE-4972-AD6F-4E0F3141EF45}"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Setting good CPQs can be a challenging process.  For the rest of this session we will work step-by-step through this process. </a:t>
            </a:r>
          </a:p>
          <a:p>
            <a:endParaRPr lang="en-US" b="1" dirty="0" smtClean="0"/>
          </a:p>
          <a:p>
            <a:r>
              <a:rPr lang="en-US" b="1" dirty="0" smtClean="0"/>
              <a:t>Click to emphasize step 1 on the slide.</a:t>
            </a:r>
            <a:endParaRPr lang="en-US" dirty="0" smtClean="0"/>
          </a:p>
          <a:p>
            <a:endParaRPr lang="en-US" dirty="0" smtClean="0"/>
          </a:p>
          <a:p>
            <a:r>
              <a:rPr lang="en-US" b="1" dirty="0" smtClean="0"/>
              <a:t>Say: </a:t>
            </a:r>
            <a:r>
              <a:rPr lang="en-US" dirty="0" smtClean="0"/>
              <a:t>Step 1 includes recording the authentic thinking we do the first time we read a text..</a:t>
            </a:r>
            <a:r>
              <a:rPr lang="en-US" b="1" dirty="0" smtClean="0"/>
              <a:t> </a:t>
            </a:r>
            <a:endParaRPr lang="en-US" dirty="0" smtClean="0"/>
          </a:p>
          <a:p>
            <a:pPr eaLnBrk="1" hangingPunct="1">
              <a:spcBef>
                <a:spcPct val="0"/>
              </a:spcBef>
            </a:pPr>
            <a:endParaRPr lang="en-US" b="1"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5E567-3E90-4562-BF63-632FEAD2CBB7}" type="slidenum">
              <a:rPr lang="en-US" smtClean="0">
                <a:solidFill>
                  <a:srgbClr val="000000"/>
                </a:solidFill>
              </a:rPr>
              <a:pPr fontAlgn="base">
                <a:spcBef>
                  <a:spcPct val="0"/>
                </a:spcBef>
                <a:spcAft>
                  <a:spcPct val="0"/>
                </a:spcAft>
                <a:defRPr/>
              </a:pPr>
              <a:t>27</a:t>
            </a:fld>
            <a:endParaRPr 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Say: </a:t>
            </a:r>
            <a:r>
              <a:rPr lang="en-US" dirty="0" smtClean="0"/>
              <a:t>I’m going to model the thinking process one teacher went through in setting the CPQs for three readings of a narrative text, </a:t>
            </a:r>
            <a:r>
              <a:rPr lang="en-US" i="1" dirty="0" smtClean="0"/>
              <a:t>Molly the Brave and Me.</a:t>
            </a:r>
            <a:r>
              <a:rPr lang="en-US" dirty="0" smtClean="0"/>
              <a:t> In your Additional Handouts packet you may turn to Handout #3. This is the lesson plan for </a:t>
            </a:r>
            <a:r>
              <a:rPr lang="en-US" i="1" dirty="0" smtClean="0"/>
              <a:t>Molly the Brave and Me</a:t>
            </a:r>
            <a:r>
              <a:rPr lang="en-US" dirty="0" smtClean="0"/>
              <a:t>.  </a:t>
            </a:r>
          </a:p>
          <a:p>
            <a:endParaRPr lang="en-US" dirty="0" smtClean="0"/>
          </a:p>
          <a:p>
            <a:r>
              <a:rPr lang="en-US" dirty="0" smtClean="0"/>
              <a:t>This story is about two friends.  One who is brave and one who thinks she is not so brave.  The less brave little girl admires the brave girl.  Together they go off to the farm for the weekend only to discover in the end that  sometimes even the most fearful may be more courageous</a:t>
            </a:r>
            <a:r>
              <a:rPr lang="en-US" baseline="0" dirty="0" smtClean="0"/>
              <a:t> than they think</a:t>
            </a:r>
            <a:r>
              <a:rPr lang="en-US" dirty="0" smtClean="0"/>
              <a:t>, especially when a friend is in need. </a:t>
            </a:r>
          </a:p>
          <a:p>
            <a:endParaRPr lang="en-US" dirty="0" smtClean="0"/>
          </a:p>
          <a:p>
            <a:r>
              <a:rPr lang="en-US" b="1" dirty="0" smtClean="0"/>
              <a:t>Say: </a:t>
            </a:r>
            <a:r>
              <a:rPr lang="en-US" dirty="0" smtClean="0"/>
              <a:t>When reading a book for the very first time, I slow down my thinking on each page. I read a chunk of text - for example, to the bottom of the page - and then stop to think.  Whatever comes into my head at the time, I record on a sticky note.  This might be a question that I have, a confusion I need to clarify, a connection I am making, or an inference that I figure out. I might make note of important information or something that I want to remember. I track my authentic thinking by recording my thoughts on sticky notes in the text.</a:t>
            </a:r>
          </a:p>
          <a:p>
            <a:endParaRPr lang="en-US" dirty="0" smtClean="0"/>
          </a:p>
          <a:p>
            <a:r>
              <a:rPr lang="en-US" dirty="0" smtClean="0"/>
              <a:t>This is an example of the thinking done by one teacher while reading </a:t>
            </a:r>
            <a:r>
              <a:rPr lang="en-US" i="1" dirty="0" smtClean="0"/>
              <a:t>Molly the Brave and Me</a:t>
            </a:r>
            <a:r>
              <a:rPr lang="en-US" dirty="0" smtClean="0"/>
              <a:t>. The sticky notes show the thinking that she had on this page. </a:t>
            </a:r>
          </a:p>
          <a:p>
            <a:endParaRPr lang="en-US" b="1" dirty="0" smtClean="0"/>
          </a:p>
          <a:p>
            <a:r>
              <a:rPr lang="en-US" b="1" dirty="0" smtClean="0"/>
              <a:t>Read the story in the folder stopping to model the thinking on the sticky notes at the end of each page of reading.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28</a:t>
            </a:fld>
            <a:endParaRPr lang="en-US"/>
          </a:p>
        </p:txBody>
      </p:sp>
    </p:spTree>
    <p:extLst>
      <p:ext uri="{BB962C8B-B14F-4D97-AF65-F5344CB8AC3E}">
        <p14:creationId xmlns:p14="http://schemas.microsoft.com/office/powerpoint/2010/main" xmlns="" val="270586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story and model the thinking on the sticky notes.</a:t>
            </a:r>
          </a:p>
          <a:p>
            <a:endParaRPr lang="en-US" b="1" dirty="0" smtClean="0"/>
          </a:p>
          <a:p>
            <a:r>
              <a:rPr lang="en-US" b="1" dirty="0" smtClean="0"/>
              <a:t>Say: </a:t>
            </a:r>
            <a:r>
              <a:rPr lang="en-US" dirty="0" smtClean="0"/>
              <a:t>You can see from this example how personal and specific the thinking is. You might be able to make similar connections to a child you know who has been afraid to be away from home for the first time, or your connections might be completely different. You might record the inferences that you make such as, “She is using</a:t>
            </a:r>
            <a:r>
              <a:rPr lang="en-US" baseline="0" dirty="0" smtClean="0"/>
              <a:t> Mom and Dad as an excuse so that she doesn’t have to go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29</a:t>
            </a:fld>
            <a:endParaRPr lang="en-US"/>
          </a:p>
        </p:txBody>
      </p:sp>
    </p:spTree>
    <p:extLst>
      <p:ext uri="{BB962C8B-B14F-4D97-AF65-F5344CB8AC3E}">
        <p14:creationId xmlns:p14="http://schemas.microsoft.com/office/powerpoint/2010/main" xmlns="" val="318410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solidFill>
                  <a:srgbClr val="0070C0"/>
                </a:solidFill>
                <a:latin typeface="Footlight MT Light" pitchFamily="18" charset="0"/>
              </a:rPr>
              <a:t>Read slide.</a:t>
            </a:r>
          </a:p>
          <a:p>
            <a:pPr defTabSz="931774">
              <a:defRPr/>
            </a:pPr>
            <a:endParaRPr lang="en-US" b="1" dirty="0" smtClean="0">
              <a:solidFill>
                <a:srgbClr val="0070C0"/>
              </a:solidFill>
              <a:latin typeface="Footlight MT Light" pitchFamily="18" charset="0"/>
            </a:endParaRPr>
          </a:p>
          <a:p>
            <a:pPr defTabSz="931774">
              <a:defRPr/>
            </a:pPr>
            <a:r>
              <a:rPr lang="en-US" b="1" dirty="0" smtClean="0">
                <a:solidFill>
                  <a:srgbClr val="0070C0"/>
                </a:solidFill>
                <a:latin typeface="Footlight MT Light" pitchFamily="18" charset="0"/>
              </a:rPr>
              <a:t>Say:  </a:t>
            </a:r>
            <a:r>
              <a:rPr lang="en-US" dirty="0" smtClean="0">
                <a:solidFill>
                  <a:srgbClr val="0070C0"/>
                </a:solidFill>
                <a:latin typeface="Footlight MT Light" pitchFamily="18" charset="0"/>
              </a:rPr>
              <a:t>This is a very lofty goal.  For us to make this type of significant change in student achievement, we will need to make a significant change in our instruction.  It is clear that what we are doing isn’t working for the students in our classroom.  It’s not that there is something wrong with our teaching, instead, we need to think about changing our system so that we can find a way to best meet the needs of the students in our classrooms.  One way to accomplish this is to strive for consistency and alignment in our approach to instruction across all age/grade levels and across the district. </a:t>
            </a:r>
          </a:p>
          <a:p>
            <a:pPr defTabSz="931774">
              <a:defRPr/>
            </a:pPr>
            <a:endParaRPr lang="en-US" b="1" dirty="0" smtClean="0">
              <a:solidFill>
                <a:srgbClr val="0070C0"/>
              </a:solidFill>
              <a:latin typeface="Footlight MT Light" pitchFamily="18" charset="0"/>
            </a:endParaRPr>
          </a:p>
          <a:p>
            <a:pPr defTabSz="931774">
              <a:defRPr/>
            </a:pPr>
            <a:r>
              <a:rPr lang="en-US" b="1" dirty="0" smtClean="0">
                <a:solidFill>
                  <a:srgbClr val="0070C0"/>
                </a:solidFill>
                <a:latin typeface="Footlight MT Light" pitchFamily="18" charset="0"/>
              </a:rPr>
              <a:t>Provide an example of how alignment and consistency in instruction is helpful to our students.</a:t>
            </a:r>
          </a:p>
          <a:p>
            <a:pPr defTabSz="931774">
              <a:defRPr/>
            </a:pPr>
            <a:endParaRPr lang="en-US" b="1" dirty="0" smtClean="0">
              <a:solidFill>
                <a:srgbClr val="0070C0"/>
              </a:solidFill>
              <a:latin typeface="Footlight MT Light" pitchFamily="18" charset="0"/>
            </a:endParaRPr>
          </a:p>
          <a:p>
            <a:pPr defTabSz="931774">
              <a:defRPr/>
            </a:pPr>
            <a:r>
              <a:rPr lang="en-US" b="1" dirty="0" smtClean="0">
                <a:solidFill>
                  <a:srgbClr val="0070C0"/>
                </a:solidFill>
                <a:latin typeface="Footlight MT Light" pitchFamily="18" charset="0"/>
              </a:rPr>
              <a:t>Say: </a:t>
            </a:r>
            <a:r>
              <a:rPr lang="en-US" dirty="0" smtClean="0">
                <a:solidFill>
                  <a:srgbClr val="0070C0"/>
                </a:solidFill>
                <a:latin typeface="Footlight MT Light" pitchFamily="18" charset="0"/>
              </a:rPr>
              <a:t>This type of alignment and consistency is going to require some change. Researchers of the top performing school systems tell us, “The only way to improve outcomes is to improve instruction”</a:t>
            </a:r>
            <a:r>
              <a:rPr lang="en-US" sz="800" dirty="0" smtClean="0">
                <a:solidFill>
                  <a:srgbClr val="0070C0"/>
                </a:solidFill>
                <a:latin typeface="Footlight MT Light" pitchFamily="18" charset="0"/>
              </a:rPr>
              <a:t>(</a:t>
            </a:r>
            <a:r>
              <a:rPr lang="en-US" sz="800" dirty="0" smtClean="0">
                <a:solidFill>
                  <a:srgbClr val="0070C0"/>
                </a:solidFill>
              </a:rPr>
              <a:t>McKinsey &amp; Company, 2007,  </a:t>
            </a:r>
            <a:r>
              <a:rPr lang="en-US" sz="800" dirty="0" smtClean="0">
                <a:solidFill>
                  <a:srgbClr val="0070C0"/>
                </a:solidFill>
                <a:latin typeface="Footlight MT Light" pitchFamily="18" charset="0"/>
              </a:rPr>
              <a:t>p.  29).  </a:t>
            </a:r>
          </a:p>
          <a:p>
            <a:pPr defTabSz="931774">
              <a:defRPr/>
            </a:pPr>
            <a:endParaRPr lang="en-US" sz="800" dirty="0" smtClean="0">
              <a:solidFill>
                <a:srgbClr val="0070C0"/>
              </a:solidFill>
              <a:latin typeface="Footlight MT Light" pitchFamily="18" charset="0"/>
            </a:endParaRPr>
          </a:p>
          <a:p>
            <a:pPr defTabSz="931774">
              <a:defRPr/>
            </a:pPr>
            <a:r>
              <a:rPr lang="en-US" sz="800" dirty="0" smtClean="0">
                <a:solidFill>
                  <a:srgbClr val="0070C0"/>
                </a:solidFill>
                <a:latin typeface="Footlight MT Light" pitchFamily="18" charset="0"/>
              </a:rPr>
              <a:t>Today we will begin this journey of aligning our instruction with a focus on improving comprehension.</a:t>
            </a:r>
          </a:p>
          <a:p>
            <a:pPr defTabSz="931774">
              <a:defRPr/>
            </a:pPr>
            <a:endParaRPr lang="en-US" sz="800" dirty="0" smtClean="0">
              <a:solidFill>
                <a:srgbClr val="0070C0"/>
              </a:solidFill>
              <a:latin typeface="Footlight MT Light" pitchFamily="18" charset="0"/>
            </a:endParaRP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a:t>
            </a:fld>
            <a:endParaRPr lang="en-US"/>
          </a:p>
        </p:txBody>
      </p:sp>
    </p:spTree>
    <p:extLst>
      <p:ext uri="{BB962C8B-B14F-4D97-AF65-F5344CB8AC3E}">
        <p14:creationId xmlns:p14="http://schemas.microsoft.com/office/powerpoint/2010/main" xmlns="" val="3822803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story and model the thinking on the sticky notes.</a:t>
            </a:r>
          </a:p>
          <a:p>
            <a:endParaRPr lang="en-US" dirty="0" smtClean="0"/>
          </a:p>
          <a:p>
            <a:pPr defTabSz="931774" eaLnBrk="0" fontAlgn="base" hangingPunct="0">
              <a:spcAft>
                <a:spcPct val="0"/>
              </a:spcAft>
              <a:defRPr/>
            </a:pPr>
            <a:r>
              <a:rPr lang="en-US" b="1" dirty="0" smtClean="0"/>
              <a:t>Say: </a:t>
            </a:r>
            <a:r>
              <a:rPr lang="en-US" dirty="0" smtClean="0"/>
              <a:t>Here the teacher recorded more connections that s/he was making while reading the text and looking at the pictures.  Pictures are an integral part of the story and we model for students that good readers consider all of the information provided in a text. This information may come from pictures, but also from charts, graphs, photos, etc. Remember, each individual will have different thoughts to record. What you think of while reading will not be exactly the same as what someone else will think. </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30</a:t>
            </a:fld>
            <a:endParaRPr lang="en-US"/>
          </a:p>
        </p:txBody>
      </p:sp>
    </p:spTree>
    <p:extLst>
      <p:ext uri="{BB962C8B-B14F-4D97-AF65-F5344CB8AC3E}">
        <p14:creationId xmlns:p14="http://schemas.microsoft.com/office/powerpoint/2010/main" xmlns="" val="3938678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 Step 2,</a:t>
            </a:r>
            <a:r>
              <a:rPr lang="en-US" b="0" baseline="0" dirty="0" smtClean="0"/>
              <a:t> is where brainstorm possible CPQs.</a:t>
            </a:r>
            <a:endParaRPr lang="en-US" b="1"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F0E33-5BFC-4D40-9CF6-297C1FF9FF1A}" type="slidenum">
              <a:rPr lang="en-US" smtClean="0">
                <a:solidFill>
                  <a:srgbClr val="000000"/>
                </a:solidFill>
              </a:rPr>
              <a:pPr fontAlgn="base">
                <a:spcBef>
                  <a:spcPct val="0"/>
                </a:spcBef>
                <a:spcAft>
                  <a:spcPct val="0"/>
                </a:spcAft>
                <a:defRPr/>
              </a:pPr>
              <a:t>31</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Once I have completed the reading and I have tracked my thinking throughout the text, I take time to reflect on all of the thinking I did.  I look for themes that thread throughout my thinking.  I also look for places where sharing my thinking for students will benefit their understanding of how I apply cognitive strategies to text. Then I brainstorm possible questions that might focus student attention throughout the reading or help deepen or extend comprehension. I record these questions on a larger sticky note and place them right in my book.</a:t>
            </a:r>
          </a:p>
          <a:p>
            <a:endParaRPr lang="en-US" dirty="0" smtClean="0"/>
          </a:p>
          <a:p>
            <a:r>
              <a:rPr lang="en-US" dirty="0" smtClean="0"/>
              <a:t>Here is a sample of the brainstorming done by the example teacher.  </a:t>
            </a:r>
          </a:p>
          <a:p>
            <a:endParaRPr lang="en-US" b="1" dirty="0" smtClean="0"/>
          </a:p>
          <a:p>
            <a:r>
              <a:rPr lang="en-US" b="1" dirty="0" smtClean="0"/>
              <a:t>Read brainstormed list on slide.</a:t>
            </a:r>
            <a:endParaRPr lang="en-US" dirty="0" smtClean="0"/>
          </a:p>
          <a:p>
            <a:endParaRPr lang="en-US" b="1" dirty="0" smtClean="0"/>
          </a:p>
          <a:p>
            <a:r>
              <a:rPr lang="en-US" b="1" dirty="0" smtClean="0"/>
              <a:t>Say: </a:t>
            </a:r>
            <a:r>
              <a:rPr lang="en-US" dirty="0" smtClean="0"/>
              <a:t>Some questions are better than others, and some you might not use with younger children, but these are the questions that the teacher thought of immediately after the reading. </a:t>
            </a:r>
          </a:p>
          <a:p>
            <a:endParaRPr lang="en-US" dirty="0" smtClean="0"/>
          </a:p>
          <a:p>
            <a:r>
              <a:rPr lang="en-US" dirty="0" smtClean="0"/>
              <a:t>Not all of these questions will be appropriate for the lessons the teacher will want to teach but, at this point, I am not making many judgments about the quality of various questions.</a:t>
            </a:r>
          </a:p>
          <a:p>
            <a:pPr eaLnBrk="1" hangingPunct="1">
              <a:spcBef>
                <a:spcPct val="0"/>
              </a:spcBef>
            </a:pPr>
            <a:endParaRPr lang="en-US" b="1"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FBB4F-77EF-4BD9-9415-BF84DD486C17}" type="slidenum">
              <a:rPr lang="en-US" smtClean="0">
                <a:solidFill>
                  <a:srgbClr val="000000"/>
                </a:solidFill>
              </a:rPr>
              <a:pPr fontAlgn="base">
                <a:spcBef>
                  <a:spcPct val="0"/>
                </a:spcBef>
                <a:spcAft>
                  <a:spcPct val="0"/>
                </a:spcAft>
                <a:defRPr/>
              </a:pPr>
              <a:t>32</a:t>
            </a:fld>
            <a:endParaRPr 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next step in planning good CPQs is to consider the instructional ideas presented in the teacher’s edition.</a:t>
            </a:r>
            <a:r>
              <a:rPr lang="en-US" b="1" dirty="0" smtClean="0"/>
              <a:t> </a:t>
            </a:r>
            <a:endParaRPr lang="en-US" dirty="0" smtClean="0"/>
          </a:p>
          <a:p>
            <a:endParaRPr lang="en-US" b="1" dirty="0" smtClean="0"/>
          </a:p>
          <a:p>
            <a:r>
              <a:rPr lang="en-US" b="1" dirty="0" smtClean="0"/>
              <a:t>Click to emphasize step 3 on slide.</a:t>
            </a:r>
            <a:endParaRPr lang="en-US" dirty="0" smtClean="0"/>
          </a:p>
          <a:p>
            <a:endParaRPr lang="en-US" dirty="0" smtClean="0"/>
          </a:p>
          <a:p>
            <a:r>
              <a:rPr lang="en-US" dirty="0" smtClean="0"/>
              <a:t>When I am planning for a read-aloud or content-area reading that does not include a teacher’s edition, I would simply skip step 3 and move on to step 4.</a:t>
            </a:r>
          </a:p>
          <a:p>
            <a:pPr eaLnBrk="1" hangingPunct="1">
              <a:spcBef>
                <a:spcPct val="0"/>
              </a:spcBef>
            </a:pPr>
            <a:endParaRPr lang="en-US" b="1"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F0E33-5BFC-4D40-9CF6-297C1FF9FF1A}" type="slidenum">
              <a:rPr lang="en-US" smtClean="0">
                <a:solidFill>
                  <a:srgbClr val="000000"/>
                </a:solidFill>
              </a:rPr>
              <a:pPr fontAlgn="base">
                <a:spcBef>
                  <a:spcPct val="0"/>
                </a:spcBef>
                <a:spcAft>
                  <a:spcPct val="0"/>
                </a:spcAft>
                <a:defRPr/>
              </a:pPr>
              <a:t>33</a:t>
            </a:fld>
            <a:endParaRPr 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Once I have my list of questions, I look in the T.E. to see what kinds of questions are recommended by the program authors.  I do not begin with this step because I want to have many possible questions from which to select.  If I look at the core program suggestions first, my authentic thinking might be stifled. The T.E. is often full of the same questions that I came up with, and may have better questions than I came up with on my own. </a:t>
            </a:r>
          </a:p>
          <a:p>
            <a:endParaRPr lang="en-US" dirty="0" smtClean="0"/>
          </a:p>
          <a:p>
            <a:r>
              <a:rPr lang="en-US" dirty="0" smtClean="0"/>
              <a:t>Here’s an example of the thinking I might go through as I look at the T.E.</a:t>
            </a:r>
          </a:p>
          <a:p>
            <a:endParaRPr lang="en-US" b="1" dirty="0" smtClean="0"/>
          </a:p>
          <a:p>
            <a:r>
              <a:rPr lang="en-US" b="1" dirty="0" smtClean="0"/>
              <a:t>Click for arrow.</a:t>
            </a:r>
            <a:endParaRPr lang="en-US" dirty="0" smtClean="0"/>
          </a:p>
          <a:p>
            <a:endParaRPr lang="en-US" b="1" dirty="0" smtClean="0"/>
          </a:p>
          <a:p>
            <a:r>
              <a:rPr lang="en-US" b="1" dirty="0" smtClean="0"/>
              <a:t>Read Set Purposes.</a:t>
            </a:r>
            <a:endParaRPr lang="en-US" dirty="0" smtClean="0"/>
          </a:p>
          <a:p>
            <a:endParaRPr lang="en-US" b="1" dirty="0" smtClean="0"/>
          </a:p>
          <a:p>
            <a:r>
              <a:rPr lang="en-US" b="1" dirty="0" smtClean="0"/>
              <a:t>Say: </a:t>
            </a:r>
            <a:r>
              <a:rPr lang="en-US" dirty="0" smtClean="0"/>
              <a:t> Encouraging</a:t>
            </a:r>
            <a:r>
              <a:rPr lang="en-US" baseline="0" dirty="0" smtClean="0"/>
              <a:t> students to set their own purposes is important, but remember if our instructional purpose at this time is to improve comprehension, then we might want to save this point for later in the week or for another time</a:t>
            </a:r>
            <a:r>
              <a:rPr lang="en-US" dirty="0" smtClean="0"/>
              <a:t>.</a:t>
            </a:r>
            <a:r>
              <a:rPr lang="en-US" b="1" dirty="0" smtClean="0"/>
              <a:t> </a:t>
            </a:r>
            <a:endParaRPr lang="en-US" dirty="0" smtClean="0"/>
          </a:p>
          <a:p>
            <a:endParaRPr lang="en-US" b="1" dirty="0" smtClean="0"/>
          </a:p>
          <a:p>
            <a:r>
              <a:rPr lang="en-US" b="1" dirty="0" smtClean="0"/>
              <a:t>Click for arrow.</a:t>
            </a:r>
            <a:endParaRPr lang="en-US" dirty="0" smtClean="0"/>
          </a:p>
          <a:p>
            <a:endParaRPr lang="en-US" b="1" dirty="0" smtClean="0"/>
          </a:p>
          <a:p>
            <a:r>
              <a:rPr lang="en-US" b="1" dirty="0" smtClean="0"/>
              <a:t>Read the second bullet in Background Information.</a:t>
            </a:r>
            <a:endParaRPr lang="en-US" dirty="0" smtClean="0"/>
          </a:p>
          <a:p>
            <a:endParaRPr lang="en-US" b="1" dirty="0" smtClean="0"/>
          </a:p>
          <a:p>
            <a:r>
              <a:rPr lang="en-US" b="1" dirty="0" smtClean="0"/>
              <a:t>Say: </a:t>
            </a:r>
            <a:r>
              <a:rPr lang="en-US" dirty="0" smtClean="0"/>
              <a:t> This information</a:t>
            </a:r>
            <a:r>
              <a:rPr lang="en-US" baseline="0" dirty="0" smtClean="0"/>
              <a:t> might be helpful</a:t>
            </a:r>
            <a:r>
              <a:rPr lang="en-US" dirty="0" smtClean="0"/>
              <a:t>. We can often</a:t>
            </a:r>
            <a:r>
              <a:rPr lang="en-US" baseline="0" dirty="0" smtClean="0"/>
              <a:t> take the background information and turn the explanation into a question.  This way we can draw attention to the important ideas in the text.</a:t>
            </a:r>
            <a:r>
              <a:rPr lang="en-US" b="1" dirty="0" smtClean="0"/>
              <a:t> </a:t>
            </a:r>
            <a:endParaRPr lang="en-US" dirty="0" smtClean="0"/>
          </a:p>
          <a:p>
            <a:pPr eaLnBrk="1" hangingPunct="1">
              <a:spcBef>
                <a:spcPct val="0"/>
              </a:spcBef>
            </a:pPr>
            <a:endParaRPr lang="en-US" b="1"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61317-89F8-4547-811F-546165C64470}" type="slidenum">
              <a:rPr lang="en-US" smtClean="0">
                <a:solidFill>
                  <a:srgbClr val="000000"/>
                </a:solidFill>
              </a:rPr>
              <a:pPr fontAlgn="base">
                <a:spcBef>
                  <a:spcPct val="0"/>
                </a:spcBef>
                <a:spcAft>
                  <a:spcPct val="0"/>
                </a:spcAft>
                <a:defRPr/>
              </a:pPr>
              <a:t>34</a:t>
            </a:fld>
            <a:endParaRPr 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After reading the questions in the T.E., I add to my brainstormed list.  I don’t have to write down every question suggested by the T.E., only those that I think might make good CPQs. </a:t>
            </a:r>
          </a:p>
          <a:p>
            <a:endParaRPr lang="en-US" dirty="0" smtClean="0"/>
          </a:p>
          <a:p>
            <a:r>
              <a:rPr lang="en-US" dirty="0" smtClean="0"/>
              <a:t>Here is the list our example teacher has come up with.  Listed are the questions s/he brainstormed and the questions from the T.E. that s/he thinks might make good CPQs.</a:t>
            </a:r>
          </a:p>
          <a:p>
            <a:endParaRPr lang="en-US" b="1" dirty="0" smtClean="0"/>
          </a:p>
          <a:p>
            <a:r>
              <a:rPr lang="en-US" b="1" dirty="0" smtClean="0"/>
              <a:t>Read questions “From the T.E.” that have been added to the brainstormed list. </a:t>
            </a:r>
            <a:endParaRPr lang="en-US" dirty="0" smtClean="0"/>
          </a:p>
          <a:p>
            <a:pPr eaLnBrk="1" hangingPunct="1">
              <a:spcBef>
                <a:spcPct val="0"/>
              </a:spcBef>
            </a:pPr>
            <a:endParaRPr lang="en-US" b="1" dirty="0" smtClean="0"/>
          </a:p>
          <a:p>
            <a:pPr eaLnBrk="1" hangingPunct="1">
              <a:spcBef>
                <a:spcPct val="0"/>
              </a:spcBef>
            </a:pPr>
            <a:r>
              <a:rPr lang="en-US" b="1" dirty="0" smtClean="0"/>
              <a:t>Say:</a:t>
            </a:r>
            <a:r>
              <a:rPr lang="en-US" b="1" baseline="0" dirty="0" smtClean="0"/>
              <a:t> </a:t>
            </a:r>
            <a:r>
              <a:rPr lang="en-US" b="0" baseline="0" dirty="0" smtClean="0"/>
              <a:t>Since we don’t have a T.E. for </a:t>
            </a:r>
            <a:r>
              <a:rPr lang="en-US" b="0" i="1" baseline="0" dirty="0" smtClean="0"/>
              <a:t>Frog and Toad </a:t>
            </a:r>
            <a:r>
              <a:rPr lang="en-US" b="0" baseline="0" dirty="0" smtClean="0"/>
              <a:t>we will skip this step today, but when you go back to your campuses and begin to plan with your new core program, don’t forget to include this step.</a:t>
            </a:r>
            <a:endParaRPr lang="en-US" b="1" dirty="0" smtClean="0"/>
          </a:p>
          <a:p>
            <a:pPr eaLnBrk="1" hangingPunct="1">
              <a:spcBef>
                <a:spcPct val="0"/>
              </a:spcBef>
            </a:pPr>
            <a:endParaRPr lang="en-US" b="1"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03B90-92AE-424F-9393-0621CA5173D2}" type="slidenum">
              <a:rPr lang="en-US" smtClean="0">
                <a:solidFill>
                  <a:srgbClr val="000000"/>
                </a:solidFill>
              </a:rPr>
              <a:pPr fontAlgn="base">
                <a:spcBef>
                  <a:spcPct val="0"/>
                </a:spcBef>
                <a:spcAft>
                  <a:spcPct val="0"/>
                </a:spcAft>
                <a:defRPr/>
              </a:pPr>
              <a:t>35</a:t>
            </a:fld>
            <a:endParaRPr 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We now have an extensive list of questions.  How do we select the questions to use in a specific lesson? </a:t>
            </a:r>
          </a:p>
          <a:p>
            <a:endParaRPr lang="en-US" b="1" dirty="0" smtClean="0"/>
          </a:p>
          <a:p>
            <a:r>
              <a:rPr lang="en-US" b="1" dirty="0" smtClean="0"/>
              <a:t>Click to emphasize step 4 on the slide.</a:t>
            </a:r>
            <a:endParaRPr lang="en-US" dirty="0" smtClean="0"/>
          </a:p>
          <a:p>
            <a:endParaRPr lang="en-US" dirty="0" smtClean="0"/>
          </a:p>
          <a:p>
            <a:r>
              <a:rPr lang="en-US" dirty="0" smtClean="0"/>
              <a:t>In step 4, we will focus on selecting great CPQs for our lessons.</a:t>
            </a:r>
            <a:r>
              <a:rPr lang="en-US" b="1" dirty="0" smtClean="0"/>
              <a:t> </a:t>
            </a:r>
            <a:endParaRPr lang="en-US" dirty="0" smtClean="0"/>
          </a:p>
          <a:p>
            <a:pPr eaLnBrk="1" hangingPunct="1">
              <a:spcBef>
                <a:spcPct val="0"/>
              </a:spcBef>
            </a:pPr>
            <a:endParaRPr lang="en-US" b="1" dirty="0"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C7BB22-014B-4820-AB91-66C8D4D2B85E}" type="slidenum">
              <a:rPr lang="en-US" smtClean="0">
                <a:solidFill>
                  <a:srgbClr val="000000"/>
                </a:solidFill>
              </a:rPr>
              <a:pPr fontAlgn="base">
                <a:spcBef>
                  <a:spcPct val="0"/>
                </a:spcBef>
                <a:spcAft>
                  <a:spcPct val="0"/>
                </a:spcAft>
                <a:defRPr/>
              </a:pPr>
              <a:t>36</a:t>
            </a:fld>
            <a:endParaRPr 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Click for first bullet.</a:t>
            </a:r>
            <a:endParaRPr lang="en-US" dirty="0" smtClean="0"/>
          </a:p>
          <a:p>
            <a:r>
              <a:rPr lang="en-US" b="1" dirty="0" smtClean="0"/>
              <a:t>Say: </a:t>
            </a:r>
            <a:r>
              <a:rPr lang="en-US" dirty="0" smtClean="0"/>
              <a:t>A good CPQ is answered through reading the text.  Sometimes we might think of a question that is not answered in the text, either directly or indirectly.  That would not be a good CPQ.  For example: if I am reading Goldilocks, “Why do the bears like porridge?” would not be a good CPQ because it is not answered in the text.</a:t>
            </a:r>
          </a:p>
          <a:p>
            <a:endParaRPr lang="en-US" b="1" dirty="0" smtClean="0"/>
          </a:p>
          <a:p>
            <a:r>
              <a:rPr lang="en-US" b="1" dirty="0" smtClean="0"/>
              <a:t>Click for second bullet.</a:t>
            </a:r>
            <a:endParaRPr lang="en-US" dirty="0" smtClean="0"/>
          </a:p>
          <a:p>
            <a:r>
              <a:rPr lang="en-US" b="1" dirty="0" smtClean="0"/>
              <a:t>Say: </a:t>
            </a:r>
            <a:r>
              <a:rPr lang="en-US" dirty="0" smtClean="0"/>
              <a:t>A great CPQ, however, is not answered until students have read the entire text.  If a question can be answered on the first or second page, we would choose a different CPQ.</a:t>
            </a:r>
          </a:p>
          <a:p>
            <a:endParaRPr lang="en-US" b="1" dirty="0" smtClean="0"/>
          </a:p>
          <a:p>
            <a:r>
              <a:rPr lang="en-US" b="1" dirty="0" smtClean="0"/>
              <a:t>Click for third bullet.</a:t>
            </a:r>
            <a:endParaRPr lang="en-US" dirty="0" smtClean="0"/>
          </a:p>
          <a:p>
            <a:r>
              <a:rPr lang="en-US" b="1" dirty="0" smtClean="0"/>
              <a:t>Say: </a:t>
            </a:r>
            <a:r>
              <a:rPr lang="en-US" dirty="0" smtClean="0"/>
              <a:t>Good CPQs will lead our students to think, not just pick out details from the text.</a:t>
            </a:r>
          </a:p>
          <a:p>
            <a:endParaRPr lang="en-US" b="1" dirty="0" smtClean="0"/>
          </a:p>
          <a:p>
            <a:r>
              <a:rPr lang="en-US" b="1" dirty="0" smtClean="0"/>
              <a:t>Click for fourth bullet.  </a:t>
            </a:r>
            <a:endParaRPr lang="en-US" dirty="0" smtClean="0"/>
          </a:p>
          <a:p>
            <a:r>
              <a:rPr lang="en-US" b="1" dirty="0" smtClean="0"/>
              <a:t>Say: </a:t>
            </a:r>
            <a:r>
              <a:rPr lang="en-US" dirty="0" smtClean="0"/>
              <a:t>A great CPQ will lead our students to use higher order thinking.  They may have to make inferences, combining text evidence with their background knowledge.</a:t>
            </a:r>
          </a:p>
          <a:p>
            <a:endParaRPr lang="en-US" b="1" dirty="0" smtClean="0"/>
          </a:p>
          <a:p>
            <a:r>
              <a:rPr lang="en-US" b="1" dirty="0" smtClean="0"/>
              <a:t>Click for fifth bullet.</a:t>
            </a:r>
            <a:endParaRPr lang="en-US" dirty="0" smtClean="0"/>
          </a:p>
          <a:p>
            <a:r>
              <a:rPr lang="en-US" b="1" dirty="0" smtClean="0"/>
              <a:t>Say: </a:t>
            </a:r>
            <a:r>
              <a:rPr lang="en-US" dirty="0" smtClean="0"/>
              <a:t>Good CPQs help our students focus on meaning and the important information in a text.</a:t>
            </a:r>
          </a:p>
          <a:p>
            <a:endParaRPr lang="en-US" b="1" dirty="0" smtClean="0"/>
          </a:p>
          <a:p>
            <a:r>
              <a:rPr lang="en-US" b="1" dirty="0" smtClean="0"/>
              <a:t>Click for sixth bullet.</a:t>
            </a:r>
            <a:endParaRPr lang="en-US" dirty="0" smtClean="0"/>
          </a:p>
          <a:p>
            <a:r>
              <a:rPr lang="en-US" b="1" dirty="0" smtClean="0"/>
              <a:t>Say: </a:t>
            </a:r>
            <a:r>
              <a:rPr lang="en-US" dirty="0" smtClean="0"/>
              <a:t>Great CPQs will lead our students to understand more deeply each time they read a text.  While my first CPQ might address the story as a whole, with each reading I ask my students to dig deeper and be more thoughtful in their reading.</a:t>
            </a:r>
          </a:p>
          <a:p>
            <a:endParaRPr lang="en-US" b="1" dirty="0" smtClean="0"/>
          </a:p>
          <a:p>
            <a:r>
              <a:rPr lang="en-US" b="1" dirty="0" smtClean="0"/>
              <a:t>Click for seventh bullet.</a:t>
            </a:r>
            <a:endParaRPr lang="en-US" dirty="0" smtClean="0"/>
          </a:p>
          <a:p>
            <a:r>
              <a:rPr lang="en-US" b="1" dirty="0" smtClean="0"/>
              <a:t>Say: </a:t>
            </a:r>
            <a:r>
              <a:rPr lang="en-US" dirty="0" smtClean="0"/>
              <a:t>A good CPQ will not just deepen understanding, but will help our students make links to information they’ve learned previously.</a:t>
            </a:r>
          </a:p>
          <a:p>
            <a:endParaRPr lang="en-US" b="1" dirty="0" smtClean="0"/>
          </a:p>
          <a:p>
            <a:r>
              <a:rPr lang="en-US" b="1" dirty="0" smtClean="0"/>
              <a:t>Click for final bullet.</a:t>
            </a:r>
            <a:endParaRPr lang="en-US" dirty="0" smtClean="0"/>
          </a:p>
          <a:p>
            <a:r>
              <a:rPr lang="en-US" b="1" dirty="0" smtClean="0"/>
              <a:t>Say: </a:t>
            </a:r>
            <a:r>
              <a:rPr lang="en-US" dirty="0" smtClean="0"/>
              <a:t>A great CPQ will link to a comprehension strategy or skill I’m currently teaching.  For example, if I’m teaching my students to analyze characters, I might use the question, “How would you describe Goldilocks and why?” because it links to that skill.</a:t>
            </a:r>
          </a:p>
          <a:p>
            <a:endParaRPr lang="en-US" b="1" dirty="0" smtClean="0"/>
          </a:p>
          <a:p>
            <a:r>
              <a:rPr lang="en-US" dirty="0" smtClean="0"/>
              <a:t>We hav</a:t>
            </a:r>
            <a:r>
              <a:rPr lang="en-US" dirty="0" smtClean="0"/>
              <a:t>e provided you with a </a:t>
            </a:r>
            <a:r>
              <a:rPr lang="en-US" i="1" dirty="0" smtClean="0"/>
              <a:t>Good to Great </a:t>
            </a:r>
            <a:r>
              <a:rPr lang="en-US" dirty="0" smtClean="0"/>
              <a:t>card that you may wish to keep close by as you plan CPQs.</a:t>
            </a:r>
            <a:endParaRPr lang="en-US" dirty="0" smtClean="0"/>
          </a:p>
          <a:p>
            <a:endParaRPr lang="en-US" dirty="0" smtClean="0"/>
          </a:p>
          <a:p>
            <a:pPr eaLnBrk="1" hangingPunct="1">
              <a:spcBef>
                <a:spcPct val="0"/>
              </a:spcBef>
            </a:pPr>
            <a:endParaRPr lang="en-US" b="1" dirty="0" smtClean="0"/>
          </a:p>
          <a:p>
            <a:pPr eaLnBrk="1" hangingPunct="1">
              <a:spcBef>
                <a:spcPct val="0"/>
              </a:spcBef>
            </a:pPr>
            <a:endParaRPr lang="en-US" b="1" dirty="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7AC7E-A5B4-4530-8795-527A96D9C743}" type="slidenum">
              <a:rPr lang="en-US" smtClean="0">
                <a:solidFill>
                  <a:srgbClr val="000000"/>
                </a:solidFill>
              </a:rPr>
              <a:pPr fontAlgn="base">
                <a:spcBef>
                  <a:spcPct val="0"/>
                </a:spcBef>
                <a:spcAft>
                  <a:spcPct val="0"/>
                </a:spcAft>
                <a:defRPr/>
              </a:pPr>
              <a:t>37</a:t>
            </a:fld>
            <a:endParaRPr 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676400" y="685800"/>
            <a:ext cx="3810000" cy="28575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xfrm>
            <a:off x="701040" y="3657230"/>
            <a:ext cx="5608320" cy="4941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b="1" dirty="0" smtClean="0">
                <a:latin typeface="Arial" charset="0"/>
                <a:cs typeface="Arial" charset="0"/>
              </a:rPr>
              <a:t>See Speaker Notes RWP Add 1.</a:t>
            </a: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DBE41E-15B1-4F55-80F6-341E0181A9F3}" type="slidenum">
              <a:rPr lang="en-US" smtClean="0">
                <a:solidFill>
                  <a:srgbClr val="000000"/>
                </a:solidFill>
              </a:rPr>
              <a:pPr fontAlgn="base">
                <a:spcBef>
                  <a:spcPct val="0"/>
                </a:spcBef>
                <a:spcAft>
                  <a:spcPct val="0"/>
                </a:spcAft>
                <a:defRPr/>
              </a:pPr>
              <a:t>38</a:t>
            </a:fld>
            <a:endParaRPr 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Now we can feel confident that we can select great CPQs to aid our instruction.</a:t>
            </a:r>
            <a:r>
              <a:rPr lang="en-US" b="1" dirty="0" smtClean="0"/>
              <a:t>  </a:t>
            </a:r>
            <a:r>
              <a:rPr lang="en-US" dirty="0" smtClean="0"/>
              <a:t>How do we select which one to use for first, second, or third reading?</a:t>
            </a:r>
            <a:r>
              <a:rPr lang="en-US" b="1" dirty="0" smtClean="0"/>
              <a:t> </a:t>
            </a:r>
            <a:endParaRPr lang="en-US" dirty="0" smtClean="0"/>
          </a:p>
          <a:p>
            <a:endParaRPr lang="en-US" b="1" dirty="0" smtClean="0"/>
          </a:p>
          <a:p>
            <a:r>
              <a:rPr lang="en-US" b="1" dirty="0" smtClean="0"/>
              <a:t>Click to emphasize step 5 on the slide.</a:t>
            </a:r>
            <a:endParaRPr lang="en-US" dirty="0" smtClean="0"/>
          </a:p>
          <a:p>
            <a:endParaRPr lang="en-US" dirty="0" smtClean="0"/>
          </a:p>
          <a:p>
            <a:r>
              <a:rPr lang="en-US" b="1" dirty="0" smtClean="0"/>
              <a:t>Say: </a:t>
            </a:r>
            <a:r>
              <a:rPr lang="en-US" dirty="0" smtClean="0"/>
              <a:t>If we are only reading a text once, of course, we will skip this step.</a:t>
            </a:r>
          </a:p>
          <a:p>
            <a:pPr eaLnBrk="1" hangingPunct="1">
              <a:spcBef>
                <a:spcPct val="0"/>
              </a:spcBef>
            </a:pPr>
            <a:endParaRPr lang="en-US" b="1"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4AB882-DE19-4326-9102-4ADC6EF5D8DA}" type="slidenum">
              <a:rPr lang="en-US" smtClean="0">
                <a:solidFill>
                  <a:srgbClr val="000000"/>
                </a:solidFill>
              </a:rPr>
              <a:pPr fontAlgn="base">
                <a:spcBef>
                  <a:spcPct val="0"/>
                </a:spcBef>
                <a:spcAft>
                  <a:spcPct val="0"/>
                </a:spcAft>
                <a:defRPr/>
              </a:pPr>
              <a:t>39</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Aft>
                <a:spcPts val="611"/>
              </a:spcAft>
              <a:defRPr/>
            </a:pPr>
            <a:r>
              <a:rPr lang="en-US" b="1" dirty="0" smtClean="0"/>
              <a:t>Say: </a:t>
            </a:r>
            <a:r>
              <a:rPr lang="en-US" b="0" dirty="0" smtClean="0"/>
              <a:t> Our</a:t>
            </a:r>
            <a:r>
              <a:rPr lang="en-US" b="0" baseline="0" dirty="0" smtClean="0"/>
              <a:t> focus on comprehension will begin with some basic scaffolds for students.  Instructional routines.  One of the key ways we can support student learning. We have 3 modules which address instructional routines: Reading With Purpose, Think-turn-Talk and Cognitive Strategy Routine.  We also have a routine for enhancing the Listening Comprehension of our younger students.</a:t>
            </a:r>
          </a:p>
          <a:p>
            <a:pPr>
              <a:spcAft>
                <a:spcPts val="611"/>
              </a:spcAft>
              <a:defRPr/>
            </a:pPr>
            <a:endParaRPr lang="en-US" b="0" baseline="0" dirty="0" smtClean="0"/>
          </a:p>
          <a:p>
            <a:pPr>
              <a:spcAft>
                <a:spcPts val="611"/>
              </a:spcAft>
              <a:defRPr/>
            </a:pPr>
            <a:r>
              <a:rPr lang="en-US" b="0" baseline="0" dirty="0" smtClean="0"/>
              <a:t>We then have five modules that address the cognitive strategies that researchers have proven to be most effective for supporting student comprehension. </a:t>
            </a:r>
          </a:p>
          <a:p>
            <a:pPr>
              <a:spcAft>
                <a:spcPts val="611"/>
              </a:spcAft>
              <a:defRPr/>
            </a:pPr>
            <a:endParaRPr lang="en-US" b="0" baseline="0" dirty="0" smtClean="0"/>
          </a:p>
          <a:p>
            <a:pPr>
              <a:spcAft>
                <a:spcPts val="611"/>
              </a:spcAft>
              <a:defRPr/>
            </a:pPr>
            <a:r>
              <a:rPr lang="en-US" b="1" baseline="0" dirty="0" smtClean="0"/>
              <a:t>Read slide.</a:t>
            </a:r>
          </a:p>
          <a:p>
            <a:pPr>
              <a:spcAft>
                <a:spcPts val="611"/>
              </a:spcAft>
              <a:defRPr/>
            </a:pPr>
            <a:endParaRPr lang="en-US" b="1" baseline="0" dirty="0" smtClean="0"/>
          </a:p>
          <a:p>
            <a:pPr>
              <a:spcAft>
                <a:spcPts val="611"/>
              </a:spcAft>
              <a:defRPr/>
            </a:pPr>
            <a:r>
              <a:rPr lang="en-US" b="1" baseline="0" dirty="0" smtClean="0"/>
              <a:t>Say: </a:t>
            </a:r>
            <a:r>
              <a:rPr lang="en-US" b="0" baseline="0" dirty="0" smtClean="0"/>
              <a:t>So what are the b</a:t>
            </a:r>
            <a:r>
              <a:rPr lang="en-US" dirty="0" smtClean="0"/>
              <a:t>enefits of implementing the routines </a:t>
            </a:r>
            <a:r>
              <a:rPr lang="en-US" baseline="0" dirty="0" smtClean="0"/>
              <a:t>and strategies addressed in these modules across the age/grade </a:t>
            </a:r>
            <a:r>
              <a:rPr lang="en-US" baseline="0" dirty="0" err="1" smtClean="0"/>
              <a:t>levles</a:t>
            </a:r>
            <a:r>
              <a:rPr lang="en-US" baseline="0" dirty="0" smtClean="0"/>
              <a:t>?</a:t>
            </a:r>
            <a:endParaRPr lang="en-US" dirty="0" smtClean="0"/>
          </a:p>
          <a:p>
            <a:pPr marL="174708" indent="-174708">
              <a:spcAft>
                <a:spcPts val="611"/>
              </a:spcAft>
              <a:buFont typeface="Arial" pitchFamily="34" charset="0"/>
              <a:buChar char="•"/>
              <a:defRPr/>
            </a:pPr>
            <a:r>
              <a:rPr lang="en-US" dirty="0" smtClean="0"/>
              <a:t>Improves the reading achievement of all students</a:t>
            </a:r>
          </a:p>
          <a:p>
            <a:pPr marL="174708" indent="-174708">
              <a:spcAft>
                <a:spcPts val="611"/>
              </a:spcAft>
              <a:buFont typeface="Arial" pitchFamily="34" charset="0"/>
              <a:buChar char="•"/>
              <a:defRPr/>
            </a:pPr>
            <a:r>
              <a:rPr lang="en-US" dirty="0" smtClean="0"/>
              <a:t>Provides teachers with a framework for instruction to meet the ELAR TEKS &amp; SLAR TEKS</a:t>
            </a:r>
            <a:endParaRPr lang="en-US" sz="800" dirty="0" smtClean="0"/>
          </a:p>
          <a:p>
            <a:pPr marL="174708" indent="-174708">
              <a:spcAft>
                <a:spcPts val="611"/>
              </a:spcAft>
              <a:buFont typeface="Arial" pitchFamily="34" charset="0"/>
              <a:buChar char="•"/>
              <a:defRPr/>
            </a:pPr>
            <a:r>
              <a:rPr lang="en-US" dirty="0" smtClean="0"/>
              <a:t>Impacts the quality of instruction while focusing on comprehension</a:t>
            </a:r>
          </a:p>
          <a:p>
            <a:pPr marL="174708" indent="-174708">
              <a:spcAft>
                <a:spcPts val="611"/>
              </a:spcAft>
              <a:buFont typeface="Arial" pitchFamily="34" charset="0"/>
              <a:buChar char="•"/>
              <a:defRPr/>
            </a:pPr>
            <a:r>
              <a:rPr lang="en-US" dirty="0" smtClean="0"/>
              <a:t>Provides consistent routines in which </a:t>
            </a:r>
            <a:r>
              <a:rPr lang="en-US" dirty="0" err="1" smtClean="0"/>
              <a:t>scaffolded</a:t>
            </a:r>
            <a:r>
              <a:rPr lang="en-US" dirty="0" smtClean="0"/>
              <a:t> opportunities are embedded to meet the needs of all learners</a:t>
            </a:r>
          </a:p>
          <a:p>
            <a:pPr marL="174708" indent="-174708">
              <a:buFont typeface="Arial" pitchFamily="34" charset="0"/>
              <a:buChar char="•"/>
              <a:defRPr/>
            </a:pPr>
            <a:r>
              <a:rPr lang="en-US" dirty="0" smtClean="0"/>
              <a:t>Influences student achievement in all subject areas</a:t>
            </a:r>
          </a:p>
          <a:p>
            <a:endParaRPr lang="en-US" dirty="0" smtClean="0"/>
          </a:p>
          <a:p>
            <a:r>
              <a:rPr lang="en-US" dirty="0" smtClean="0"/>
              <a:t>Let’s begin by laying the foundation</a:t>
            </a:r>
            <a:r>
              <a:rPr lang="en-US" baseline="0" dirty="0" smtClean="0"/>
              <a:t> to strong comprehension instruction by looking at our first module, Reading With Purpose.</a:t>
            </a:r>
            <a:endParaRPr lang="en-US" dirty="0" smtClean="0"/>
          </a:p>
        </p:txBody>
      </p:sp>
      <p:sp>
        <p:nvSpPr>
          <p:cNvPr id="4" name="Slide Number Placeholder 3"/>
          <p:cNvSpPr>
            <a:spLocks noGrp="1"/>
          </p:cNvSpPr>
          <p:nvPr>
            <p:ph type="sldNum" sz="quarter" idx="10"/>
          </p:nvPr>
        </p:nvSpPr>
        <p:spPr/>
        <p:txBody>
          <a:bodyPr/>
          <a:lstStyle/>
          <a:p>
            <a:fld id="{9463DAC2-AC36-4E7D-9782-7104F8F02845}" type="slidenum">
              <a:rPr lang="en-US" smtClean="0"/>
              <a:pPr/>
              <a:t>4</a:t>
            </a:fld>
            <a:endParaRPr lang="en-US"/>
          </a:p>
        </p:txBody>
      </p:sp>
    </p:spTree>
    <p:extLst>
      <p:ext uri="{BB962C8B-B14F-4D97-AF65-F5344CB8AC3E}">
        <p14:creationId xmlns:p14="http://schemas.microsoft.com/office/powerpoint/2010/main" xmlns="" val="2788811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Click.  Read first bullet.</a:t>
            </a:r>
            <a:endParaRPr lang="en-US" dirty="0" smtClean="0"/>
          </a:p>
          <a:p>
            <a:endParaRPr lang="en-US" b="1" dirty="0" smtClean="0"/>
          </a:p>
          <a:p>
            <a:r>
              <a:rPr lang="en-US" b="1" dirty="0" smtClean="0"/>
              <a:t>Say: </a:t>
            </a:r>
            <a:r>
              <a:rPr lang="en-US" dirty="0" smtClean="0"/>
              <a:t>The first time we read a text, we would like our students to focus on the meaning in its entirety.  We might ask our students fairly general questions, perhaps focusing on the events of a story or what we learn about the characters.  Our example (</a:t>
            </a:r>
            <a:r>
              <a:rPr lang="en-US" i="1" dirty="0" smtClean="0"/>
              <a:t>“What do we learn about Beth and Molly?) </a:t>
            </a:r>
            <a:r>
              <a:rPr lang="en-US" dirty="0" smtClean="0"/>
              <a:t>is such a question.  We learn many different things about each girl throughout the story. </a:t>
            </a:r>
          </a:p>
          <a:p>
            <a:endParaRPr lang="en-US" b="1" dirty="0" smtClean="0"/>
          </a:p>
          <a:p>
            <a:r>
              <a:rPr lang="en-US" b="1" dirty="0" smtClean="0"/>
              <a:t>Click.  Read second bullet.</a:t>
            </a:r>
            <a:r>
              <a:rPr lang="en-US" dirty="0" smtClean="0"/>
              <a:t> </a:t>
            </a:r>
          </a:p>
          <a:p>
            <a:endParaRPr lang="en-US" b="1" dirty="0" smtClean="0"/>
          </a:p>
          <a:p>
            <a:r>
              <a:rPr lang="en-US" b="1" dirty="0" smtClean="0"/>
              <a:t>Say: </a:t>
            </a:r>
            <a:r>
              <a:rPr lang="en-US" dirty="0" smtClean="0"/>
              <a:t>For our second reading, we will ask a slightly deeper question.  For example, asking, </a:t>
            </a:r>
            <a:r>
              <a:rPr lang="en-US" i="1" dirty="0" smtClean="0"/>
              <a:t>“What</a:t>
            </a:r>
            <a:r>
              <a:rPr lang="en-US" i="1" baseline="0" dirty="0" smtClean="0"/>
              <a:t> are the different ways that each girl show courage?</a:t>
            </a:r>
            <a:r>
              <a:rPr lang="en-US" i="1" dirty="0" smtClean="0"/>
              <a:t>”</a:t>
            </a:r>
            <a:r>
              <a:rPr lang="en-US" dirty="0" smtClean="0"/>
              <a:t>  allows our students to think about the characters in relation to the problem in the story and it also</a:t>
            </a:r>
            <a:r>
              <a:rPr lang="en-US" baseline="0" dirty="0" smtClean="0"/>
              <a:t> prompts students to begin thinking about the theme of the story</a:t>
            </a:r>
            <a:r>
              <a:rPr lang="en-US" dirty="0" smtClean="0"/>
              <a:t>.</a:t>
            </a:r>
          </a:p>
          <a:p>
            <a:endParaRPr lang="en-US" b="1" dirty="0" smtClean="0"/>
          </a:p>
          <a:p>
            <a:r>
              <a:rPr lang="en-US" b="1" dirty="0" smtClean="0"/>
              <a:t>Click.  Read third bullet.</a:t>
            </a:r>
            <a:endParaRPr lang="en-US" dirty="0" smtClean="0"/>
          </a:p>
          <a:p>
            <a:endParaRPr lang="en-US" b="1" dirty="0" smtClean="0"/>
          </a:p>
          <a:p>
            <a:r>
              <a:rPr lang="en-US" b="1" dirty="0" smtClean="0"/>
              <a:t>Say: </a:t>
            </a:r>
            <a:r>
              <a:rPr lang="en-US" dirty="0" smtClean="0"/>
              <a:t>For third readings and beyond, we ask students questions that deepen understanding even more.  Our third question, </a:t>
            </a:r>
            <a:r>
              <a:rPr lang="en-US" i="1" dirty="0" smtClean="0"/>
              <a:t>“What does the story teach us about courage and friendship?”</a:t>
            </a:r>
            <a:r>
              <a:rPr lang="en-US" dirty="0" smtClean="0"/>
              <a:t> </a:t>
            </a:r>
            <a:r>
              <a:rPr lang="en-US" baseline="0" dirty="0" smtClean="0"/>
              <a:t> This question encourages students to think deeply about the theme of the story and the message the author is really trying to convey to the reader. </a:t>
            </a:r>
            <a:r>
              <a:rPr lang="en-US" dirty="0" smtClean="0"/>
              <a:t>This is truly a deeper understanding.</a:t>
            </a:r>
          </a:p>
          <a:p>
            <a:endParaRPr lang="en-US" dirty="0" smtClean="0"/>
          </a:p>
          <a:p>
            <a:r>
              <a:rPr lang="en-US" dirty="0" smtClean="0"/>
              <a:t>Sequencing our CPQs is not an exact science.  After delivering a lesson, we might realize that our second CPQ would have made a wonderful first CPQ, or we might realize that a CPQ didn’t focus our students the way we would have hoped.  It is important that we make note of this so that, when our colleagues use the same text or we repeat the lesson the next school year, we can strengthen our CPQs.</a:t>
            </a:r>
          </a:p>
          <a:p>
            <a:pPr eaLnBrk="1" hangingPunct="1">
              <a:spcBef>
                <a:spcPct val="0"/>
              </a:spcBef>
            </a:pPr>
            <a:endParaRPr lang="en-US" b="1"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309D59-0157-48F3-86ED-2ABBD6EB7134}" type="slidenum">
              <a:rPr lang="en-US" smtClean="0">
                <a:solidFill>
                  <a:srgbClr val="000000"/>
                </a:solidFill>
              </a:rPr>
              <a:pPr fontAlgn="base">
                <a:spcBef>
                  <a:spcPct val="0"/>
                </a:spcBef>
                <a:spcAft>
                  <a:spcPct val="0"/>
                </a:spcAft>
                <a:defRPr/>
              </a:pPr>
              <a:t>40</a:t>
            </a:fld>
            <a:endParaRPr 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t>Say: </a:t>
            </a:r>
            <a:r>
              <a:rPr lang="en-US" dirty="0" smtClean="0"/>
              <a:t> We have spent the majority of time talking about setting CPQs with narrative text.  Let’s spend a few moments now, discussing setting CPQs with expository text.</a:t>
            </a:r>
            <a:endParaRPr lang="en-US" b="1" dirty="0" smtClean="0"/>
          </a:p>
          <a:p>
            <a:pPr eaLnBrk="1" hangingPunct="1">
              <a:spcBef>
                <a:spcPct val="0"/>
              </a:spcBef>
            </a:pPr>
            <a:endParaRPr lang="en-US" b="1" dirty="0"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69B4A-D212-4756-819C-3C03BA785998}" type="slidenum">
              <a:rPr lang="en-US" smtClean="0">
                <a:solidFill>
                  <a:srgbClr val="000000"/>
                </a:solidFill>
              </a:rPr>
              <a:pPr fontAlgn="base">
                <a:spcBef>
                  <a:spcPct val="0"/>
                </a:spcBef>
                <a:spcAft>
                  <a:spcPct val="0"/>
                </a:spcAft>
                <a:defRPr/>
              </a:pPr>
              <a:t>41</a:t>
            </a:fld>
            <a:endParaRPr 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Setting a CPQ with expository text can add an extra layer of challenge to this process.  </a:t>
            </a:r>
          </a:p>
          <a:p>
            <a:endParaRPr lang="en-US" dirty="0" smtClean="0"/>
          </a:p>
          <a:p>
            <a:r>
              <a:rPr lang="en-US" dirty="0" smtClean="0"/>
              <a:t>We must think carefully about the information we’d like our students to extract from the text. Thinking this through in advance, will guide us in setting a great CPQ. </a:t>
            </a:r>
          </a:p>
          <a:p>
            <a:endParaRPr lang="en-US" dirty="0" smtClean="0"/>
          </a:p>
          <a:p>
            <a:r>
              <a:rPr lang="en-US" dirty="0" smtClean="0"/>
              <a:t>I’m going to model the thinking process one teacher went through in setting the CPQs for an expository text for Voyager, Animal Close Ups: </a:t>
            </a:r>
            <a:r>
              <a:rPr lang="en-US" i="1" dirty="0" smtClean="0"/>
              <a:t>The Penguin.  </a:t>
            </a:r>
            <a:r>
              <a:rPr lang="en-US" dirty="0" smtClean="0"/>
              <a:t>I added one step to my process.  Once I had some possible CPQs, I returned to the text to highlight information that answers my CPQ.  This will help me to know  whether this was truly the information I wanted my students to focus on.</a:t>
            </a:r>
            <a:r>
              <a:rPr lang="en-US" i="1" dirty="0" smtClean="0"/>
              <a:t> </a:t>
            </a:r>
            <a:endParaRPr lang="en-US" dirty="0" smtClean="0"/>
          </a:p>
          <a:p>
            <a:pPr eaLnBrk="1" hangingPunct="1">
              <a:spcBef>
                <a:spcPct val="0"/>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6CE64-9A7E-4D06-8D9D-12B522607F47}" type="slidenum">
              <a:rPr lang="en-US" smtClean="0">
                <a:solidFill>
                  <a:srgbClr val="000000"/>
                </a:solidFill>
              </a:rPr>
              <a:pPr fontAlgn="base">
                <a:spcBef>
                  <a:spcPct val="0"/>
                </a:spcBef>
                <a:spcAft>
                  <a:spcPct val="0"/>
                </a:spcAft>
                <a:defRPr/>
              </a:pPr>
              <a:t>42</a:t>
            </a:fld>
            <a:endParaRPr lang="en-US"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Often when planning with expository text, we can turn headings into a CPQ.  For example, let’s look at this heading, “The penguin, a funny bird.” Who can turn this heading into a question?  </a:t>
            </a:r>
          </a:p>
          <a:p>
            <a:endParaRPr lang="en-US" b="1" dirty="0" smtClean="0"/>
          </a:p>
          <a:p>
            <a:r>
              <a:rPr lang="en-US" b="1" dirty="0" smtClean="0"/>
              <a:t>Take an answer from the audience.  Click to add CPQ to slide. </a:t>
            </a:r>
            <a:endParaRPr lang="en-US" dirty="0" smtClean="0"/>
          </a:p>
          <a:p>
            <a:endParaRPr lang="en-US" b="1" dirty="0" smtClean="0"/>
          </a:p>
          <a:p>
            <a:r>
              <a:rPr lang="en-US" b="1" dirty="0" smtClean="0"/>
              <a:t>Say: </a:t>
            </a:r>
            <a:r>
              <a:rPr lang="en-US" dirty="0" smtClean="0"/>
              <a:t>Right. Why is the penguin a funny bird? Using that question to help focus our thinking, let’s read and see what we find out. </a:t>
            </a:r>
          </a:p>
          <a:p>
            <a:endParaRPr lang="en-US" b="1" dirty="0" smtClean="0"/>
          </a:p>
          <a:p>
            <a:r>
              <a:rPr lang="en-US" b="1" dirty="0" smtClean="0"/>
              <a:t>Read the text. Stop after each sentence to check with the CPQ.  Does the information read answer the CPQ? If not, then read on.  If it does, click for yellow highlights to come up.  Highlights indicate the information that answers the CPQ.</a:t>
            </a:r>
            <a:endParaRPr lang="en-US" dirty="0" smtClean="0"/>
          </a:p>
          <a:p>
            <a:endParaRPr lang="en-US" b="1" dirty="0" smtClean="0"/>
          </a:p>
          <a:p>
            <a:r>
              <a:rPr lang="en-US" b="1" dirty="0" smtClean="0"/>
              <a:t>The following words will be highlighted:</a:t>
            </a:r>
            <a:endParaRPr lang="en-US" dirty="0" smtClean="0"/>
          </a:p>
          <a:p>
            <a:pPr lvl="0"/>
            <a:r>
              <a:rPr lang="en-US" dirty="0" smtClean="0"/>
              <a:t>Millions</a:t>
            </a:r>
          </a:p>
          <a:p>
            <a:pPr lvl="0"/>
            <a:r>
              <a:rPr lang="en-US" dirty="0" smtClean="0"/>
              <a:t>Cannot fly</a:t>
            </a:r>
          </a:p>
          <a:p>
            <a:pPr lvl="0"/>
            <a:r>
              <a:rPr lang="en-US" dirty="0" smtClean="0"/>
              <a:t>Stand in the wind and rain chattering</a:t>
            </a:r>
          </a:p>
          <a:p>
            <a:pPr lvl="0"/>
            <a:r>
              <a:rPr lang="en-US" dirty="0" smtClean="0"/>
              <a:t>Heard from far away </a:t>
            </a:r>
          </a:p>
          <a:p>
            <a:endParaRPr lang="en-US" b="1" dirty="0" smtClean="0"/>
          </a:p>
          <a:p>
            <a:r>
              <a:rPr lang="en-US" b="1" dirty="0" smtClean="0"/>
              <a:t>Say: </a:t>
            </a:r>
            <a:r>
              <a:rPr lang="en-US" dirty="0" smtClean="0"/>
              <a:t>This heading makes a good CPQ.  </a:t>
            </a:r>
          </a:p>
          <a:p>
            <a:endParaRPr lang="en-US" dirty="0" smtClean="0"/>
          </a:p>
          <a:p>
            <a:r>
              <a:rPr lang="en-US" dirty="0" smtClean="0"/>
              <a:t>By going through this process, we can determine how the CPQ will focus our students’ attention on particular information.</a:t>
            </a:r>
          </a:p>
          <a:p>
            <a:endParaRPr lang="en-US" dirty="0" smtClean="0"/>
          </a:p>
          <a:p>
            <a:r>
              <a:rPr lang="en-US" dirty="0" smtClean="0"/>
              <a:t>Sometimes, however, the decisions we must make are more complicated.</a:t>
            </a:r>
          </a:p>
          <a:p>
            <a:pPr eaLnBrk="1" hangingPunct="1">
              <a:spcBef>
                <a:spcPct val="0"/>
              </a:spcBef>
            </a:pPr>
            <a:endParaRPr 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0E450-04FF-4389-AD14-7029C2185CF3}" type="slidenum">
              <a:rPr lang="en-US" smtClean="0">
                <a:solidFill>
                  <a:srgbClr val="000000"/>
                </a:solidFill>
              </a:rPr>
              <a:pPr fontAlgn="base">
                <a:spcBef>
                  <a:spcPct val="0"/>
                </a:spcBef>
                <a:spcAft>
                  <a:spcPct val="0"/>
                </a:spcAft>
                <a:defRPr/>
              </a:pPr>
              <a:t>43</a:t>
            </a:fld>
            <a:endParaRPr lang="en-US"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latin typeface="Arial" charset="0"/>
                <a:cs typeface="Arial" charset="0"/>
              </a:rPr>
              <a:t>See Speaker Notes RWP Add 2.</a:t>
            </a:r>
          </a:p>
          <a:p>
            <a:pPr eaLnBrk="1" hangingPunct="1">
              <a:spcBef>
                <a:spcPct val="0"/>
              </a:spcBef>
            </a:pPr>
            <a:endParaRPr lang="en-US" b="1" dirty="0"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270DD-09F6-42E2-B036-3A80B8E26F20}" type="slidenum">
              <a:rPr lang="en-US" smtClean="0">
                <a:solidFill>
                  <a:srgbClr val="000000"/>
                </a:solidFill>
              </a:rPr>
              <a:pPr fontAlgn="base">
                <a:spcBef>
                  <a:spcPct val="0"/>
                </a:spcBef>
                <a:spcAft>
                  <a:spcPct val="0"/>
                </a:spcAft>
                <a:defRPr/>
              </a:pPr>
              <a:t>44</a:t>
            </a:fld>
            <a:endParaRPr lang="en-US"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Let’s revisit the “Big Ideas” we wanted you to leave this session with. </a:t>
            </a:r>
          </a:p>
          <a:p>
            <a:endParaRPr lang="en-US" dirty="0" smtClean="0"/>
          </a:p>
          <a:p>
            <a:r>
              <a:rPr lang="en-US" dirty="0" smtClean="0"/>
              <a:t>We should now see the value of tracking our authentic thinking the first time that we read a text.  </a:t>
            </a:r>
          </a:p>
          <a:p>
            <a:endParaRPr lang="en-US" dirty="0" smtClean="0"/>
          </a:p>
          <a:p>
            <a:r>
              <a:rPr lang="en-US" dirty="0" smtClean="0"/>
              <a:t>We know that we set a different CPQ for each reading, and we strive to maximize our instruction by ensuring the question we pose prior to reading is worthwhile – that it is a great question.</a:t>
            </a:r>
          </a:p>
          <a:p>
            <a:endParaRPr lang="en-US" dirty="0" smtClean="0"/>
          </a:p>
          <a:p>
            <a:r>
              <a:rPr lang="en-US" dirty="0" smtClean="0"/>
              <a:t>As you leave this session today, we want to think about next steps. We want to take what we have learned here today and apply it in our classrooms so that we can truly impact student learning and achievement. Read the 3 steps on the back of this card</a:t>
            </a:r>
            <a:r>
              <a:rPr lang="en-US" baseline="0" dirty="0" smtClean="0"/>
              <a:t> and consider the questions in the reflection section when thinking about what you will do when you return to your classroom</a:t>
            </a:r>
            <a:r>
              <a:rPr lang="en-US" dirty="0" smtClean="0"/>
              <a:t>. </a:t>
            </a:r>
            <a:endParaRPr lang="en-US" b="1" dirty="0" smtClean="0"/>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2925C-4D81-4D44-94BA-45C3E68318B3}"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Are there any questions?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46</a:t>
            </a:fld>
            <a:endParaRPr lang="en-US"/>
          </a:p>
        </p:txBody>
      </p:sp>
    </p:spTree>
    <p:extLst>
      <p:ext uri="{BB962C8B-B14F-4D97-AF65-F5344CB8AC3E}">
        <p14:creationId xmlns:p14="http://schemas.microsoft.com/office/powerpoint/2010/main" xmlns="" val="3075692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47</a:t>
            </a:fld>
            <a:endParaRPr lang="en-US"/>
          </a:p>
        </p:txBody>
      </p:sp>
    </p:spTree>
    <p:extLst>
      <p:ext uri="{BB962C8B-B14F-4D97-AF65-F5344CB8AC3E}">
        <p14:creationId xmlns:p14="http://schemas.microsoft.com/office/powerpoint/2010/main" xmlns="" val="208487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Welcome participants.</a:t>
            </a:r>
            <a:endParaRPr lang="en-US" dirty="0" smtClean="0"/>
          </a:p>
          <a:p>
            <a:endParaRPr lang="en-US" dirty="0" smtClean="0"/>
          </a:p>
          <a:p>
            <a:r>
              <a:rPr lang="en-US" dirty="0" smtClean="0"/>
              <a:t>Let’s begin by reviewing the materials you need for this training.</a:t>
            </a:r>
          </a:p>
          <a:p>
            <a:r>
              <a:rPr lang="en-US" b="1" dirty="0" smtClean="0"/>
              <a:t>(Hold items up as you talk.) </a:t>
            </a:r>
            <a:endParaRPr lang="en-US" dirty="0" smtClean="0"/>
          </a:p>
          <a:p>
            <a:endParaRPr lang="en-US" b="1" dirty="0" smtClean="0"/>
          </a:p>
          <a:p>
            <a:r>
              <a:rPr lang="en-US" b="1" dirty="0" smtClean="0"/>
              <a:t>Say: </a:t>
            </a:r>
            <a:r>
              <a:rPr lang="en-US" dirty="0" smtClean="0"/>
              <a:t>You will have two sets of handouts. You should have one set that says Reading With Purpose PowerPoint Presentation, and one that says Additional Handouts. You also have a </a:t>
            </a:r>
            <a:r>
              <a:rPr lang="en-US" i="1" dirty="0" smtClean="0"/>
              <a:t>Going From</a:t>
            </a:r>
            <a:r>
              <a:rPr lang="en-US" i="1" baseline="0" dirty="0" smtClean="0"/>
              <a:t> Good to Great </a:t>
            </a:r>
            <a:r>
              <a:rPr lang="en-US" baseline="0" dirty="0" smtClean="0"/>
              <a:t>card.</a:t>
            </a:r>
            <a:endParaRPr lang="en-US" dirty="0" smtClean="0"/>
          </a:p>
          <a:p>
            <a:endParaRPr lang="en-US" dirty="0" smtClean="0"/>
          </a:p>
          <a:p>
            <a:r>
              <a:rPr lang="en-US" dirty="0" smtClean="0"/>
              <a:t>We’ve also provided each of you with a peach colored Big Ideas Card. Let’s take a look at this card now.</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a:t>
            </a:fld>
            <a:endParaRPr lang="en-US"/>
          </a:p>
        </p:txBody>
      </p:sp>
    </p:spTree>
    <p:extLst>
      <p:ext uri="{BB962C8B-B14F-4D97-AF65-F5344CB8AC3E}">
        <p14:creationId xmlns:p14="http://schemas.microsoft.com/office/powerpoint/2010/main" xmlns="" val="26710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b="1" dirty="0" smtClean="0"/>
              <a:t>Say: </a:t>
            </a:r>
            <a:r>
              <a:rPr lang="en-US" dirty="0" smtClean="0"/>
              <a:t> We will use this card today to help us track the important information we should take away from this session. </a:t>
            </a:r>
          </a:p>
          <a:p>
            <a:pPr>
              <a:defRPr/>
            </a:pPr>
            <a:endParaRPr lang="en-US" dirty="0" smtClean="0"/>
          </a:p>
          <a:p>
            <a:pPr>
              <a:defRPr/>
            </a:pPr>
            <a:r>
              <a:rPr lang="en-US" dirty="0" smtClean="0"/>
              <a:t>On the first line, I would like you to write, “Track your thinking.”  </a:t>
            </a:r>
          </a:p>
          <a:p>
            <a:pPr>
              <a:defRPr/>
            </a:pPr>
            <a:endParaRPr lang="en-US" dirty="0" smtClean="0"/>
          </a:p>
          <a:p>
            <a:pPr>
              <a:defRPr/>
            </a:pPr>
            <a:r>
              <a:rPr lang="en-US" b="1" dirty="0" smtClean="0"/>
              <a:t>Click for first bullet to appear.</a:t>
            </a:r>
          </a:p>
          <a:p>
            <a:pPr>
              <a:defRPr/>
            </a:pPr>
            <a:endParaRPr lang="en-US" b="1" dirty="0" smtClean="0"/>
          </a:p>
          <a:p>
            <a:pPr>
              <a:defRPr/>
            </a:pPr>
            <a:r>
              <a:rPr lang="en-US" b="1" dirty="0" smtClean="0"/>
              <a:t>Say: </a:t>
            </a:r>
            <a:r>
              <a:rPr lang="en-US" dirty="0" smtClean="0"/>
              <a:t>We will see today, the value of tracking our thinking the very first time that we read a text.  Thinking about what strategies we use as we read - what we authentically do to comprehend, helps us to know what we need to teach to our students.</a:t>
            </a:r>
          </a:p>
          <a:p>
            <a:pPr>
              <a:defRPr/>
            </a:pPr>
            <a:endParaRPr lang="en-US" dirty="0" smtClean="0"/>
          </a:p>
          <a:p>
            <a:pPr>
              <a:defRPr/>
            </a:pPr>
            <a:r>
              <a:rPr lang="en-US" dirty="0" smtClean="0"/>
              <a:t>On the second line, I would like you to write  “CPQ for each reading.”</a:t>
            </a:r>
          </a:p>
          <a:p>
            <a:pPr>
              <a:defRPr/>
            </a:pPr>
            <a:endParaRPr lang="en-US" dirty="0" smtClean="0"/>
          </a:p>
          <a:p>
            <a:pPr>
              <a:defRPr/>
            </a:pPr>
            <a:r>
              <a:rPr lang="en-US" b="1" dirty="0" smtClean="0"/>
              <a:t>Click for second bullet to appear.</a:t>
            </a:r>
          </a:p>
          <a:p>
            <a:pPr>
              <a:defRPr/>
            </a:pPr>
            <a:endParaRPr lang="en-US" b="1" dirty="0" smtClean="0"/>
          </a:p>
          <a:p>
            <a:pPr>
              <a:defRPr/>
            </a:pPr>
            <a:r>
              <a:rPr lang="en-US" b="1" dirty="0" smtClean="0"/>
              <a:t>Say: </a:t>
            </a:r>
            <a:r>
              <a:rPr lang="en-US" dirty="0" smtClean="0"/>
              <a:t>By the end of this session, you should have a good understanding of what a CPQ is – a Comprehension Purpose Question.  This is really what this whole session is about.</a:t>
            </a:r>
          </a:p>
          <a:p>
            <a:pPr>
              <a:defRPr/>
            </a:pPr>
            <a:endParaRPr lang="en-US" dirty="0" smtClean="0"/>
          </a:p>
          <a:p>
            <a:pPr>
              <a:defRPr/>
            </a:pPr>
            <a:r>
              <a:rPr lang="en-US" dirty="0" smtClean="0"/>
              <a:t>On the last line, I would like you to write, “Good to Great!”</a:t>
            </a:r>
          </a:p>
          <a:p>
            <a:pPr>
              <a:defRPr/>
            </a:pPr>
            <a:endParaRPr lang="en-US" dirty="0" smtClean="0"/>
          </a:p>
          <a:p>
            <a:pPr>
              <a:defRPr/>
            </a:pPr>
            <a:r>
              <a:rPr lang="en-US" b="1" dirty="0" smtClean="0"/>
              <a:t>Click for third bullet to appear.</a:t>
            </a:r>
          </a:p>
          <a:p>
            <a:pPr>
              <a:defRPr/>
            </a:pPr>
            <a:endParaRPr lang="en-US" b="1" dirty="0" smtClean="0"/>
          </a:p>
          <a:p>
            <a:pPr>
              <a:defRPr/>
            </a:pPr>
            <a:r>
              <a:rPr lang="en-US" b="1" dirty="0" smtClean="0"/>
              <a:t>Say: </a:t>
            </a:r>
            <a:r>
              <a:rPr lang="en-US" dirty="0" smtClean="0"/>
              <a:t>As teachers, we  ask our students questions all of the time for a variety of reasons.  Today, we are going to talk about a special type of question which is used to scaffold students’ comprehension of text.  These questions are so special, so important, that we want to ensure that the questions we ask aren’t just good.  We want to ensure that our Comprehension Purpose Questions are great!  We’ll talk about how we will know if the questions we develop are good or great. </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0FA59-37CF-445E-B4B7-FDC28DC0F48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b="1" dirty="0" smtClean="0"/>
              <a:t>Read slide.</a:t>
            </a:r>
          </a:p>
          <a:p>
            <a:pPr eaLnBrk="1" hangingPunct="1">
              <a:spcBef>
                <a:spcPct val="0"/>
              </a:spcBef>
            </a:pPr>
            <a:endParaRPr lang="en-US" b="1"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181B1-29FC-49BA-81F8-B829AA9B6571}" type="slidenum">
              <a:rPr lang="en-US" smtClean="0">
                <a:solidFill>
                  <a:srgbClr val="000000"/>
                </a:solidFill>
              </a:rPr>
              <a:pPr fontAlgn="base">
                <a:spcBef>
                  <a:spcPct val="0"/>
                </a:spcBef>
                <a:spcAft>
                  <a:spcPct val="0"/>
                </a:spcAft>
                <a:defRPr/>
              </a:pPr>
              <a:t>7</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slide.</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573D78-5CD6-4A39-8302-E8CE4A9F4360}" type="slidenum">
              <a:rPr lang="en-US" smtClean="0">
                <a:solidFill>
                  <a:srgbClr val="000000"/>
                </a:solidFill>
              </a:rPr>
              <a:pPr fontAlgn="base">
                <a:spcBef>
                  <a:spcPct val="0"/>
                </a:spcBef>
                <a:spcAft>
                  <a:spcPct val="0"/>
                </a:spcAft>
                <a:defRPr/>
              </a:pPr>
              <a:t>8</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quote.</a:t>
            </a:r>
            <a:endParaRPr lang="en-US" dirty="0" smtClean="0"/>
          </a:p>
          <a:p>
            <a:endParaRPr lang="en-US" b="1" dirty="0" smtClean="0"/>
          </a:p>
          <a:p>
            <a:r>
              <a:rPr lang="en-US" b="1" dirty="0" smtClean="0"/>
              <a:t>Click to highlight the words “purposeful” and “active.”</a:t>
            </a:r>
            <a:endParaRPr lang="en-US" dirty="0" smtClean="0"/>
          </a:p>
          <a:p>
            <a:endParaRPr lang="en-US" b="1" dirty="0" smtClean="0"/>
          </a:p>
          <a:p>
            <a:r>
              <a:rPr lang="en-US" b="1" dirty="0" smtClean="0"/>
              <a:t>Say: </a:t>
            </a:r>
            <a:r>
              <a:rPr lang="en-US" dirty="0" smtClean="0"/>
              <a:t>Guiding students to set a purpose for reading can help them to be both purposeful and active.</a:t>
            </a:r>
          </a:p>
          <a:p>
            <a:endParaRPr lang="en-US" dirty="0" smtClean="0"/>
          </a:p>
          <a:p>
            <a:r>
              <a:rPr lang="en-US" dirty="0" smtClean="0"/>
              <a:t>Before we discuss how we do this for our students, let’s look at how having a purpose impacts our own reading. </a:t>
            </a:r>
          </a:p>
          <a:p>
            <a:pPr eaLnBrk="1" hangingPunct="1">
              <a:spcBef>
                <a:spcPct val="0"/>
              </a:spcBef>
            </a:pP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FC5C69-B127-4981-91AF-5852E6AFD0B5}" type="slidenum">
              <a:rPr lang="en-US" smtClean="0">
                <a:solidFill>
                  <a:srgbClr val="000000"/>
                </a:solidFill>
              </a:rPr>
              <a:pPr fontAlgn="base">
                <a:spcBef>
                  <a:spcPct val="0"/>
                </a:spcBef>
                <a:spcAft>
                  <a:spcPct val="0"/>
                </a:spcAft>
                <a:defRPr/>
              </a:pPr>
              <a:t>9</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6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userDrawn="1"/>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288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userDrawn="1"/>
        </p:nvPicPr>
        <p:blipFill>
          <a:blip r:embed="rId14" cstate="print"/>
          <a:stretch>
            <a:fillRect/>
          </a:stretch>
        </p:blipFill>
        <p:spPr>
          <a:xfrm>
            <a:off x="0" y="0"/>
            <a:ext cx="9144000" cy="819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Focus on Comprehension</a:t>
            </a:r>
            <a:endParaRPr lang="en-US" dirty="0"/>
          </a:p>
        </p:txBody>
      </p:sp>
      <p:sp>
        <p:nvSpPr>
          <p:cNvPr id="3" name="Subtitle 2"/>
          <p:cNvSpPr>
            <a:spLocks noGrp="1"/>
          </p:cNvSpPr>
          <p:nvPr>
            <p:ph type="subTitle" idx="1"/>
          </p:nvPr>
        </p:nvSpPr>
        <p:spPr/>
        <p:txBody>
          <a:bodyPr/>
          <a:lstStyle/>
          <a:p>
            <a:pPr>
              <a:spcBef>
                <a:spcPts val="0"/>
              </a:spcBef>
            </a:pPr>
            <a:r>
              <a:rPr lang="en-US" dirty="0" smtClean="0"/>
              <a:t>Brownsville ISD</a:t>
            </a:r>
          </a:p>
          <a:p>
            <a:pPr>
              <a:spcBef>
                <a:spcPts val="0"/>
              </a:spcBef>
            </a:pPr>
            <a:r>
              <a:rPr lang="en-US" dirty="0" smtClean="0"/>
              <a:t>K-5</a:t>
            </a:r>
            <a:endParaRPr lang="en-US" dirty="0"/>
          </a:p>
        </p:txBody>
      </p:sp>
    </p:spTree>
    <p:extLst>
      <p:ext uri="{BB962C8B-B14F-4D97-AF65-F5344CB8AC3E}">
        <p14:creationId xmlns:p14="http://schemas.microsoft.com/office/powerpoint/2010/main" xmlns="" val="77278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818466"/>
            <a:ext cx="8686800" cy="4307697"/>
          </a:xfrm>
        </p:spPr>
        <p:txBody>
          <a:bodyPr rtlCol="0">
            <a:normAutofit/>
          </a:bodyPr>
          <a:lstStyle/>
          <a:p>
            <a:pPr eaLnBrk="1" fontAlgn="auto" hangingPunct="1">
              <a:spcAft>
                <a:spcPts val="0"/>
              </a:spcAft>
              <a:buFont typeface="Arial" pitchFamily="34" charset="0"/>
              <a:buChar char="•"/>
              <a:defRPr/>
            </a:pPr>
            <a:r>
              <a:rPr lang="en-US" dirty="0" smtClean="0"/>
              <a:t>Read </a:t>
            </a:r>
            <a:r>
              <a:rPr lang="en-US" i="1" dirty="0" smtClean="0"/>
              <a:t>The House </a:t>
            </a:r>
            <a:r>
              <a:rPr lang="en-US" dirty="0" smtClean="0"/>
              <a:t>silently.  </a:t>
            </a:r>
          </a:p>
          <a:p>
            <a:pPr marL="341313" indent="-341313" eaLnBrk="1" fontAlgn="auto" hangingPunct="1">
              <a:spcAft>
                <a:spcPts val="0"/>
              </a:spcAft>
              <a:buFont typeface="Arial" pitchFamily="34" charset="0"/>
              <a:buChar char="•"/>
              <a:defRPr/>
            </a:pPr>
            <a:r>
              <a:rPr lang="en-US" dirty="0" smtClean="0"/>
              <a:t>Use a                highlighter to highlight the important information as you read.</a:t>
            </a:r>
            <a:r>
              <a:rPr lang="en-US" dirty="0" smtClean="0">
                <a:latin typeface="Gemelli" pitchFamily="2" charset="0"/>
              </a:rPr>
              <a:t> </a:t>
            </a:r>
          </a:p>
          <a:p>
            <a:pPr eaLnBrk="1" fontAlgn="auto" hangingPunct="1">
              <a:spcAft>
                <a:spcPts val="0"/>
              </a:spcAft>
              <a:buFontTx/>
              <a:buNone/>
              <a:defRPr/>
            </a:pPr>
            <a:endParaRPr lang="en-US" dirty="0" smtClean="0">
              <a:latin typeface="Gemelli" pitchFamily="2" charset="0"/>
            </a:endParaRPr>
          </a:p>
          <a:p>
            <a:pPr eaLnBrk="1" fontAlgn="auto" hangingPunct="1">
              <a:spcAft>
                <a:spcPts val="0"/>
              </a:spcAft>
              <a:buFontTx/>
              <a:buNone/>
              <a:defRPr/>
            </a:pPr>
            <a:endParaRPr lang="en-US" dirty="0" smtClean="0">
              <a:latin typeface="Gemelli" pitchFamily="2" charset="0"/>
            </a:endParaRPr>
          </a:p>
          <a:p>
            <a:pPr eaLnBrk="1" fontAlgn="auto" hangingPunct="1">
              <a:spcAft>
                <a:spcPts val="0"/>
              </a:spcAft>
              <a:buFontTx/>
              <a:buNone/>
              <a:defRPr/>
            </a:pPr>
            <a:endParaRPr lang="en-US" dirty="0" smtClean="0">
              <a:latin typeface="Gemelli" pitchFamily="2" charset="0"/>
            </a:endParaRPr>
          </a:p>
          <a:p>
            <a:pPr eaLnBrk="1" fontAlgn="auto" hangingPunct="1">
              <a:spcAft>
                <a:spcPts val="0"/>
              </a:spcAft>
              <a:buFontTx/>
              <a:buNone/>
              <a:defRPr/>
            </a:pPr>
            <a:r>
              <a:rPr lang="en-US" dirty="0" smtClean="0">
                <a:latin typeface="Gemelli" pitchFamily="2" charset="0"/>
              </a:rPr>
              <a:t>                                      </a:t>
            </a:r>
            <a:endParaRPr lang="en-US" sz="1800" dirty="0" smtClean="0">
              <a:latin typeface="Comic Sans MS" pitchFamily="66" charset="0"/>
            </a:endParaRPr>
          </a:p>
          <a:p>
            <a:pPr eaLnBrk="1" fontAlgn="auto" hangingPunct="1">
              <a:spcAft>
                <a:spcPts val="0"/>
              </a:spcAft>
              <a:buFontTx/>
              <a:buNone/>
              <a:defRPr/>
            </a:pPr>
            <a:endParaRPr lang="en-US" dirty="0" smtClean="0"/>
          </a:p>
          <a:p>
            <a:pPr eaLnBrk="1" fontAlgn="auto" hangingPunct="1">
              <a:spcAft>
                <a:spcPts val="0"/>
              </a:spcAft>
              <a:buFont typeface="Wingdings 2" pitchFamily="18" charset="2"/>
              <a:buNone/>
              <a:defRPr/>
            </a:pPr>
            <a:endParaRPr lang="en-US" b="1" dirty="0" smtClean="0"/>
          </a:p>
          <a:p>
            <a:pPr eaLnBrk="1" fontAlgn="auto" hangingPunct="1">
              <a:spcAft>
                <a:spcPts val="0"/>
              </a:spcAft>
              <a:buFont typeface="Wingdings 2" pitchFamily="18" charset="2"/>
              <a:buNone/>
              <a:defRPr/>
            </a:pPr>
            <a:endParaRPr lang="en-US" b="1" dirty="0" smtClean="0"/>
          </a:p>
          <a:p>
            <a:pPr eaLnBrk="1" fontAlgn="auto" hangingPunct="1">
              <a:spcAft>
                <a:spcPts val="0"/>
              </a:spcAft>
              <a:buFont typeface="Wingdings 2" pitchFamily="18" charset="2"/>
              <a:buNone/>
              <a:defRPr/>
            </a:pPr>
            <a:endParaRPr lang="en-US" dirty="0" smtClean="0"/>
          </a:p>
        </p:txBody>
      </p:sp>
      <p:sp>
        <p:nvSpPr>
          <p:cNvPr id="21507" name="Title 4"/>
          <p:cNvSpPr>
            <a:spLocks noGrp="1"/>
          </p:cNvSpPr>
          <p:nvPr>
            <p:ph type="title"/>
          </p:nvPr>
        </p:nvSpPr>
        <p:spPr/>
        <p:txBody>
          <a:bodyPr anchor="t"/>
          <a:lstStyle/>
          <a:p>
            <a:pPr eaLnBrk="1" hangingPunct="1"/>
            <a:r>
              <a:rPr lang="en-US" dirty="0" smtClean="0"/>
              <a:t>Activity</a:t>
            </a:r>
          </a:p>
        </p:txBody>
      </p:sp>
      <p:pic>
        <p:nvPicPr>
          <p:cNvPr id="21508" name="Picture 5" descr="j01856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8862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WordArt 7"/>
          <p:cNvSpPr>
            <a:spLocks noChangeArrowheads="1" noChangeShapeType="1" noTextEdit="1"/>
          </p:cNvSpPr>
          <p:nvPr/>
        </p:nvSpPr>
        <p:spPr bwMode="auto">
          <a:xfrm>
            <a:off x="1981200" y="2514600"/>
            <a:ext cx="1143000" cy="4191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00"/>
                </a:solidFill>
                <a:latin typeface="Arial Black"/>
              </a:rPr>
              <a:t>yellow</a:t>
            </a:r>
          </a:p>
        </p:txBody>
      </p:sp>
      <p:grpSp>
        <p:nvGrpSpPr>
          <p:cNvPr id="21510" name="Group 21"/>
          <p:cNvGrpSpPr>
            <a:grpSpLocks/>
          </p:cNvGrpSpPr>
          <p:nvPr/>
        </p:nvGrpSpPr>
        <p:grpSpPr bwMode="auto">
          <a:xfrm>
            <a:off x="7772425" y="990600"/>
            <a:ext cx="1152525" cy="1023938"/>
            <a:chOff x="7010400" y="4419600"/>
            <a:chExt cx="1841500" cy="1635125"/>
          </a:xfrm>
        </p:grpSpPr>
        <p:grpSp>
          <p:nvGrpSpPr>
            <p:cNvPr id="21511" name="Group 9"/>
            <p:cNvGrpSpPr>
              <a:grpSpLocks noChangeAspect="1"/>
            </p:cNvGrpSpPr>
            <p:nvPr/>
          </p:nvGrpSpPr>
          <p:grpSpPr bwMode="auto">
            <a:xfrm>
              <a:off x="7010400" y="4419600"/>
              <a:ext cx="1841500" cy="1635125"/>
              <a:chOff x="4416" y="2784"/>
              <a:chExt cx="1160" cy="1030"/>
            </a:xfrm>
          </p:grpSpPr>
          <p:sp>
            <p:nvSpPr>
              <p:cNvPr id="21513" name="AutoShape 8"/>
              <p:cNvSpPr>
                <a:spLocks noChangeAspect="1" noChangeArrowheads="1" noTextEdit="1"/>
              </p:cNvSpPr>
              <p:nvPr/>
            </p:nvSpPr>
            <p:spPr bwMode="auto">
              <a:xfrm>
                <a:off x="4416" y="2784"/>
                <a:ext cx="1160" cy="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1514" name="Freeform 10"/>
              <p:cNvSpPr>
                <a:spLocks/>
              </p:cNvSpPr>
              <p:nvPr/>
            </p:nvSpPr>
            <p:spPr bwMode="auto">
              <a:xfrm>
                <a:off x="4424" y="2796"/>
                <a:ext cx="1112" cy="1014"/>
              </a:xfrm>
              <a:custGeom>
                <a:avLst/>
                <a:gdLst>
                  <a:gd name="T0" fmla="*/ 950 w 1112"/>
                  <a:gd name="T1" fmla="*/ 116 h 1014"/>
                  <a:gd name="T2" fmla="*/ 950 w 1112"/>
                  <a:gd name="T3" fmla="*/ 116 h 1014"/>
                  <a:gd name="T4" fmla="*/ 960 w 1112"/>
                  <a:gd name="T5" fmla="*/ 164 h 1014"/>
                  <a:gd name="T6" fmla="*/ 982 w 1112"/>
                  <a:gd name="T7" fmla="*/ 250 h 1014"/>
                  <a:gd name="T8" fmla="*/ 1028 w 1112"/>
                  <a:gd name="T9" fmla="*/ 440 h 1014"/>
                  <a:gd name="T10" fmla="*/ 1112 w 1112"/>
                  <a:gd name="T11" fmla="*/ 792 h 1014"/>
                  <a:gd name="T12" fmla="*/ 160 w 1112"/>
                  <a:gd name="T13" fmla="*/ 1014 h 1014"/>
                  <a:gd name="T14" fmla="*/ 160 w 1112"/>
                  <a:gd name="T15" fmla="*/ 1014 h 1014"/>
                  <a:gd name="T16" fmla="*/ 92 w 1112"/>
                  <a:gd name="T17" fmla="*/ 712 h 1014"/>
                  <a:gd name="T18" fmla="*/ 42 w 1112"/>
                  <a:gd name="T19" fmla="*/ 488 h 1014"/>
                  <a:gd name="T20" fmla="*/ 12 w 1112"/>
                  <a:gd name="T21" fmla="*/ 354 h 1014"/>
                  <a:gd name="T22" fmla="*/ 12 w 1112"/>
                  <a:gd name="T23" fmla="*/ 354 h 1014"/>
                  <a:gd name="T24" fmla="*/ 4 w 1112"/>
                  <a:gd name="T25" fmla="*/ 298 h 1014"/>
                  <a:gd name="T26" fmla="*/ 0 w 1112"/>
                  <a:gd name="T27" fmla="*/ 254 h 1014"/>
                  <a:gd name="T28" fmla="*/ 0 w 1112"/>
                  <a:gd name="T29" fmla="*/ 214 h 1014"/>
                  <a:gd name="T30" fmla="*/ 952 w 1112"/>
                  <a:gd name="T31" fmla="*/ 0 h 1014"/>
                  <a:gd name="T32" fmla="*/ 952 w 1112"/>
                  <a:gd name="T33" fmla="*/ 0 h 1014"/>
                  <a:gd name="T34" fmla="*/ 950 w 1112"/>
                  <a:gd name="T35" fmla="*/ 10 h 1014"/>
                  <a:gd name="T36" fmla="*/ 946 w 1112"/>
                  <a:gd name="T37" fmla="*/ 36 h 1014"/>
                  <a:gd name="T38" fmla="*/ 944 w 1112"/>
                  <a:gd name="T39" fmla="*/ 54 h 1014"/>
                  <a:gd name="T40" fmla="*/ 944 w 1112"/>
                  <a:gd name="T41" fmla="*/ 72 h 1014"/>
                  <a:gd name="T42" fmla="*/ 946 w 1112"/>
                  <a:gd name="T43" fmla="*/ 94 h 1014"/>
                  <a:gd name="T44" fmla="*/ 950 w 1112"/>
                  <a:gd name="T45" fmla="*/ 116 h 1014"/>
                  <a:gd name="T46" fmla="*/ 950 w 1112"/>
                  <a:gd name="T47" fmla="*/ 116 h 10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2"/>
                  <a:gd name="T73" fmla="*/ 0 h 1014"/>
                  <a:gd name="T74" fmla="*/ 1112 w 1112"/>
                  <a:gd name="T75" fmla="*/ 1014 h 10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2" h="1014">
                    <a:moveTo>
                      <a:pt x="950" y="116"/>
                    </a:moveTo>
                    <a:lnTo>
                      <a:pt x="950" y="116"/>
                    </a:lnTo>
                    <a:lnTo>
                      <a:pt x="960" y="164"/>
                    </a:lnTo>
                    <a:lnTo>
                      <a:pt x="982" y="250"/>
                    </a:lnTo>
                    <a:lnTo>
                      <a:pt x="1028" y="440"/>
                    </a:lnTo>
                    <a:lnTo>
                      <a:pt x="1112" y="792"/>
                    </a:lnTo>
                    <a:lnTo>
                      <a:pt x="160" y="1014"/>
                    </a:lnTo>
                    <a:lnTo>
                      <a:pt x="92" y="712"/>
                    </a:lnTo>
                    <a:lnTo>
                      <a:pt x="42" y="488"/>
                    </a:lnTo>
                    <a:lnTo>
                      <a:pt x="12" y="354"/>
                    </a:lnTo>
                    <a:lnTo>
                      <a:pt x="4" y="298"/>
                    </a:lnTo>
                    <a:lnTo>
                      <a:pt x="0" y="254"/>
                    </a:lnTo>
                    <a:lnTo>
                      <a:pt x="0" y="214"/>
                    </a:lnTo>
                    <a:lnTo>
                      <a:pt x="952" y="0"/>
                    </a:lnTo>
                    <a:lnTo>
                      <a:pt x="950" y="10"/>
                    </a:lnTo>
                    <a:lnTo>
                      <a:pt x="946" y="36"/>
                    </a:lnTo>
                    <a:lnTo>
                      <a:pt x="944" y="54"/>
                    </a:lnTo>
                    <a:lnTo>
                      <a:pt x="944" y="72"/>
                    </a:lnTo>
                    <a:lnTo>
                      <a:pt x="946" y="94"/>
                    </a:lnTo>
                    <a:lnTo>
                      <a:pt x="950" y="116"/>
                    </a:lnTo>
                    <a:close/>
                  </a:path>
                </a:pathLst>
              </a:custGeom>
              <a:solidFill>
                <a:srgbClr val="B0B6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15" name="Freeform 11"/>
              <p:cNvSpPr>
                <a:spLocks/>
              </p:cNvSpPr>
              <p:nvPr/>
            </p:nvSpPr>
            <p:spPr bwMode="auto">
              <a:xfrm>
                <a:off x="4420" y="2788"/>
                <a:ext cx="1152" cy="986"/>
              </a:xfrm>
              <a:custGeom>
                <a:avLst/>
                <a:gdLst>
                  <a:gd name="T0" fmla="*/ 984 w 1152"/>
                  <a:gd name="T1" fmla="*/ 116 h 986"/>
                  <a:gd name="T2" fmla="*/ 984 w 1152"/>
                  <a:gd name="T3" fmla="*/ 116 h 986"/>
                  <a:gd name="T4" fmla="*/ 1016 w 1152"/>
                  <a:gd name="T5" fmla="*/ 242 h 986"/>
                  <a:gd name="T6" fmla="*/ 1072 w 1152"/>
                  <a:gd name="T7" fmla="*/ 462 h 986"/>
                  <a:gd name="T8" fmla="*/ 1152 w 1152"/>
                  <a:gd name="T9" fmla="*/ 766 h 986"/>
                  <a:gd name="T10" fmla="*/ 180 w 1152"/>
                  <a:gd name="T11" fmla="*/ 986 h 986"/>
                  <a:gd name="T12" fmla="*/ 180 w 1152"/>
                  <a:gd name="T13" fmla="*/ 986 h 986"/>
                  <a:gd name="T14" fmla="*/ 104 w 1152"/>
                  <a:gd name="T15" fmla="*/ 694 h 986"/>
                  <a:gd name="T16" fmla="*/ 48 w 1152"/>
                  <a:gd name="T17" fmla="*/ 478 h 986"/>
                  <a:gd name="T18" fmla="*/ 16 w 1152"/>
                  <a:gd name="T19" fmla="*/ 348 h 986"/>
                  <a:gd name="T20" fmla="*/ 16 w 1152"/>
                  <a:gd name="T21" fmla="*/ 348 h 986"/>
                  <a:gd name="T22" fmla="*/ 6 w 1152"/>
                  <a:gd name="T23" fmla="*/ 296 h 986"/>
                  <a:gd name="T24" fmla="*/ 2 w 1152"/>
                  <a:gd name="T25" fmla="*/ 252 h 986"/>
                  <a:gd name="T26" fmla="*/ 0 w 1152"/>
                  <a:gd name="T27" fmla="*/ 210 h 986"/>
                  <a:gd name="T28" fmla="*/ 964 w 1152"/>
                  <a:gd name="T29" fmla="*/ 0 h 986"/>
                  <a:gd name="T30" fmla="*/ 964 w 1152"/>
                  <a:gd name="T31" fmla="*/ 0 h 986"/>
                  <a:gd name="T32" fmla="*/ 970 w 1152"/>
                  <a:gd name="T33" fmla="*/ 36 h 986"/>
                  <a:gd name="T34" fmla="*/ 976 w 1152"/>
                  <a:gd name="T35" fmla="*/ 72 h 986"/>
                  <a:gd name="T36" fmla="*/ 984 w 1152"/>
                  <a:gd name="T37" fmla="*/ 116 h 986"/>
                  <a:gd name="T38" fmla="*/ 984 w 1152"/>
                  <a:gd name="T39" fmla="*/ 116 h 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2"/>
                  <a:gd name="T61" fmla="*/ 0 h 986"/>
                  <a:gd name="T62" fmla="*/ 1152 w 1152"/>
                  <a:gd name="T63" fmla="*/ 986 h 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2" h="986">
                    <a:moveTo>
                      <a:pt x="984" y="116"/>
                    </a:moveTo>
                    <a:lnTo>
                      <a:pt x="984" y="116"/>
                    </a:lnTo>
                    <a:lnTo>
                      <a:pt x="1016" y="242"/>
                    </a:lnTo>
                    <a:lnTo>
                      <a:pt x="1072" y="462"/>
                    </a:lnTo>
                    <a:lnTo>
                      <a:pt x="1152" y="766"/>
                    </a:lnTo>
                    <a:lnTo>
                      <a:pt x="180" y="986"/>
                    </a:lnTo>
                    <a:lnTo>
                      <a:pt x="104" y="694"/>
                    </a:lnTo>
                    <a:lnTo>
                      <a:pt x="48" y="478"/>
                    </a:lnTo>
                    <a:lnTo>
                      <a:pt x="16" y="348"/>
                    </a:lnTo>
                    <a:lnTo>
                      <a:pt x="6" y="296"/>
                    </a:lnTo>
                    <a:lnTo>
                      <a:pt x="2" y="252"/>
                    </a:lnTo>
                    <a:lnTo>
                      <a:pt x="0" y="210"/>
                    </a:lnTo>
                    <a:lnTo>
                      <a:pt x="964" y="0"/>
                    </a:lnTo>
                    <a:lnTo>
                      <a:pt x="970" y="36"/>
                    </a:lnTo>
                    <a:lnTo>
                      <a:pt x="976" y="72"/>
                    </a:lnTo>
                    <a:lnTo>
                      <a:pt x="984" y="116"/>
                    </a:lnTo>
                    <a:close/>
                  </a:path>
                </a:pathLst>
              </a:custGeom>
              <a:solidFill>
                <a:srgbClr val="FEE6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16" name="Freeform 12"/>
              <p:cNvSpPr>
                <a:spLocks/>
              </p:cNvSpPr>
              <p:nvPr/>
            </p:nvSpPr>
            <p:spPr bwMode="auto">
              <a:xfrm>
                <a:off x="4836" y="2894"/>
                <a:ext cx="162" cy="160"/>
              </a:xfrm>
              <a:custGeom>
                <a:avLst/>
                <a:gdLst>
                  <a:gd name="T0" fmla="*/ 158 w 162"/>
                  <a:gd name="T1" fmla="*/ 106 h 160"/>
                  <a:gd name="T2" fmla="*/ 158 w 162"/>
                  <a:gd name="T3" fmla="*/ 106 h 160"/>
                  <a:gd name="T4" fmla="*/ 152 w 162"/>
                  <a:gd name="T5" fmla="*/ 120 h 160"/>
                  <a:gd name="T6" fmla="*/ 142 w 162"/>
                  <a:gd name="T7" fmla="*/ 132 h 160"/>
                  <a:gd name="T8" fmla="*/ 132 w 162"/>
                  <a:gd name="T9" fmla="*/ 144 h 160"/>
                  <a:gd name="T10" fmla="*/ 118 w 162"/>
                  <a:gd name="T11" fmla="*/ 152 h 160"/>
                  <a:gd name="T12" fmla="*/ 104 w 162"/>
                  <a:gd name="T13" fmla="*/ 156 h 160"/>
                  <a:gd name="T14" fmla="*/ 88 w 162"/>
                  <a:gd name="T15" fmla="*/ 160 h 160"/>
                  <a:gd name="T16" fmla="*/ 72 w 162"/>
                  <a:gd name="T17" fmla="*/ 160 h 160"/>
                  <a:gd name="T18" fmla="*/ 56 w 162"/>
                  <a:gd name="T19" fmla="*/ 156 h 160"/>
                  <a:gd name="T20" fmla="*/ 56 w 162"/>
                  <a:gd name="T21" fmla="*/ 156 h 160"/>
                  <a:gd name="T22" fmla="*/ 40 w 162"/>
                  <a:gd name="T23" fmla="*/ 150 h 160"/>
                  <a:gd name="T24" fmla="*/ 28 w 162"/>
                  <a:gd name="T25" fmla="*/ 140 h 160"/>
                  <a:gd name="T26" fmla="*/ 16 w 162"/>
                  <a:gd name="T27" fmla="*/ 128 h 160"/>
                  <a:gd name="T28" fmla="*/ 8 w 162"/>
                  <a:gd name="T29" fmla="*/ 116 h 160"/>
                  <a:gd name="T30" fmla="*/ 2 w 162"/>
                  <a:gd name="T31" fmla="*/ 102 h 160"/>
                  <a:gd name="T32" fmla="*/ 0 w 162"/>
                  <a:gd name="T33" fmla="*/ 86 h 160"/>
                  <a:gd name="T34" fmla="*/ 0 w 162"/>
                  <a:gd name="T35" fmla="*/ 70 h 160"/>
                  <a:gd name="T36" fmla="*/ 2 w 162"/>
                  <a:gd name="T37" fmla="*/ 54 h 160"/>
                  <a:gd name="T38" fmla="*/ 2 w 162"/>
                  <a:gd name="T39" fmla="*/ 54 h 160"/>
                  <a:gd name="T40" fmla="*/ 10 w 162"/>
                  <a:gd name="T41" fmla="*/ 40 h 160"/>
                  <a:gd name="T42" fmla="*/ 18 w 162"/>
                  <a:gd name="T43" fmla="*/ 26 h 160"/>
                  <a:gd name="T44" fmla="*/ 30 w 162"/>
                  <a:gd name="T45" fmla="*/ 16 h 160"/>
                  <a:gd name="T46" fmla="*/ 42 w 162"/>
                  <a:gd name="T47" fmla="*/ 8 h 160"/>
                  <a:gd name="T48" fmla="*/ 58 w 162"/>
                  <a:gd name="T49" fmla="*/ 2 h 160"/>
                  <a:gd name="T50" fmla="*/ 74 w 162"/>
                  <a:gd name="T51" fmla="*/ 0 h 160"/>
                  <a:gd name="T52" fmla="*/ 90 w 162"/>
                  <a:gd name="T53" fmla="*/ 0 h 160"/>
                  <a:gd name="T54" fmla="*/ 106 w 162"/>
                  <a:gd name="T55" fmla="*/ 4 h 160"/>
                  <a:gd name="T56" fmla="*/ 106 w 162"/>
                  <a:gd name="T57" fmla="*/ 4 h 160"/>
                  <a:gd name="T58" fmla="*/ 120 w 162"/>
                  <a:gd name="T59" fmla="*/ 10 h 160"/>
                  <a:gd name="T60" fmla="*/ 134 w 162"/>
                  <a:gd name="T61" fmla="*/ 20 h 160"/>
                  <a:gd name="T62" fmla="*/ 144 w 162"/>
                  <a:gd name="T63" fmla="*/ 30 h 160"/>
                  <a:gd name="T64" fmla="*/ 154 w 162"/>
                  <a:gd name="T65" fmla="*/ 44 h 160"/>
                  <a:gd name="T66" fmla="*/ 160 w 162"/>
                  <a:gd name="T67" fmla="*/ 58 h 160"/>
                  <a:gd name="T68" fmla="*/ 162 w 162"/>
                  <a:gd name="T69" fmla="*/ 74 h 160"/>
                  <a:gd name="T70" fmla="*/ 162 w 162"/>
                  <a:gd name="T71" fmla="*/ 90 h 160"/>
                  <a:gd name="T72" fmla="*/ 158 w 162"/>
                  <a:gd name="T73" fmla="*/ 106 h 160"/>
                  <a:gd name="T74" fmla="*/ 158 w 162"/>
                  <a:gd name="T75" fmla="*/ 106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60"/>
                  <a:gd name="T116" fmla="*/ 162 w 162"/>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60">
                    <a:moveTo>
                      <a:pt x="158" y="106"/>
                    </a:moveTo>
                    <a:lnTo>
                      <a:pt x="158" y="106"/>
                    </a:lnTo>
                    <a:lnTo>
                      <a:pt x="152" y="120"/>
                    </a:lnTo>
                    <a:lnTo>
                      <a:pt x="142" y="132"/>
                    </a:lnTo>
                    <a:lnTo>
                      <a:pt x="132" y="144"/>
                    </a:lnTo>
                    <a:lnTo>
                      <a:pt x="118" y="152"/>
                    </a:lnTo>
                    <a:lnTo>
                      <a:pt x="104" y="156"/>
                    </a:lnTo>
                    <a:lnTo>
                      <a:pt x="88" y="160"/>
                    </a:lnTo>
                    <a:lnTo>
                      <a:pt x="72" y="160"/>
                    </a:lnTo>
                    <a:lnTo>
                      <a:pt x="56" y="156"/>
                    </a:lnTo>
                    <a:lnTo>
                      <a:pt x="40" y="150"/>
                    </a:lnTo>
                    <a:lnTo>
                      <a:pt x="28" y="140"/>
                    </a:lnTo>
                    <a:lnTo>
                      <a:pt x="16" y="128"/>
                    </a:lnTo>
                    <a:lnTo>
                      <a:pt x="8" y="116"/>
                    </a:lnTo>
                    <a:lnTo>
                      <a:pt x="2" y="102"/>
                    </a:lnTo>
                    <a:lnTo>
                      <a:pt x="0" y="86"/>
                    </a:lnTo>
                    <a:lnTo>
                      <a:pt x="0" y="70"/>
                    </a:lnTo>
                    <a:lnTo>
                      <a:pt x="2" y="54"/>
                    </a:lnTo>
                    <a:lnTo>
                      <a:pt x="10" y="40"/>
                    </a:lnTo>
                    <a:lnTo>
                      <a:pt x="18" y="26"/>
                    </a:lnTo>
                    <a:lnTo>
                      <a:pt x="30" y="16"/>
                    </a:lnTo>
                    <a:lnTo>
                      <a:pt x="42" y="8"/>
                    </a:lnTo>
                    <a:lnTo>
                      <a:pt x="58" y="2"/>
                    </a:lnTo>
                    <a:lnTo>
                      <a:pt x="74" y="0"/>
                    </a:lnTo>
                    <a:lnTo>
                      <a:pt x="90" y="0"/>
                    </a:lnTo>
                    <a:lnTo>
                      <a:pt x="106" y="4"/>
                    </a:lnTo>
                    <a:lnTo>
                      <a:pt x="120" y="10"/>
                    </a:lnTo>
                    <a:lnTo>
                      <a:pt x="134" y="20"/>
                    </a:lnTo>
                    <a:lnTo>
                      <a:pt x="144" y="30"/>
                    </a:lnTo>
                    <a:lnTo>
                      <a:pt x="154" y="44"/>
                    </a:lnTo>
                    <a:lnTo>
                      <a:pt x="160" y="58"/>
                    </a:lnTo>
                    <a:lnTo>
                      <a:pt x="162" y="74"/>
                    </a:lnTo>
                    <a:lnTo>
                      <a:pt x="162" y="90"/>
                    </a:lnTo>
                    <a:lnTo>
                      <a:pt x="158" y="106"/>
                    </a:lnTo>
                    <a:close/>
                  </a:path>
                </a:pathLst>
              </a:custGeom>
              <a:solidFill>
                <a:srgbClr val="DDC8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17" name="Freeform 13"/>
              <p:cNvSpPr>
                <a:spLocks/>
              </p:cNvSpPr>
              <p:nvPr/>
            </p:nvSpPr>
            <p:spPr bwMode="auto">
              <a:xfrm>
                <a:off x="4844" y="2914"/>
                <a:ext cx="52" cy="116"/>
              </a:xfrm>
              <a:custGeom>
                <a:avLst/>
                <a:gdLst>
                  <a:gd name="T0" fmla="*/ 8 w 52"/>
                  <a:gd name="T1" fmla="*/ 32 h 116"/>
                  <a:gd name="T2" fmla="*/ 8 w 52"/>
                  <a:gd name="T3" fmla="*/ 32 h 116"/>
                  <a:gd name="T4" fmla="*/ 10 w 52"/>
                  <a:gd name="T5" fmla="*/ 16 h 116"/>
                  <a:gd name="T6" fmla="*/ 16 w 52"/>
                  <a:gd name="T7" fmla="*/ 0 h 116"/>
                  <a:gd name="T8" fmla="*/ 16 w 52"/>
                  <a:gd name="T9" fmla="*/ 0 h 116"/>
                  <a:gd name="T10" fmla="*/ 8 w 52"/>
                  <a:gd name="T11" fmla="*/ 10 h 116"/>
                  <a:gd name="T12" fmla="*/ 4 w 52"/>
                  <a:gd name="T13" fmla="*/ 22 h 116"/>
                  <a:gd name="T14" fmla="*/ 0 w 52"/>
                  <a:gd name="T15" fmla="*/ 34 h 116"/>
                  <a:gd name="T16" fmla="*/ 0 w 52"/>
                  <a:gd name="T17" fmla="*/ 48 h 116"/>
                  <a:gd name="T18" fmla="*/ 0 w 52"/>
                  <a:gd name="T19" fmla="*/ 48 h 116"/>
                  <a:gd name="T20" fmla="*/ 0 w 52"/>
                  <a:gd name="T21" fmla="*/ 58 h 116"/>
                  <a:gd name="T22" fmla="*/ 2 w 52"/>
                  <a:gd name="T23" fmla="*/ 68 h 116"/>
                  <a:gd name="T24" fmla="*/ 6 w 52"/>
                  <a:gd name="T25" fmla="*/ 78 h 116"/>
                  <a:gd name="T26" fmla="*/ 12 w 52"/>
                  <a:gd name="T27" fmla="*/ 88 h 116"/>
                  <a:gd name="T28" fmla="*/ 18 w 52"/>
                  <a:gd name="T29" fmla="*/ 96 h 116"/>
                  <a:gd name="T30" fmla="*/ 24 w 52"/>
                  <a:gd name="T31" fmla="*/ 104 h 116"/>
                  <a:gd name="T32" fmla="*/ 32 w 52"/>
                  <a:gd name="T33" fmla="*/ 110 h 116"/>
                  <a:gd name="T34" fmla="*/ 42 w 52"/>
                  <a:gd name="T35" fmla="*/ 116 h 116"/>
                  <a:gd name="T36" fmla="*/ 52 w 52"/>
                  <a:gd name="T37" fmla="*/ 102 h 116"/>
                  <a:gd name="T38" fmla="*/ 52 w 52"/>
                  <a:gd name="T39" fmla="*/ 102 h 116"/>
                  <a:gd name="T40" fmla="*/ 42 w 52"/>
                  <a:gd name="T41" fmla="*/ 96 h 116"/>
                  <a:gd name="T42" fmla="*/ 34 w 52"/>
                  <a:gd name="T43" fmla="*/ 90 h 116"/>
                  <a:gd name="T44" fmla="*/ 28 w 52"/>
                  <a:gd name="T45" fmla="*/ 82 h 116"/>
                  <a:gd name="T46" fmla="*/ 20 w 52"/>
                  <a:gd name="T47" fmla="*/ 74 h 116"/>
                  <a:gd name="T48" fmla="*/ 16 w 52"/>
                  <a:gd name="T49" fmla="*/ 64 h 116"/>
                  <a:gd name="T50" fmla="*/ 12 w 52"/>
                  <a:gd name="T51" fmla="*/ 54 h 116"/>
                  <a:gd name="T52" fmla="*/ 10 w 52"/>
                  <a:gd name="T53" fmla="*/ 44 h 116"/>
                  <a:gd name="T54" fmla="*/ 8 w 52"/>
                  <a:gd name="T55" fmla="*/ 32 h 116"/>
                  <a:gd name="T56" fmla="*/ 8 w 52"/>
                  <a:gd name="T57" fmla="*/ 32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116"/>
                  <a:gd name="T89" fmla="*/ 52 w 52"/>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116">
                    <a:moveTo>
                      <a:pt x="8" y="32"/>
                    </a:moveTo>
                    <a:lnTo>
                      <a:pt x="8" y="32"/>
                    </a:lnTo>
                    <a:lnTo>
                      <a:pt x="10" y="16"/>
                    </a:lnTo>
                    <a:lnTo>
                      <a:pt x="16" y="0"/>
                    </a:lnTo>
                    <a:lnTo>
                      <a:pt x="8" y="10"/>
                    </a:lnTo>
                    <a:lnTo>
                      <a:pt x="4" y="22"/>
                    </a:lnTo>
                    <a:lnTo>
                      <a:pt x="0" y="34"/>
                    </a:lnTo>
                    <a:lnTo>
                      <a:pt x="0" y="48"/>
                    </a:lnTo>
                    <a:lnTo>
                      <a:pt x="0" y="58"/>
                    </a:lnTo>
                    <a:lnTo>
                      <a:pt x="2" y="68"/>
                    </a:lnTo>
                    <a:lnTo>
                      <a:pt x="6" y="78"/>
                    </a:lnTo>
                    <a:lnTo>
                      <a:pt x="12" y="88"/>
                    </a:lnTo>
                    <a:lnTo>
                      <a:pt x="18" y="96"/>
                    </a:lnTo>
                    <a:lnTo>
                      <a:pt x="24" y="104"/>
                    </a:lnTo>
                    <a:lnTo>
                      <a:pt x="32" y="110"/>
                    </a:lnTo>
                    <a:lnTo>
                      <a:pt x="42" y="116"/>
                    </a:lnTo>
                    <a:lnTo>
                      <a:pt x="52" y="102"/>
                    </a:lnTo>
                    <a:lnTo>
                      <a:pt x="42" y="96"/>
                    </a:lnTo>
                    <a:lnTo>
                      <a:pt x="34" y="90"/>
                    </a:lnTo>
                    <a:lnTo>
                      <a:pt x="28" y="82"/>
                    </a:lnTo>
                    <a:lnTo>
                      <a:pt x="20" y="74"/>
                    </a:lnTo>
                    <a:lnTo>
                      <a:pt x="16" y="64"/>
                    </a:lnTo>
                    <a:lnTo>
                      <a:pt x="12" y="54"/>
                    </a:lnTo>
                    <a:lnTo>
                      <a:pt x="10" y="44"/>
                    </a:lnTo>
                    <a:lnTo>
                      <a:pt x="8" y="32"/>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18" name="Freeform 14"/>
              <p:cNvSpPr>
                <a:spLocks/>
              </p:cNvSpPr>
              <p:nvPr/>
            </p:nvSpPr>
            <p:spPr bwMode="auto">
              <a:xfrm>
                <a:off x="4886" y="2992"/>
                <a:ext cx="108" cy="48"/>
              </a:xfrm>
              <a:custGeom>
                <a:avLst/>
                <a:gdLst>
                  <a:gd name="T0" fmla="*/ 108 w 108"/>
                  <a:gd name="T1" fmla="*/ 0 h 48"/>
                  <a:gd name="T2" fmla="*/ 108 w 108"/>
                  <a:gd name="T3" fmla="*/ 0 h 48"/>
                  <a:gd name="T4" fmla="*/ 96 w 108"/>
                  <a:gd name="T5" fmla="*/ 14 h 48"/>
                  <a:gd name="T6" fmla="*/ 80 w 108"/>
                  <a:gd name="T7" fmla="*/ 24 h 48"/>
                  <a:gd name="T8" fmla="*/ 64 w 108"/>
                  <a:gd name="T9" fmla="*/ 30 h 48"/>
                  <a:gd name="T10" fmla="*/ 46 w 108"/>
                  <a:gd name="T11" fmla="*/ 32 h 48"/>
                  <a:gd name="T12" fmla="*/ 46 w 108"/>
                  <a:gd name="T13" fmla="*/ 32 h 48"/>
                  <a:gd name="T14" fmla="*/ 26 w 108"/>
                  <a:gd name="T15" fmla="*/ 30 h 48"/>
                  <a:gd name="T16" fmla="*/ 10 w 108"/>
                  <a:gd name="T17" fmla="*/ 24 h 48"/>
                  <a:gd name="T18" fmla="*/ 0 w 108"/>
                  <a:gd name="T19" fmla="*/ 38 h 48"/>
                  <a:gd name="T20" fmla="*/ 0 w 108"/>
                  <a:gd name="T21" fmla="*/ 38 h 48"/>
                  <a:gd name="T22" fmla="*/ 18 w 108"/>
                  <a:gd name="T23" fmla="*/ 44 h 48"/>
                  <a:gd name="T24" fmla="*/ 26 w 108"/>
                  <a:gd name="T25" fmla="*/ 46 h 48"/>
                  <a:gd name="T26" fmla="*/ 36 w 108"/>
                  <a:gd name="T27" fmla="*/ 48 h 48"/>
                  <a:gd name="T28" fmla="*/ 36 w 108"/>
                  <a:gd name="T29" fmla="*/ 48 h 48"/>
                  <a:gd name="T30" fmla="*/ 48 w 108"/>
                  <a:gd name="T31" fmla="*/ 46 h 48"/>
                  <a:gd name="T32" fmla="*/ 60 w 108"/>
                  <a:gd name="T33" fmla="*/ 44 h 48"/>
                  <a:gd name="T34" fmla="*/ 70 w 108"/>
                  <a:gd name="T35" fmla="*/ 40 h 48"/>
                  <a:gd name="T36" fmla="*/ 80 w 108"/>
                  <a:gd name="T37" fmla="*/ 34 h 48"/>
                  <a:gd name="T38" fmla="*/ 88 w 108"/>
                  <a:gd name="T39" fmla="*/ 28 h 48"/>
                  <a:gd name="T40" fmla="*/ 96 w 108"/>
                  <a:gd name="T41" fmla="*/ 20 h 48"/>
                  <a:gd name="T42" fmla="*/ 102 w 108"/>
                  <a:gd name="T43" fmla="*/ 10 h 48"/>
                  <a:gd name="T44" fmla="*/ 108 w 108"/>
                  <a:gd name="T45" fmla="*/ 0 h 48"/>
                  <a:gd name="T46" fmla="*/ 108 w 10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48"/>
                  <a:gd name="T74" fmla="*/ 108 w 10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48">
                    <a:moveTo>
                      <a:pt x="108" y="0"/>
                    </a:moveTo>
                    <a:lnTo>
                      <a:pt x="108" y="0"/>
                    </a:lnTo>
                    <a:lnTo>
                      <a:pt x="96" y="14"/>
                    </a:lnTo>
                    <a:lnTo>
                      <a:pt x="80" y="24"/>
                    </a:lnTo>
                    <a:lnTo>
                      <a:pt x="64" y="30"/>
                    </a:lnTo>
                    <a:lnTo>
                      <a:pt x="46" y="32"/>
                    </a:lnTo>
                    <a:lnTo>
                      <a:pt x="26" y="30"/>
                    </a:lnTo>
                    <a:lnTo>
                      <a:pt x="10" y="24"/>
                    </a:lnTo>
                    <a:lnTo>
                      <a:pt x="0" y="38"/>
                    </a:lnTo>
                    <a:lnTo>
                      <a:pt x="18" y="44"/>
                    </a:lnTo>
                    <a:lnTo>
                      <a:pt x="26" y="46"/>
                    </a:lnTo>
                    <a:lnTo>
                      <a:pt x="36" y="48"/>
                    </a:lnTo>
                    <a:lnTo>
                      <a:pt x="48" y="46"/>
                    </a:lnTo>
                    <a:lnTo>
                      <a:pt x="60" y="44"/>
                    </a:lnTo>
                    <a:lnTo>
                      <a:pt x="70" y="40"/>
                    </a:lnTo>
                    <a:lnTo>
                      <a:pt x="80" y="34"/>
                    </a:lnTo>
                    <a:lnTo>
                      <a:pt x="88" y="28"/>
                    </a:lnTo>
                    <a:lnTo>
                      <a:pt x="96" y="20"/>
                    </a:lnTo>
                    <a:lnTo>
                      <a:pt x="102" y="10"/>
                    </a:lnTo>
                    <a:lnTo>
                      <a:pt x="108"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19" name="Freeform 15"/>
              <p:cNvSpPr>
                <a:spLocks/>
              </p:cNvSpPr>
              <p:nvPr/>
            </p:nvSpPr>
            <p:spPr bwMode="auto">
              <a:xfrm>
                <a:off x="4852" y="2872"/>
                <a:ext cx="156" cy="152"/>
              </a:xfrm>
              <a:custGeom>
                <a:avLst/>
                <a:gdLst>
                  <a:gd name="T0" fmla="*/ 156 w 156"/>
                  <a:gd name="T1" fmla="*/ 76 h 152"/>
                  <a:gd name="T2" fmla="*/ 156 w 156"/>
                  <a:gd name="T3" fmla="*/ 76 h 152"/>
                  <a:gd name="T4" fmla="*/ 154 w 156"/>
                  <a:gd name="T5" fmla="*/ 92 h 152"/>
                  <a:gd name="T6" fmla="*/ 150 w 156"/>
                  <a:gd name="T7" fmla="*/ 106 h 152"/>
                  <a:gd name="T8" fmla="*/ 142 w 156"/>
                  <a:gd name="T9" fmla="*/ 118 h 152"/>
                  <a:gd name="T10" fmla="*/ 132 w 156"/>
                  <a:gd name="T11" fmla="*/ 130 h 152"/>
                  <a:gd name="T12" fmla="*/ 122 w 156"/>
                  <a:gd name="T13" fmla="*/ 140 h 152"/>
                  <a:gd name="T14" fmla="*/ 108 w 156"/>
                  <a:gd name="T15" fmla="*/ 146 h 152"/>
                  <a:gd name="T16" fmla="*/ 94 w 156"/>
                  <a:gd name="T17" fmla="*/ 150 h 152"/>
                  <a:gd name="T18" fmla="*/ 78 w 156"/>
                  <a:gd name="T19" fmla="*/ 152 h 152"/>
                  <a:gd name="T20" fmla="*/ 78 w 156"/>
                  <a:gd name="T21" fmla="*/ 152 h 152"/>
                  <a:gd name="T22" fmla="*/ 62 w 156"/>
                  <a:gd name="T23" fmla="*/ 150 h 152"/>
                  <a:gd name="T24" fmla="*/ 46 w 156"/>
                  <a:gd name="T25" fmla="*/ 146 h 152"/>
                  <a:gd name="T26" fmla="*/ 34 w 156"/>
                  <a:gd name="T27" fmla="*/ 140 h 152"/>
                  <a:gd name="T28" fmla="*/ 22 w 156"/>
                  <a:gd name="T29" fmla="*/ 130 h 152"/>
                  <a:gd name="T30" fmla="*/ 12 w 156"/>
                  <a:gd name="T31" fmla="*/ 118 h 152"/>
                  <a:gd name="T32" fmla="*/ 6 w 156"/>
                  <a:gd name="T33" fmla="*/ 106 h 152"/>
                  <a:gd name="T34" fmla="*/ 0 w 156"/>
                  <a:gd name="T35" fmla="*/ 92 h 152"/>
                  <a:gd name="T36" fmla="*/ 0 w 156"/>
                  <a:gd name="T37" fmla="*/ 76 h 152"/>
                  <a:gd name="T38" fmla="*/ 0 w 156"/>
                  <a:gd name="T39" fmla="*/ 76 h 152"/>
                  <a:gd name="T40" fmla="*/ 0 w 156"/>
                  <a:gd name="T41" fmla="*/ 60 h 152"/>
                  <a:gd name="T42" fmla="*/ 6 w 156"/>
                  <a:gd name="T43" fmla="*/ 46 h 152"/>
                  <a:gd name="T44" fmla="*/ 12 w 156"/>
                  <a:gd name="T45" fmla="*/ 34 h 152"/>
                  <a:gd name="T46" fmla="*/ 22 w 156"/>
                  <a:gd name="T47" fmla="*/ 22 h 152"/>
                  <a:gd name="T48" fmla="*/ 34 w 156"/>
                  <a:gd name="T49" fmla="*/ 12 h 152"/>
                  <a:gd name="T50" fmla="*/ 46 w 156"/>
                  <a:gd name="T51" fmla="*/ 6 h 152"/>
                  <a:gd name="T52" fmla="*/ 62 w 156"/>
                  <a:gd name="T53" fmla="*/ 2 h 152"/>
                  <a:gd name="T54" fmla="*/ 78 w 156"/>
                  <a:gd name="T55" fmla="*/ 0 h 152"/>
                  <a:gd name="T56" fmla="*/ 78 w 156"/>
                  <a:gd name="T57" fmla="*/ 0 h 152"/>
                  <a:gd name="T58" fmla="*/ 94 w 156"/>
                  <a:gd name="T59" fmla="*/ 2 h 152"/>
                  <a:gd name="T60" fmla="*/ 108 w 156"/>
                  <a:gd name="T61" fmla="*/ 6 h 152"/>
                  <a:gd name="T62" fmla="*/ 122 w 156"/>
                  <a:gd name="T63" fmla="*/ 12 h 152"/>
                  <a:gd name="T64" fmla="*/ 132 w 156"/>
                  <a:gd name="T65" fmla="*/ 22 h 152"/>
                  <a:gd name="T66" fmla="*/ 142 w 156"/>
                  <a:gd name="T67" fmla="*/ 34 h 152"/>
                  <a:gd name="T68" fmla="*/ 150 w 156"/>
                  <a:gd name="T69" fmla="*/ 46 h 152"/>
                  <a:gd name="T70" fmla="*/ 154 w 156"/>
                  <a:gd name="T71" fmla="*/ 60 h 152"/>
                  <a:gd name="T72" fmla="*/ 156 w 156"/>
                  <a:gd name="T73" fmla="*/ 76 h 152"/>
                  <a:gd name="T74" fmla="*/ 156 w 156"/>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2"/>
                  <a:gd name="T116" fmla="*/ 156 w 156"/>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2">
                    <a:moveTo>
                      <a:pt x="156" y="76"/>
                    </a:moveTo>
                    <a:lnTo>
                      <a:pt x="156" y="76"/>
                    </a:lnTo>
                    <a:lnTo>
                      <a:pt x="154" y="92"/>
                    </a:lnTo>
                    <a:lnTo>
                      <a:pt x="150" y="106"/>
                    </a:lnTo>
                    <a:lnTo>
                      <a:pt x="142" y="118"/>
                    </a:lnTo>
                    <a:lnTo>
                      <a:pt x="132" y="130"/>
                    </a:lnTo>
                    <a:lnTo>
                      <a:pt x="122" y="140"/>
                    </a:lnTo>
                    <a:lnTo>
                      <a:pt x="108" y="146"/>
                    </a:lnTo>
                    <a:lnTo>
                      <a:pt x="94" y="150"/>
                    </a:lnTo>
                    <a:lnTo>
                      <a:pt x="78" y="152"/>
                    </a:lnTo>
                    <a:lnTo>
                      <a:pt x="62" y="150"/>
                    </a:lnTo>
                    <a:lnTo>
                      <a:pt x="46" y="146"/>
                    </a:lnTo>
                    <a:lnTo>
                      <a:pt x="34" y="140"/>
                    </a:lnTo>
                    <a:lnTo>
                      <a:pt x="22" y="130"/>
                    </a:lnTo>
                    <a:lnTo>
                      <a:pt x="12" y="118"/>
                    </a:lnTo>
                    <a:lnTo>
                      <a:pt x="6" y="106"/>
                    </a:lnTo>
                    <a:lnTo>
                      <a:pt x="0" y="92"/>
                    </a:lnTo>
                    <a:lnTo>
                      <a:pt x="0" y="76"/>
                    </a:lnTo>
                    <a:lnTo>
                      <a:pt x="0" y="60"/>
                    </a:lnTo>
                    <a:lnTo>
                      <a:pt x="6" y="46"/>
                    </a:lnTo>
                    <a:lnTo>
                      <a:pt x="12" y="34"/>
                    </a:lnTo>
                    <a:lnTo>
                      <a:pt x="22" y="22"/>
                    </a:lnTo>
                    <a:lnTo>
                      <a:pt x="34" y="12"/>
                    </a:lnTo>
                    <a:lnTo>
                      <a:pt x="46" y="6"/>
                    </a:lnTo>
                    <a:lnTo>
                      <a:pt x="62" y="2"/>
                    </a:lnTo>
                    <a:lnTo>
                      <a:pt x="78" y="0"/>
                    </a:lnTo>
                    <a:lnTo>
                      <a:pt x="94" y="2"/>
                    </a:lnTo>
                    <a:lnTo>
                      <a:pt x="108" y="6"/>
                    </a:lnTo>
                    <a:lnTo>
                      <a:pt x="122" y="12"/>
                    </a:lnTo>
                    <a:lnTo>
                      <a:pt x="132" y="22"/>
                    </a:lnTo>
                    <a:lnTo>
                      <a:pt x="142" y="34"/>
                    </a:lnTo>
                    <a:lnTo>
                      <a:pt x="150" y="46"/>
                    </a:lnTo>
                    <a:lnTo>
                      <a:pt x="154" y="60"/>
                    </a:lnTo>
                    <a:lnTo>
                      <a:pt x="156" y="76"/>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0" name="Freeform 16"/>
              <p:cNvSpPr>
                <a:spLocks/>
              </p:cNvSpPr>
              <p:nvPr/>
            </p:nvSpPr>
            <p:spPr bwMode="auto">
              <a:xfrm>
                <a:off x="4896" y="2956"/>
                <a:ext cx="108" cy="68"/>
              </a:xfrm>
              <a:custGeom>
                <a:avLst/>
                <a:gdLst>
                  <a:gd name="T0" fmla="*/ 108 w 108"/>
                  <a:gd name="T1" fmla="*/ 16 h 68"/>
                  <a:gd name="T2" fmla="*/ 78 w 108"/>
                  <a:gd name="T3" fmla="*/ 0 h 68"/>
                  <a:gd name="T4" fmla="*/ 14 w 108"/>
                  <a:gd name="T5" fmla="*/ 26 h 68"/>
                  <a:gd name="T6" fmla="*/ 0 w 108"/>
                  <a:gd name="T7" fmla="*/ 60 h 68"/>
                  <a:gd name="T8" fmla="*/ 0 w 108"/>
                  <a:gd name="T9" fmla="*/ 60 h 68"/>
                  <a:gd name="T10" fmla="*/ 16 w 108"/>
                  <a:gd name="T11" fmla="*/ 66 h 68"/>
                  <a:gd name="T12" fmla="*/ 34 w 108"/>
                  <a:gd name="T13" fmla="*/ 68 h 68"/>
                  <a:gd name="T14" fmla="*/ 34 w 108"/>
                  <a:gd name="T15" fmla="*/ 68 h 68"/>
                  <a:gd name="T16" fmla="*/ 46 w 108"/>
                  <a:gd name="T17" fmla="*/ 68 h 68"/>
                  <a:gd name="T18" fmla="*/ 58 w 108"/>
                  <a:gd name="T19" fmla="*/ 64 h 68"/>
                  <a:gd name="T20" fmla="*/ 70 w 108"/>
                  <a:gd name="T21" fmla="*/ 60 h 68"/>
                  <a:gd name="T22" fmla="*/ 80 w 108"/>
                  <a:gd name="T23" fmla="*/ 54 h 68"/>
                  <a:gd name="T24" fmla="*/ 90 w 108"/>
                  <a:gd name="T25" fmla="*/ 46 h 68"/>
                  <a:gd name="T26" fmla="*/ 98 w 108"/>
                  <a:gd name="T27" fmla="*/ 36 h 68"/>
                  <a:gd name="T28" fmla="*/ 104 w 108"/>
                  <a:gd name="T29" fmla="*/ 26 h 68"/>
                  <a:gd name="T30" fmla="*/ 108 w 108"/>
                  <a:gd name="T31" fmla="*/ 16 h 68"/>
                  <a:gd name="T32" fmla="*/ 108 w 108"/>
                  <a:gd name="T33" fmla="*/ 1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68"/>
                  <a:gd name="T53" fmla="*/ 108 w 10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68">
                    <a:moveTo>
                      <a:pt x="108" y="16"/>
                    </a:moveTo>
                    <a:lnTo>
                      <a:pt x="78" y="0"/>
                    </a:lnTo>
                    <a:lnTo>
                      <a:pt x="14" y="26"/>
                    </a:lnTo>
                    <a:lnTo>
                      <a:pt x="0" y="60"/>
                    </a:lnTo>
                    <a:lnTo>
                      <a:pt x="16" y="66"/>
                    </a:lnTo>
                    <a:lnTo>
                      <a:pt x="34" y="68"/>
                    </a:lnTo>
                    <a:lnTo>
                      <a:pt x="46" y="68"/>
                    </a:lnTo>
                    <a:lnTo>
                      <a:pt x="58" y="64"/>
                    </a:lnTo>
                    <a:lnTo>
                      <a:pt x="70" y="60"/>
                    </a:lnTo>
                    <a:lnTo>
                      <a:pt x="80" y="54"/>
                    </a:lnTo>
                    <a:lnTo>
                      <a:pt x="90" y="46"/>
                    </a:lnTo>
                    <a:lnTo>
                      <a:pt x="98" y="36"/>
                    </a:lnTo>
                    <a:lnTo>
                      <a:pt x="104" y="26"/>
                    </a:lnTo>
                    <a:lnTo>
                      <a:pt x="108" y="16"/>
                    </a:lnTo>
                    <a:close/>
                  </a:path>
                </a:pathLst>
              </a:custGeom>
              <a:solidFill>
                <a:srgbClr val="A59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1" name="Freeform 17"/>
              <p:cNvSpPr>
                <a:spLocks/>
              </p:cNvSpPr>
              <p:nvPr/>
            </p:nvSpPr>
            <p:spPr bwMode="auto">
              <a:xfrm>
                <a:off x="4884" y="2904"/>
                <a:ext cx="70" cy="84"/>
              </a:xfrm>
              <a:custGeom>
                <a:avLst/>
                <a:gdLst>
                  <a:gd name="T0" fmla="*/ 38 w 70"/>
                  <a:gd name="T1" fmla="*/ 0 h 84"/>
                  <a:gd name="T2" fmla="*/ 38 w 70"/>
                  <a:gd name="T3" fmla="*/ 0 h 84"/>
                  <a:gd name="T4" fmla="*/ 28 w 70"/>
                  <a:gd name="T5" fmla="*/ 4 h 84"/>
                  <a:gd name="T6" fmla="*/ 22 w 70"/>
                  <a:gd name="T7" fmla="*/ 8 h 84"/>
                  <a:gd name="T8" fmla="*/ 14 w 70"/>
                  <a:gd name="T9" fmla="*/ 12 h 84"/>
                  <a:gd name="T10" fmla="*/ 8 w 70"/>
                  <a:gd name="T11" fmla="*/ 18 h 84"/>
                  <a:gd name="T12" fmla="*/ 4 w 70"/>
                  <a:gd name="T13" fmla="*/ 26 h 84"/>
                  <a:gd name="T14" fmla="*/ 2 w 70"/>
                  <a:gd name="T15" fmla="*/ 34 h 84"/>
                  <a:gd name="T16" fmla="*/ 0 w 70"/>
                  <a:gd name="T17" fmla="*/ 42 h 84"/>
                  <a:gd name="T18" fmla="*/ 2 w 70"/>
                  <a:gd name="T19" fmla="*/ 52 h 84"/>
                  <a:gd name="T20" fmla="*/ 2 w 70"/>
                  <a:gd name="T21" fmla="*/ 52 h 84"/>
                  <a:gd name="T22" fmla="*/ 4 w 70"/>
                  <a:gd name="T23" fmla="*/ 62 h 84"/>
                  <a:gd name="T24" fmla="*/ 10 w 70"/>
                  <a:gd name="T25" fmla="*/ 70 h 84"/>
                  <a:gd name="T26" fmla="*/ 16 w 70"/>
                  <a:gd name="T27" fmla="*/ 78 h 84"/>
                  <a:gd name="T28" fmla="*/ 24 w 70"/>
                  <a:gd name="T29" fmla="*/ 84 h 84"/>
                  <a:gd name="T30" fmla="*/ 70 w 70"/>
                  <a:gd name="T31" fmla="*/ 8 h 84"/>
                  <a:gd name="T32" fmla="*/ 70 w 70"/>
                  <a:gd name="T33" fmla="*/ 8 h 84"/>
                  <a:gd name="T34" fmla="*/ 64 w 70"/>
                  <a:gd name="T35" fmla="*/ 4 h 84"/>
                  <a:gd name="T36" fmla="*/ 54 w 70"/>
                  <a:gd name="T37" fmla="*/ 2 h 84"/>
                  <a:gd name="T38" fmla="*/ 46 w 70"/>
                  <a:gd name="T39" fmla="*/ 0 h 84"/>
                  <a:gd name="T40" fmla="*/ 38 w 70"/>
                  <a:gd name="T41" fmla="*/ 0 h 84"/>
                  <a:gd name="T42" fmla="*/ 38 w 7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84"/>
                  <a:gd name="T68" fmla="*/ 70 w 7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84">
                    <a:moveTo>
                      <a:pt x="38" y="0"/>
                    </a:moveTo>
                    <a:lnTo>
                      <a:pt x="38" y="0"/>
                    </a:lnTo>
                    <a:lnTo>
                      <a:pt x="28" y="4"/>
                    </a:lnTo>
                    <a:lnTo>
                      <a:pt x="22" y="8"/>
                    </a:lnTo>
                    <a:lnTo>
                      <a:pt x="14" y="12"/>
                    </a:lnTo>
                    <a:lnTo>
                      <a:pt x="8" y="18"/>
                    </a:lnTo>
                    <a:lnTo>
                      <a:pt x="4" y="26"/>
                    </a:lnTo>
                    <a:lnTo>
                      <a:pt x="2" y="34"/>
                    </a:lnTo>
                    <a:lnTo>
                      <a:pt x="0" y="42"/>
                    </a:lnTo>
                    <a:lnTo>
                      <a:pt x="2" y="52"/>
                    </a:lnTo>
                    <a:lnTo>
                      <a:pt x="4" y="62"/>
                    </a:lnTo>
                    <a:lnTo>
                      <a:pt x="10" y="70"/>
                    </a:lnTo>
                    <a:lnTo>
                      <a:pt x="16" y="78"/>
                    </a:lnTo>
                    <a:lnTo>
                      <a:pt x="24" y="84"/>
                    </a:lnTo>
                    <a:lnTo>
                      <a:pt x="70" y="8"/>
                    </a:lnTo>
                    <a:lnTo>
                      <a:pt x="64" y="4"/>
                    </a:lnTo>
                    <a:lnTo>
                      <a:pt x="54" y="2"/>
                    </a:lnTo>
                    <a:lnTo>
                      <a:pt x="46" y="0"/>
                    </a:lnTo>
                    <a:lnTo>
                      <a:pt x="38" y="0"/>
                    </a:lnTo>
                    <a:close/>
                  </a:path>
                </a:pathLst>
              </a:custGeom>
              <a:solidFill>
                <a:srgbClr val="726AA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2" name="Freeform 18"/>
              <p:cNvSpPr>
                <a:spLocks/>
              </p:cNvSpPr>
              <p:nvPr/>
            </p:nvSpPr>
            <p:spPr bwMode="auto">
              <a:xfrm>
                <a:off x="4908" y="2912"/>
                <a:ext cx="66" cy="80"/>
              </a:xfrm>
              <a:custGeom>
                <a:avLst/>
                <a:gdLst>
                  <a:gd name="T0" fmla="*/ 64 w 66"/>
                  <a:gd name="T1" fmla="*/ 28 h 80"/>
                  <a:gd name="T2" fmla="*/ 64 w 66"/>
                  <a:gd name="T3" fmla="*/ 28 h 80"/>
                  <a:gd name="T4" fmla="*/ 62 w 66"/>
                  <a:gd name="T5" fmla="*/ 20 h 80"/>
                  <a:gd name="T6" fmla="*/ 58 w 66"/>
                  <a:gd name="T7" fmla="*/ 12 h 80"/>
                  <a:gd name="T8" fmla="*/ 52 w 66"/>
                  <a:gd name="T9" fmla="*/ 6 h 80"/>
                  <a:gd name="T10" fmla="*/ 46 w 66"/>
                  <a:gd name="T11" fmla="*/ 0 h 80"/>
                  <a:gd name="T12" fmla="*/ 0 w 66"/>
                  <a:gd name="T13" fmla="*/ 76 h 80"/>
                  <a:gd name="T14" fmla="*/ 0 w 66"/>
                  <a:gd name="T15" fmla="*/ 76 h 80"/>
                  <a:gd name="T16" fmla="*/ 8 w 66"/>
                  <a:gd name="T17" fmla="*/ 78 h 80"/>
                  <a:gd name="T18" fmla="*/ 18 w 66"/>
                  <a:gd name="T19" fmla="*/ 80 h 80"/>
                  <a:gd name="T20" fmla="*/ 34 w 66"/>
                  <a:gd name="T21" fmla="*/ 78 h 80"/>
                  <a:gd name="T22" fmla="*/ 34 w 66"/>
                  <a:gd name="T23" fmla="*/ 78 h 80"/>
                  <a:gd name="T24" fmla="*/ 42 w 66"/>
                  <a:gd name="T25" fmla="*/ 76 h 80"/>
                  <a:gd name="T26" fmla="*/ 48 w 66"/>
                  <a:gd name="T27" fmla="*/ 72 h 80"/>
                  <a:gd name="T28" fmla="*/ 54 w 66"/>
                  <a:gd name="T29" fmla="*/ 66 h 80"/>
                  <a:gd name="T30" fmla="*/ 58 w 66"/>
                  <a:gd name="T31" fmla="*/ 60 h 80"/>
                  <a:gd name="T32" fmla="*/ 62 w 66"/>
                  <a:gd name="T33" fmla="*/ 52 h 80"/>
                  <a:gd name="T34" fmla="*/ 64 w 66"/>
                  <a:gd name="T35" fmla="*/ 44 h 80"/>
                  <a:gd name="T36" fmla="*/ 66 w 66"/>
                  <a:gd name="T37" fmla="*/ 36 h 80"/>
                  <a:gd name="T38" fmla="*/ 64 w 66"/>
                  <a:gd name="T39" fmla="*/ 28 h 80"/>
                  <a:gd name="T40" fmla="*/ 64 w 66"/>
                  <a:gd name="T41" fmla="*/ 2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0"/>
                  <a:gd name="T65" fmla="*/ 66 w 66"/>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0">
                    <a:moveTo>
                      <a:pt x="64" y="28"/>
                    </a:moveTo>
                    <a:lnTo>
                      <a:pt x="64" y="28"/>
                    </a:lnTo>
                    <a:lnTo>
                      <a:pt x="62" y="20"/>
                    </a:lnTo>
                    <a:lnTo>
                      <a:pt x="58" y="12"/>
                    </a:lnTo>
                    <a:lnTo>
                      <a:pt x="52" y="6"/>
                    </a:lnTo>
                    <a:lnTo>
                      <a:pt x="46" y="0"/>
                    </a:lnTo>
                    <a:lnTo>
                      <a:pt x="0" y="76"/>
                    </a:lnTo>
                    <a:lnTo>
                      <a:pt x="8" y="78"/>
                    </a:lnTo>
                    <a:lnTo>
                      <a:pt x="18" y="80"/>
                    </a:lnTo>
                    <a:lnTo>
                      <a:pt x="34" y="78"/>
                    </a:lnTo>
                    <a:lnTo>
                      <a:pt x="42" y="76"/>
                    </a:lnTo>
                    <a:lnTo>
                      <a:pt x="48" y="72"/>
                    </a:lnTo>
                    <a:lnTo>
                      <a:pt x="54" y="66"/>
                    </a:lnTo>
                    <a:lnTo>
                      <a:pt x="58" y="60"/>
                    </a:lnTo>
                    <a:lnTo>
                      <a:pt x="62" y="52"/>
                    </a:lnTo>
                    <a:lnTo>
                      <a:pt x="64" y="44"/>
                    </a:lnTo>
                    <a:lnTo>
                      <a:pt x="66" y="36"/>
                    </a:lnTo>
                    <a:lnTo>
                      <a:pt x="64" y="28"/>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3" name="Freeform 19"/>
              <p:cNvSpPr>
                <a:spLocks/>
              </p:cNvSpPr>
              <p:nvPr/>
            </p:nvSpPr>
            <p:spPr bwMode="auto">
              <a:xfrm>
                <a:off x="4890" y="2890"/>
                <a:ext cx="48" cy="84"/>
              </a:xfrm>
              <a:custGeom>
                <a:avLst/>
                <a:gdLst>
                  <a:gd name="T0" fmla="*/ 10 w 48"/>
                  <a:gd name="T1" fmla="*/ 18 h 84"/>
                  <a:gd name="T2" fmla="*/ 10 w 48"/>
                  <a:gd name="T3" fmla="*/ 18 h 84"/>
                  <a:gd name="T4" fmla="*/ 10 w 48"/>
                  <a:gd name="T5" fmla="*/ 10 h 84"/>
                  <a:gd name="T6" fmla="*/ 12 w 48"/>
                  <a:gd name="T7" fmla="*/ 0 h 84"/>
                  <a:gd name="T8" fmla="*/ 12 w 48"/>
                  <a:gd name="T9" fmla="*/ 0 h 84"/>
                  <a:gd name="T10" fmla="*/ 8 w 48"/>
                  <a:gd name="T11" fmla="*/ 8 h 84"/>
                  <a:gd name="T12" fmla="*/ 4 w 48"/>
                  <a:gd name="T13" fmla="*/ 16 h 84"/>
                  <a:gd name="T14" fmla="*/ 2 w 48"/>
                  <a:gd name="T15" fmla="*/ 24 h 84"/>
                  <a:gd name="T16" fmla="*/ 0 w 48"/>
                  <a:gd name="T17" fmla="*/ 34 h 84"/>
                  <a:gd name="T18" fmla="*/ 0 w 48"/>
                  <a:gd name="T19" fmla="*/ 34 h 84"/>
                  <a:gd name="T20" fmla="*/ 2 w 48"/>
                  <a:gd name="T21" fmla="*/ 42 h 84"/>
                  <a:gd name="T22" fmla="*/ 4 w 48"/>
                  <a:gd name="T23" fmla="*/ 50 h 84"/>
                  <a:gd name="T24" fmla="*/ 6 w 48"/>
                  <a:gd name="T25" fmla="*/ 58 h 84"/>
                  <a:gd name="T26" fmla="*/ 12 w 48"/>
                  <a:gd name="T27" fmla="*/ 66 h 84"/>
                  <a:gd name="T28" fmla="*/ 16 w 48"/>
                  <a:gd name="T29" fmla="*/ 72 h 84"/>
                  <a:gd name="T30" fmla="*/ 22 w 48"/>
                  <a:gd name="T31" fmla="*/ 76 h 84"/>
                  <a:gd name="T32" fmla="*/ 30 w 48"/>
                  <a:gd name="T33" fmla="*/ 80 h 84"/>
                  <a:gd name="T34" fmla="*/ 38 w 48"/>
                  <a:gd name="T35" fmla="*/ 84 h 84"/>
                  <a:gd name="T36" fmla="*/ 48 w 48"/>
                  <a:gd name="T37" fmla="*/ 70 h 84"/>
                  <a:gd name="T38" fmla="*/ 48 w 48"/>
                  <a:gd name="T39" fmla="*/ 70 h 84"/>
                  <a:gd name="T40" fmla="*/ 40 w 48"/>
                  <a:gd name="T41" fmla="*/ 68 h 84"/>
                  <a:gd name="T42" fmla="*/ 32 w 48"/>
                  <a:gd name="T43" fmla="*/ 62 h 84"/>
                  <a:gd name="T44" fmla="*/ 26 w 48"/>
                  <a:gd name="T45" fmla="*/ 58 h 84"/>
                  <a:gd name="T46" fmla="*/ 20 w 48"/>
                  <a:gd name="T47" fmla="*/ 52 h 84"/>
                  <a:gd name="T48" fmla="*/ 16 w 48"/>
                  <a:gd name="T49" fmla="*/ 44 h 84"/>
                  <a:gd name="T50" fmla="*/ 12 w 48"/>
                  <a:gd name="T51" fmla="*/ 36 h 84"/>
                  <a:gd name="T52" fmla="*/ 10 w 48"/>
                  <a:gd name="T53" fmla="*/ 28 h 84"/>
                  <a:gd name="T54" fmla="*/ 10 w 48"/>
                  <a:gd name="T55" fmla="*/ 18 h 84"/>
                  <a:gd name="T56" fmla="*/ 10 w 48"/>
                  <a:gd name="T57" fmla="*/ 18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4"/>
                  <a:gd name="T89" fmla="*/ 48 w 48"/>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4">
                    <a:moveTo>
                      <a:pt x="10" y="18"/>
                    </a:moveTo>
                    <a:lnTo>
                      <a:pt x="10" y="18"/>
                    </a:lnTo>
                    <a:lnTo>
                      <a:pt x="10" y="10"/>
                    </a:lnTo>
                    <a:lnTo>
                      <a:pt x="12" y="0"/>
                    </a:lnTo>
                    <a:lnTo>
                      <a:pt x="8" y="8"/>
                    </a:lnTo>
                    <a:lnTo>
                      <a:pt x="4" y="16"/>
                    </a:lnTo>
                    <a:lnTo>
                      <a:pt x="2" y="24"/>
                    </a:lnTo>
                    <a:lnTo>
                      <a:pt x="0" y="34"/>
                    </a:lnTo>
                    <a:lnTo>
                      <a:pt x="2" y="42"/>
                    </a:lnTo>
                    <a:lnTo>
                      <a:pt x="4" y="50"/>
                    </a:lnTo>
                    <a:lnTo>
                      <a:pt x="6" y="58"/>
                    </a:lnTo>
                    <a:lnTo>
                      <a:pt x="12" y="66"/>
                    </a:lnTo>
                    <a:lnTo>
                      <a:pt x="16" y="72"/>
                    </a:lnTo>
                    <a:lnTo>
                      <a:pt x="22" y="76"/>
                    </a:lnTo>
                    <a:lnTo>
                      <a:pt x="30" y="80"/>
                    </a:lnTo>
                    <a:lnTo>
                      <a:pt x="38" y="84"/>
                    </a:lnTo>
                    <a:lnTo>
                      <a:pt x="48" y="70"/>
                    </a:lnTo>
                    <a:lnTo>
                      <a:pt x="40" y="68"/>
                    </a:lnTo>
                    <a:lnTo>
                      <a:pt x="32" y="62"/>
                    </a:lnTo>
                    <a:lnTo>
                      <a:pt x="26" y="58"/>
                    </a:lnTo>
                    <a:lnTo>
                      <a:pt x="20" y="52"/>
                    </a:lnTo>
                    <a:lnTo>
                      <a:pt x="16" y="44"/>
                    </a:lnTo>
                    <a:lnTo>
                      <a:pt x="12" y="36"/>
                    </a:lnTo>
                    <a:lnTo>
                      <a:pt x="10" y="28"/>
                    </a:lnTo>
                    <a:lnTo>
                      <a:pt x="10" y="18"/>
                    </a:lnTo>
                    <a:close/>
                  </a:path>
                </a:pathLst>
              </a:custGeom>
              <a:solidFill>
                <a:srgbClr val="837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4" name="Freeform 20"/>
              <p:cNvSpPr>
                <a:spLocks/>
              </p:cNvSpPr>
              <p:nvPr/>
            </p:nvSpPr>
            <p:spPr bwMode="auto">
              <a:xfrm>
                <a:off x="4928" y="2942"/>
                <a:ext cx="66" cy="34"/>
              </a:xfrm>
              <a:custGeom>
                <a:avLst/>
                <a:gdLst>
                  <a:gd name="T0" fmla="*/ 66 w 66"/>
                  <a:gd name="T1" fmla="*/ 0 h 34"/>
                  <a:gd name="T2" fmla="*/ 66 w 66"/>
                  <a:gd name="T3" fmla="*/ 0 h 34"/>
                  <a:gd name="T4" fmla="*/ 58 w 66"/>
                  <a:gd name="T5" fmla="*/ 8 h 34"/>
                  <a:gd name="T6" fmla="*/ 48 w 66"/>
                  <a:gd name="T7" fmla="*/ 14 h 34"/>
                  <a:gd name="T8" fmla="*/ 36 w 66"/>
                  <a:gd name="T9" fmla="*/ 18 h 34"/>
                  <a:gd name="T10" fmla="*/ 24 w 66"/>
                  <a:gd name="T11" fmla="*/ 20 h 34"/>
                  <a:gd name="T12" fmla="*/ 24 w 66"/>
                  <a:gd name="T13" fmla="*/ 20 h 34"/>
                  <a:gd name="T14" fmla="*/ 10 w 66"/>
                  <a:gd name="T15" fmla="*/ 18 h 34"/>
                  <a:gd name="T16" fmla="*/ 0 w 66"/>
                  <a:gd name="T17" fmla="*/ 32 h 34"/>
                  <a:gd name="T18" fmla="*/ 0 w 66"/>
                  <a:gd name="T19" fmla="*/ 32 h 34"/>
                  <a:gd name="T20" fmla="*/ 8 w 66"/>
                  <a:gd name="T21" fmla="*/ 34 h 34"/>
                  <a:gd name="T22" fmla="*/ 16 w 66"/>
                  <a:gd name="T23" fmla="*/ 34 h 34"/>
                  <a:gd name="T24" fmla="*/ 16 w 66"/>
                  <a:gd name="T25" fmla="*/ 34 h 34"/>
                  <a:gd name="T26" fmla="*/ 24 w 66"/>
                  <a:gd name="T27" fmla="*/ 34 h 34"/>
                  <a:gd name="T28" fmla="*/ 32 w 66"/>
                  <a:gd name="T29" fmla="*/ 32 h 34"/>
                  <a:gd name="T30" fmla="*/ 40 w 66"/>
                  <a:gd name="T31" fmla="*/ 30 h 34"/>
                  <a:gd name="T32" fmla="*/ 46 w 66"/>
                  <a:gd name="T33" fmla="*/ 26 h 34"/>
                  <a:gd name="T34" fmla="*/ 58 w 66"/>
                  <a:gd name="T35" fmla="*/ 14 h 34"/>
                  <a:gd name="T36" fmla="*/ 66 w 66"/>
                  <a:gd name="T37" fmla="*/ 0 h 34"/>
                  <a:gd name="T38" fmla="*/ 66 w 6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34"/>
                  <a:gd name="T62" fmla="*/ 66 w 6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34">
                    <a:moveTo>
                      <a:pt x="66" y="0"/>
                    </a:moveTo>
                    <a:lnTo>
                      <a:pt x="66" y="0"/>
                    </a:lnTo>
                    <a:lnTo>
                      <a:pt x="58" y="8"/>
                    </a:lnTo>
                    <a:lnTo>
                      <a:pt x="48" y="14"/>
                    </a:lnTo>
                    <a:lnTo>
                      <a:pt x="36" y="18"/>
                    </a:lnTo>
                    <a:lnTo>
                      <a:pt x="24" y="20"/>
                    </a:lnTo>
                    <a:lnTo>
                      <a:pt x="10" y="18"/>
                    </a:lnTo>
                    <a:lnTo>
                      <a:pt x="0" y="32"/>
                    </a:lnTo>
                    <a:lnTo>
                      <a:pt x="8" y="34"/>
                    </a:lnTo>
                    <a:lnTo>
                      <a:pt x="16" y="34"/>
                    </a:lnTo>
                    <a:lnTo>
                      <a:pt x="24" y="34"/>
                    </a:lnTo>
                    <a:lnTo>
                      <a:pt x="32" y="32"/>
                    </a:lnTo>
                    <a:lnTo>
                      <a:pt x="40" y="30"/>
                    </a:lnTo>
                    <a:lnTo>
                      <a:pt x="46" y="26"/>
                    </a:lnTo>
                    <a:lnTo>
                      <a:pt x="58" y="14"/>
                    </a:lnTo>
                    <a:lnTo>
                      <a:pt x="66" y="0"/>
                    </a:lnTo>
                    <a:close/>
                  </a:path>
                </a:pathLst>
              </a:custGeom>
              <a:solidFill>
                <a:srgbClr val="625A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25" name="Freeform 21"/>
              <p:cNvSpPr>
                <a:spLocks/>
              </p:cNvSpPr>
              <p:nvPr/>
            </p:nvSpPr>
            <p:spPr bwMode="auto">
              <a:xfrm>
                <a:off x="4898" y="2856"/>
                <a:ext cx="108" cy="106"/>
              </a:xfrm>
              <a:custGeom>
                <a:avLst/>
                <a:gdLst>
                  <a:gd name="T0" fmla="*/ 108 w 108"/>
                  <a:gd name="T1" fmla="*/ 54 h 106"/>
                  <a:gd name="T2" fmla="*/ 108 w 108"/>
                  <a:gd name="T3" fmla="*/ 54 h 106"/>
                  <a:gd name="T4" fmla="*/ 106 w 108"/>
                  <a:gd name="T5" fmla="*/ 64 h 106"/>
                  <a:gd name="T6" fmla="*/ 104 w 108"/>
                  <a:gd name="T7" fmla="*/ 74 h 106"/>
                  <a:gd name="T8" fmla="*/ 98 w 108"/>
                  <a:gd name="T9" fmla="*/ 82 h 106"/>
                  <a:gd name="T10" fmla="*/ 92 w 108"/>
                  <a:gd name="T11" fmla="*/ 90 h 106"/>
                  <a:gd name="T12" fmla="*/ 84 w 108"/>
                  <a:gd name="T13" fmla="*/ 98 h 106"/>
                  <a:gd name="T14" fmla="*/ 76 w 108"/>
                  <a:gd name="T15" fmla="*/ 102 h 106"/>
                  <a:gd name="T16" fmla="*/ 66 w 108"/>
                  <a:gd name="T17" fmla="*/ 106 h 106"/>
                  <a:gd name="T18" fmla="*/ 54 w 108"/>
                  <a:gd name="T19" fmla="*/ 106 h 106"/>
                  <a:gd name="T20" fmla="*/ 54 w 108"/>
                  <a:gd name="T21" fmla="*/ 106 h 106"/>
                  <a:gd name="T22" fmla="*/ 44 w 108"/>
                  <a:gd name="T23" fmla="*/ 106 h 106"/>
                  <a:gd name="T24" fmla="*/ 34 w 108"/>
                  <a:gd name="T25" fmla="*/ 102 h 106"/>
                  <a:gd name="T26" fmla="*/ 24 w 108"/>
                  <a:gd name="T27" fmla="*/ 98 h 106"/>
                  <a:gd name="T28" fmla="*/ 16 w 108"/>
                  <a:gd name="T29" fmla="*/ 90 h 106"/>
                  <a:gd name="T30" fmla="*/ 10 w 108"/>
                  <a:gd name="T31" fmla="*/ 82 h 106"/>
                  <a:gd name="T32" fmla="*/ 6 w 108"/>
                  <a:gd name="T33" fmla="*/ 74 h 106"/>
                  <a:gd name="T34" fmla="*/ 2 w 108"/>
                  <a:gd name="T35" fmla="*/ 64 h 106"/>
                  <a:gd name="T36" fmla="*/ 0 w 108"/>
                  <a:gd name="T37" fmla="*/ 54 h 106"/>
                  <a:gd name="T38" fmla="*/ 0 w 108"/>
                  <a:gd name="T39" fmla="*/ 54 h 106"/>
                  <a:gd name="T40" fmla="*/ 2 w 108"/>
                  <a:gd name="T41" fmla="*/ 42 h 106"/>
                  <a:gd name="T42" fmla="*/ 6 w 108"/>
                  <a:gd name="T43" fmla="*/ 32 h 106"/>
                  <a:gd name="T44" fmla="*/ 10 w 108"/>
                  <a:gd name="T45" fmla="*/ 24 h 106"/>
                  <a:gd name="T46" fmla="*/ 16 w 108"/>
                  <a:gd name="T47" fmla="*/ 16 h 106"/>
                  <a:gd name="T48" fmla="*/ 24 w 108"/>
                  <a:gd name="T49" fmla="*/ 8 h 106"/>
                  <a:gd name="T50" fmla="*/ 34 w 108"/>
                  <a:gd name="T51" fmla="*/ 4 h 106"/>
                  <a:gd name="T52" fmla="*/ 44 w 108"/>
                  <a:gd name="T53" fmla="*/ 0 h 106"/>
                  <a:gd name="T54" fmla="*/ 54 w 108"/>
                  <a:gd name="T55" fmla="*/ 0 h 106"/>
                  <a:gd name="T56" fmla="*/ 54 w 108"/>
                  <a:gd name="T57" fmla="*/ 0 h 106"/>
                  <a:gd name="T58" fmla="*/ 66 w 108"/>
                  <a:gd name="T59" fmla="*/ 0 h 106"/>
                  <a:gd name="T60" fmla="*/ 76 w 108"/>
                  <a:gd name="T61" fmla="*/ 4 h 106"/>
                  <a:gd name="T62" fmla="*/ 84 w 108"/>
                  <a:gd name="T63" fmla="*/ 8 h 106"/>
                  <a:gd name="T64" fmla="*/ 92 w 108"/>
                  <a:gd name="T65" fmla="*/ 16 h 106"/>
                  <a:gd name="T66" fmla="*/ 98 w 108"/>
                  <a:gd name="T67" fmla="*/ 24 h 106"/>
                  <a:gd name="T68" fmla="*/ 104 w 108"/>
                  <a:gd name="T69" fmla="*/ 32 h 106"/>
                  <a:gd name="T70" fmla="*/ 106 w 108"/>
                  <a:gd name="T71" fmla="*/ 42 h 106"/>
                  <a:gd name="T72" fmla="*/ 108 w 108"/>
                  <a:gd name="T73" fmla="*/ 54 h 106"/>
                  <a:gd name="T74" fmla="*/ 108 w 108"/>
                  <a:gd name="T75" fmla="*/ 54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06"/>
                  <a:gd name="T116" fmla="*/ 108 w 10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06">
                    <a:moveTo>
                      <a:pt x="108" y="54"/>
                    </a:moveTo>
                    <a:lnTo>
                      <a:pt x="108" y="54"/>
                    </a:lnTo>
                    <a:lnTo>
                      <a:pt x="106" y="64"/>
                    </a:lnTo>
                    <a:lnTo>
                      <a:pt x="104" y="74"/>
                    </a:lnTo>
                    <a:lnTo>
                      <a:pt x="98" y="82"/>
                    </a:lnTo>
                    <a:lnTo>
                      <a:pt x="92" y="90"/>
                    </a:lnTo>
                    <a:lnTo>
                      <a:pt x="84" y="98"/>
                    </a:lnTo>
                    <a:lnTo>
                      <a:pt x="76" y="102"/>
                    </a:lnTo>
                    <a:lnTo>
                      <a:pt x="66" y="106"/>
                    </a:lnTo>
                    <a:lnTo>
                      <a:pt x="54" y="106"/>
                    </a:lnTo>
                    <a:lnTo>
                      <a:pt x="44" y="106"/>
                    </a:lnTo>
                    <a:lnTo>
                      <a:pt x="34" y="102"/>
                    </a:lnTo>
                    <a:lnTo>
                      <a:pt x="24" y="98"/>
                    </a:lnTo>
                    <a:lnTo>
                      <a:pt x="16" y="90"/>
                    </a:lnTo>
                    <a:lnTo>
                      <a:pt x="10" y="82"/>
                    </a:lnTo>
                    <a:lnTo>
                      <a:pt x="6" y="74"/>
                    </a:lnTo>
                    <a:lnTo>
                      <a:pt x="2" y="64"/>
                    </a:lnTo>
                    <a:lnTo>
                      <a:pt x="0" y="54"/>
                    </a:lnTo>
                    <a:lnTo>
                      <a:pt x="2" y="42"/>
                    </a:lnTo>
                    <a:lnTo>
                      <a:pt x="6" y="32"/>
                    </a:lnTo>
                    <a:lnTo>
                      <a:pt x="10" y="24"/>
                    </a:lnTo>
                    <a:lnTo>
                      <a:pt x="16" y="16"/>
                    </a:lnTo>
                    <a:lnTo>
                      <a:pt x="24" y="8"/>
                    </a:lnTo>
                    <a:lnTo>
                      <a:pt x="34" y="4"/>
                    </a:lnTo>
                    <a:lnTo>
                      <a:pt x="44" y="0"/>
                    </a:lnTo>
                    <a:lnTo>
                      <a:pt x="54" y="0"/>
                    </a:lnTo>
                    <a:lnTo>
                      <a:pt x="66" y="0"/>
                    </a:lnTo>
                    <a:lnTo>
                      <a:pt x="76" y="4"/>
                    </a:lnTo>
                    <a:lnTo>
                      <a:pt x="84" y="8"/>
                    </a:lnTo>
                    <a:lnTo>
                      <a:pt x="92" y="16"/>
                    </a:lnTo>
                    <a:lnTo>
                      <a:pt x="98" y="24"/>
                    </a:lnTo>
                    <a:lnTo>
                      <a:pt x="104" y="32"/>
                    </a:lnTo>
                    <a:lnTo>
                      <a:pt x="106" y="42"/>
                    </a:lnTo>
                    <a:lnTo>
                      <a:pt x="108" y="54"/>
                    </a:lnTo>
                    <a:close/>
                  </a:path>
                </a:pathLst>
              </a:custGeom>
              <a:solidFill>
                <a:srgbClr val="B7AE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1512" name="TextBox 20"/>
            <p:cNvSpPr txBox="1">
              <a:spLocks noChangeArrowheads="1"/>
            </p:cNvSpPr>
            <p:nvPr/>
          </p:nvSpPr>
          <p:spPr bwMode="auto">
            <a:xfrm>
              <a:off x="7132192" y="4906244"/>
              <a:ext cx="1523999" cy="83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#1</a:t>
              </a:r>
            </a:p>
          </p:txBody>
        </p:sp>
      </p:grpSp>
      <p:sp>
        <p:nvSpPr>
          <p:cNvPr id="22"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23"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10</a:t>
            </a:fld>
            <a:endParaRPr lang="en-US"/>
          </a:p>
        </p:txBody>
      </p:sp>
    </p:spTree>
    <p:extLst>
      <p:ext uri="{BB962C8B-B14F-4D97-AF65-F5344CB8AC3E}">
        <p14:creationId xmlns:p14="http://schemas.microsoft.com/office/powerpoint/2010/main" xmlns="" val="141554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57200" y="1752600"/>
            <a:ext cx="8229600" cy="4373563"/>
          </a:xfrm>
        </p:spPr>
        <p:txBody>
          <a:bodyPr/>
          <a:lstStyle/>
          <a:p>
            <a:pPr eaLnBrk="1" hangingPunct="1"/>
            <a:r>
              <a:rPr lang="en-US" sz="2800" dirty="0" smtClean="0"/>
              <a:t>What did you highlight and why?</a:t>
            </a:r>
          </a:p>
          <a:p>
            <a:pPr eaLnBrk="1" hangingPunct="1"/>
            <a:r>
              <a:rPr lang="en-US" sz="2800" dirty="0" smtClean="0"/>
              <a:t>Share with a partner what you thought was most important in the text.  </a:t>
            </a:r>
          </a:p>
          <a:p>
            <a:pPr eaLnBrk="1" hangingPunct="1">
              <a:buFont typeface="Wingdings 2" pitchFamily="18" charset="2"/>
              <a:buNone/>
            </a:pPr>
            <a:endParaRPr lang="en-US" b="1" dirty="0" smtClean="0"/>
          </a:p>
          <a:p>
            <a:pPr eaLnBrk="1" hangingPunct="1">
              <a:buFont typeface="Wingdings 2" pitchFamily="18" charset="2"/>
              <a:buNone/>
            </a:pPr>
            <a:endParaRPr lang="en-US" b="1" dirty="0" smtClean="0"/>
          </a:p>
        </p:txBody>
      </p:sp>
      <p:sp>
        <p:nvSpPr>
          <p:cNvPr id="22531" name="Title 4"/>
          <p:cNvSpPr>
            <a:spLocks noGrp="1"/>
          </p:cNvSpPr>
          <p:nvPr>
            <p:ph type="title" idx="4294967295"/>
          </p:nvPr>
        </p:nvSpPr>
        <p:spPr>
          <a:xfrm>
            <a:off x="0" y="914400"/>
            <a:ext cx="9144000" cy="685800"/>
          </a:xfrm>
        </p:spPr>
        <p:txBody>
          <a:bodyPr>
            <a:noAutofit/>
          </a:bodyPr>
          <a:lstStyle/>
          <a:p>
            <a:r>
              <a:rPr lang="en-US" dirty="0"/>
              <a:t>Activity</a:t>
            </a:r>
            <a:endParaRPr lang="en-US" dirty="0" smtClean="0"/>
          </a:p>
        </p:txBody>
      </p:sp>
      <p:pic>
        <p:nvPicPr>
          <p:cNvPr id="22532" name="Picture 4" descr="j01856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38100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11</a:t>
            </a:fld>
            <a:endParaRPr lang="en-US"/>
          </a:p>
        </p:txBody>
      </p:sp>
    </p:spTree>
    <p:extLst>
      <p:ext uri="{BB962C8B-B14F-4D97-AF65-F5344CB8AC3E}">
        <p14:creationId xmlns:p14="http://schemas.microsoft.com/office/powerpoint/2010/main" xmlns="" val="531214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457200" y="1600200"/>
            <a:ext cx="8229600" cy="4525963"/>
          </a:xfrm>
        </p:spPr>
        <p:txBody>
          <a:bodyPr rtlCol="0">
            <a:normAutofit/>
          </a:bodyPr>
          <a:lstStyle/>
          <a:p>
            <a:pPr marL="91440" eaLnBrk="1" fontAlgn="auto" hangingPunct="1">
              <a:spcBef>
                <a:spcPts val="0"/>
              </a:spcBef>
              <a:spcAft>
                <a:spcPts val="0"/>
              </a:spcAft>
              <a:buFont typeface="Arial" pitchFamily="34" charset="0"/>
              <a:buNone/>
              <a:defRPr/>
            </a:pPr>
            <a:endParaRPr lang="en-US" sz="800" dirty="0" smtClean="0"/>
          </a:p>
          <a:p>
            <a:pPr eaLnBrk="1" fontAlgn="auto" hangingPunct="1">
              <a:spcBef>
                <a:spcPct val="0"/>
              </a:spcBef>
              <a:spcAft>
                <a:spcPts val="0"/>
              </a:spcAft>
              <a:buFont typeface="Arial" pitchFamily="34" charset="0"/>
              <a:buChar char="•"/>
              <a:defRPr/>
            </a:pPr>
            <a:r>
              <a:rPr lang="en-US" sz="2800" dirty="0" smtClean="0"/>
              <a:t>Read </a:t>
            </a:r>
            <a:r>
              <a:rPr lang="en-US" sz="2800" i="1" dirty="0" smtClean="0"/>
              <a:t>The House</a:t>
            </a:r>
            <a:r>
              <a:rPr lang="en-US" sz="2800" dirty="0" smtClean="0"/>
              <a:t> silently again. </a:t>
            </a:r>
          </a:p>
          <a:p>
            <a:pPr eaLnBrk="1" fontAlgn="auto" hangingPunct="1">
              <a:spcBef>
                <a:spcPct val="0"/>
              </a:spcBef>
              <a:spcAft>
                <a:spcPts val="0"/>
              </a:spcAft>
              <a:buFont typeface="Arial" pitchFamily="34" charset="0"/>
              <a:buChar char="•"/>
              <a:tabLst>
                <a:tab pos="1317625" algn="l"/>
              </a:tabLst>
              <a:defRPr/>
            </a:pPr>
            <a:r>
              <a:rPr lang="en-US" sz="2800" dirty="0" smtClean="0"/>
              <a:t>If you were the person on the card, what information in the story would be important to you?  Using your                    	marker, highlight this information.</a:t>
            </a:r>
            <a:endParaRPr lang="en-US" dirty="0" smtClean="0"/>
          </a:p>
          <a:p>
            <a:pPr eaLnBrk="1" fontAlgn="auto" hangingPunct="1">
              <a:spcAft>
                <a:spcPts val="0"/>
              </a:spcAft>
              <a:buFont typeface="Wingdings 2" pitchFamily="18" charset="2"/>
              <a:buNone/>
              <a:defRPr/>
            </a:pPr>
            <a:endParaRPr lang="en-US" b="1" dirty="0" smtClean="0"/>
          </a:p>
        </p:txBody>
      </p:sp>
      <p:sp>
        <p:nvSpPr>
          <p:cNvPr id="23555" name="Title 4"/>
          <p:cNvSpPr>
            <a:spLocks noGrp="1"/>
          </p:cNvSpPr>
          <p:nvPr>
            <p:ph type="title" idx="4294967295"/>
          </p:nvPr>
        </p:nvSpPr>
        <p:spPr>
          <a:xfrm>
            <a:off x="0" y="914400"/>
            <a:ext cx="9144000" cy="838200"/>
          </a:xfrm>
        </p:spPr>
        <p:txBody>
          <a:bodyPr/>
          <a:lstStyle/>
          <a:p>
            <a:r>
              <a:rPr lang="en-US" dirty="0"/>
              <a:t>Activity</a:t>
            </a:r>
            <a:endParaRPr lang="en-US" dirty="0" smtClean="0"/>
          </a:p>
        </p:txBody>
      </p:sp>
      <p:pic>
        <p:nvPicPr>
          <p:cNvPr id="23556" name="Picture 5" descr="j01856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8862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WordArt 6"/>
          <p:cNvSpPr>
            <a:spLocks noChangeArrowheads="1" noChangeShapeType="1" noTextEdit="1"/>
          </p:cNvSpPr>
          <p:nvPr/>
        </p:nvSpPr>
        <p:spPr bwMode="auto">
          <a:xfrm>
            <a:off x="914400" y="3048000"/>
            <a:ext cx="838200" cy="41910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E51FDC"/>
                </a:solidFill>
                <a:latin typeface="Arial Black"/>
              </a:rPr>
              <a:t>pink</a:t>
            </a: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12</a:t>
            </a:fld>
            <a:endParaRPr lang="en-US"/>
          </a:p>
        </p:txBody>
      </p:sp>
    </p:spTree>
    <p:extLst>
      <p:ext uri="{BB962C8B-B14F-4D97-AF65-F5344CB8AC3E}">
        <p14:creationId xmlns:p14="http://schemas.microsoft.com/office/powerpoint/2010/main" xmlns="" val="208887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457200" y="1828800"/>
            <a:ext cx="8229600" cy="4297363"/>
          </a:xfrm>
        </p:spPr>
        <p:txBody>
          <a:bodyPr/>
          <a:lstStyle/>
          <a:p>
            <a:pPr eaLnBrk="1" hangingPunct="1"/>
            <a:r>
              <a:rPr lang="en-US" sz="2800" dirty="0" smtClean="0"/>
              <a:t>What did you highlight and why?</a:t>
            </a:r>
          </a:p>
          <a:p>
            <a:pPr eaLnBrk="1" hangingPunct="1"/>
            <a:r>
              <a:rPr lang="en-US" sz="2800" dirty="0" smtClean="0"/>
              <a:t>Share with a partner what you thought was most important in the text this time.  </a:t>
            </a:r>
          </a:p>
          <a:p>
            <a:pPr eaLnBrk="1" hangingPunct="1">
              <a:buFont typeface="Wingdings 2" pitchFamily="18" charset="2"/>
              <a:buNone/>
            </a:pPr>
            <a:endParaRPr lang="en-US" b="1" dirty="0" smtClean="0"/>
          </a:p>
          <a:p>
            <a:pPr eaLnBrk="1" hangingPunct="1">
              <a:buFont typeface="Wingdings 2" pitchFamily="18" charset="2"/>
              <a:buNone/>
            </a:pPr>
            <a:endParaRPr lang="en-US" b="1" dirty="0" smtClean="0"/>
          </a:p>
        </p:txBody>
      </p:sp>
      <p:sp>
        <p:nvSpPr>
          <p:cNvPr id="24579" name="Title 4"/>
          <p:cNvSpPr>
            <a:spLocks noGrp="1"/>
          </p:cNvSpPr>
          <p:nvPr>
            <p:ph type="title" idx="4294967295"/>
          </p:nvPr>
        </p:nvSpPr>
        <p:spPr>
          <a:xfrm>
            <a:off x="0" y="838200"/>
            <a:ext cx="9144000" cy="762000"/>
          </a:xfrm>
        </p:spPr>
        <p:txBody>
          <a:bodyPr/>
          <a:lstStyle/>
          <a:p>
            <a:r>
              <a:rPr lang="en-US" dirty="0"/>
              <a:t>Activity</a:t>
            </a:r>
            <a:endParaRPr lang="en-US" dirty="0" smtClean="0"/>
          </a:p>
        </p:txBody>
      </p:sp>
      <p:pic>
        <p:nvPicPr>
          <p:cNvPr id="24580" name="Picture 4" descr="j01856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8862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13</a:t>
            </a:fld>
            <a:endParaRPr lang="en-US"/>
          </a:p>
        </p:txBody>
      </p:sp>
    </p:spTree>
    <p:extLst>
      <p:ext uri="{BB962C8B-B14F-4D97-AF65-F5344CB8AC3E}">
        <p14:creationId xmlns:p14="http://schemas.microsoft.com/office/powerpoint/2010/main" xmlns="" val="163951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j0323763"/>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8087" y="2512811"/>
            <a:ext cx="91630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11"/>
          <p:cNvSpPr txBox="1">
            <a:spLocks noChangeArrowheads="1"/>
          </p:cNvSpPr>
          <p:nvPr/>
        </p:nvSpPr>
        <p:spPr bwMode="auto">
          <a:xfrm>
            <a:off x="0" y="838200"/>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solidFill>
                  <a:srgbClr val="5EAD16"/>
                </a:solidFill>
                <a:latin typeface="+mj-lt"/>
              </a:rPr>
              <a:t>Why is it Important to Have a </a:t>
            </a:r>
          </a:p>
          <a:p>
            <a:pPr algn="ctr" eaLnBrk="1" hangingPunct="1"/>
            <a:r>
              <a:rPr lang="en-US" sz="3600" dirty="0">
                <a:solidFill>
                  <a:srgbClr val="5EAD16"/>
                </a:solidFill>
                <a:latin typeface="+mj-lt"/>
              </a:rPr>
              <a:t>Purpose for Reading?</a:t>
            </a:r>
          </a:p>
        </p:txBody>
      </p:sp>
      <p:sp>
        <p:nvSpPr>
          <p:cNvPr id="11" name="UTurnArrow"/>
          <p:cNvSpPr>
            <a:spLocks noEditPoints="1" noChangeArrowheads="1"/>
          </p:cNvSpPr>
          <p:nvPr/>
        </p:nvSpPr>
        <p:spPr bwMode="auto">
          <a:xfrm>
            <a:off x="3129244" y="3884411"/>
            <a:ext cx="809990" cy="8382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mn-lt"/>
            </a:endParaRPr>
          </a:p>
        </p:txBody>
      </p:sp>
      <p:pic>
        <p:nvPicPr>
          <p:cNvPr id="12" name="Picture 5" descr="j03042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5150350"/>
            <a:ext cx="1429678" cy="64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a:spLocks noChangeArrowheads="1"/>
          </p:cNvSpPr>
          <p:nvPr/>
        </p:nvSpPr>
        <p:spPr bwMode="auto">
          <a:xfrm>
            <a:off x="4707294" y="2852678"/>
            <a:ext cx="13716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000000"/>
                </a:solidFill>
                <a:latin typeface="+mn-lt"/>
              </a:rPr>
              <a:t>Think</a:t>
            </a:r>
          </a:p>
          <a:p>
            <a:pPr eaLnBrk="1" hangingPunct="1"/>
            <a:endParaRPr lang="en-US" sz="3600" dirty="0">
              <a:solidFill>
                <a:srgbClr val="000000"/>
              </a:solidFill>
              <a:latin typeface="+mn-lt"/>
            </a:endParaRPr>
          </a:p>
          <a:p>
            <a:pPr eaLnBrk="1" hangingPunct="1"/>
            <a:r>
              <a:rPr lang="en-US" sz="3600" dirty="0">
                <a:solidFill>
                  <a:srgbClr val="000000"/>
                </a:solidFill>
                <a:latin typeface="+mn-lt"/>
              </a:rPr>
              <a:t>Turn</a:t>
            </a:r>
          </a:p>
          <a:p>
            <a:pPr eaLnBrk="1" hangingPunct="1"/>
            <a:endParaRPr lang="en-US" sz="3600" dirty="0">
              <a:solidFill>
                <a:srgbClr val="000000"/>
              </a:solidFill>
              <a:latin typeface="+mn-lt"/>
            </a:endParaRPr>
          </a:p>
          <a:p>
            <a:pPr eaLnBrk="1" hangingPunct="1"/>
            <a:r>
              <a:rPr lang="en-US" sz="3600" dirty="0">
                <a:solidFill>
                  <a:srgbClr val="000000"/>
                </a:solidFill>
                <a:latin typeface="+mn-lt"/>
              </a:rPr>
              <a:t>Talk </a:t>
            </a:r>
          </a:p>
        </p:txBody>
      </p:sp>
      <p:sp>
        <p:nvSpPr>
          <p:cNvPr id="7"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8"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14</a:t>
            </a:fld>
            <a:endParaRPr lang="en-US"/>
          </a:p>
        </p:txBody>
      </p:sp>
    </p:spTree>
    <p:extLst>
      <p:ext uri="{BB962C8B-B14F-4D97-AF65-F5344CB8AC3E}">
        <p14:creationId xmlns:p14="http://schemas.microsoft.com/office/powerpoint/2010/main" xmlns="" val="3046542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1000"/>
                                        <p:tgtEl>
                                          <p:spTgt spid="9219"/>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ssolve">
                                      <p:cBhvr>
                                        <p:cTn id="10" dur="500"/>
                                        <p:tgtEl>
                                          <p:spTgt spid="13">
                                            <p:txEl>
                                              <p:pRg st="0" end="0"/>
                                            </p:txEl>
                                          </p:spTgt>
                                        </p:tgtEl>
                                      </p:cBhvr>
                                    </p:animEffec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par>
                          <p:cTn id="18" fill="hold" nodeType="afterGroup">
                            <p:stCondLst>
                              <p:cond delay="2000"/>
                            </p:stCondLst>
                            <p:childTnLst>
                              <p:par>
                                <p:cTn id="19" presetID="9"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10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dissolve">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914400"/>
            <a:ext cx="9144000" cy="914400"/>
          </a:xfrm>
        </p:spPr>
        <p:txBody>
          <a:bodyPr rtlCol="0" anchor="t">
            <a:normAutofit/>
          </a:bodyPr>
          <a:lstStyle/>
          <a:p>
            <a:pPr eaLnBrk="1" fontAlgn="auto" hangingPunct="1">
              <a:spcAft>
                <a:spcPts val="0"/>
              </a:spcAft>
              <a:defRPr/>
            </a:pPr>
            <a:r>
              <a:rPr lang="en-US" dirty="0" smtClean="0"/>
              <a:t>Why Should we Set a Purpose for Reading?</a:t>
            </a:r>
          </a:p>
        </p:txBody>
      </p:sp>
      <p:sp>
        <p:nvSpPr>
          <p:cNvPr id="4" name="Content Placeholder 2"/>
          <p:cNvSpPr>
            <a:spLocks noGrp="1"/>
          </p:cNvSpPr>
          <p:nvPr>
            <p:ph idx="1"/>
          </p:nvPr>
        </p:nvSpPr>
        <p:spPr>
          <a:xfrm>
            <a:off x="228600" y="2209800"/>
            <a:ext cx="8686800" cy="4114800"/>
          </a:xfrm>
        </p:spPr>
        <p:txBody>
          <a:bodyPr rtlCol="0">
            <a:normAutofit fontScale="92500" lnSpcReduction="10000"/>
          </a:bodyPr>
          <a:lstStyle/>
          <a:p>
            <a:pPr eaLnBrk="1" fontAlgn="auto" hangingPunct="1">
              <a:spcAft>
                <a:spcPts val="0"/>
              </a:spcAft>
              <a:buFontTx/>
              <a:buNone/>
              <a:defRPr/>
            </a:pPr>
            <a:r>
              <a:rPr lang="en-US" sz="2400" b="1" i="1" dirty="0" smtClean="0"/>
              <a:t>                 Fig. 19 </a:t>
            </a:r>
            <a:r>
              <a:rPr lang="en-US" sz="2400" b="1" dirty="0" smtClean="0"/>
              <a:t>Reading/Comprehension Skills</a:t>
            </a:r>
          </a:p>
          <a:p>
            <a:pPr eaLnBrk="1" fontAlgn="auto" hangingPunct="1">
              <a:spcAft>
                <a:spcPts val="0"/>
              </a:spcAft>
              <a:buFontTx/>
              <a:buNone/>
              <a:defRPr/>
            </a:pPr>
            <a:endParaRPr lang="en-US" sz="800" i="1" dirty="0" smtClean="0"/>
          </a:p>
          <a:p>
            <a:pPr eaLnBrk="1" fontAlgn="auto" hangingPunct="1">
              <a:spcAft>
                <a:spcPts val="0"/>
              </a:spcAft>
              <a:buFontTx/>
              <a:buNone/>
              <a:defRPr/>
            </a:pPr>
            <a:r>
              <a:rPr lang="en-US" sz="2600" dirty="0" smtClean="0"/>
              <a:t>Students are expected to …</a:t>
            </a:r>
          </a:p>
          <a:p>
            <a:pPr eaLnBrk="1" fontAlgn="auto" hangingPunct="1">
              <a:spcAft>
                <a:spcPts val="0"/>
              </a:spcAft>
              <a:buFontTx/>
              <a:buNone/>
              <a:defRPr/>
            </a:pPr>
            <a:r>
              <a:rPr lang="en-US" sz="2600" dirty="0" smtClean="0"/>
              <a:t>K(A) discuss the purposes for reading and listening to various texts …</a:t>
            </a:r>
          </a:p>
          <a:p>
            <a:pPr eaLnBrk="1" fontAlgn="auto" hangingPunct="1">
              <a:spcAft>
                <a:spcPts val="0"/>
              </a:spcAft>
              <a:buFontTx/>
              <a:buNone/>
              <a:defRPr/>
            </a:pPr>
            <a:r>
              <a:rPr lang="en-US" sz="2600" dirty="0" smtClean="0"/>
              <a:t>1(A) establish purposes for reading selected texts based upon desired out come to enhance comprehension</a:t>
            </a:r>
          </a:p>
          <a:p>
            <a:pPr eaLnBrk="1" fontAlgn="auto" hangingPunct="1">
              <a:spcAft>
                <a:spcPts val="0"/>
              </a:spcAft>
              <a:buFontTx/>
              <a:buNone/>
              <a:defRPr/>
            </a:pPr>
            <a:r>
              <a:rPr lang="en-US" sz="2600" dirty="0" smtClean="0"/>
              <a:t>2(A) establish purposes for reading selected texts based upon content to enhance comprehension</a:t>
            </a:r>
          </a:p>
          <a:p>
            <a:pPr eaLnBrk="1" fontAlgn="auto" hangingPunct="1">
              <a:spcAft>
                <a:spcPts val="0"/>
              </a:spcAft>
              <a:buFontTx/>
              <a:buNone/>
              <a:defRPr/>
            </a:pPr>
            <a:r>
              <a:rPr lang="en-US" sz="2600" dirty="0" smtClean="0"/>
              <a:t>3(A) establish purposes for reading selected texts based upon own or others’ desired outcome …</a:t>
            </a:r>
          </a:p>
          <a:p>
            <a:pPr eaLnBrk="1" fontAlgn="auto" hangingPunct="1">
              <a:spcAft>
                <a:spcPts val="0"/>
              </a:spcAft>
              <a:buFontTx/>
              <a:buNone/>
              <a:defRPr/>
            </a:pPr>
            <a:r>
              <a:rPr lang="en-US" sz="2600" dirty="0" smtClean="0"/>
              <a:t>                            </a:t>
            </a:r>
            <a:r>
              <a:rPr lang="en-US" sz="3500" dirty="0" smtClean="0"/>
              <a:t>to enhance comprehension;</a:t>
            </a:r>
          </a:p>
        </p:txBody>
      </p:sp>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600199"/>
            <a:ext cx="1219200" cy="1213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08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rtlCol="0">
            <a:normAutofit/>
          </a:bodyPr>
          <a:lstStyle/>
          <a:p>
            <a:pPr eaLnBrk="1" fontAlgn="auto" hangingPunct="1">
              <a:spcAft>
                <a:spcPts val="0"/>
              </a:spcAft>
              <a:defRPr/>
            </a:pPr>
            <a:r>
              <a:rPr lang="en-US" sz="3600" dirty="0" smtClean="0"/>
              <a:t>3 Types of Purpose?</a:t>
            </a:r>
            <a:endParaRPr lang="en-US" sz="3600" dirty="0"/>
          </a:p>
        </p:txBody>
      </p:sp>
      <p:sp>
        <p:nvSpPr>
          <p:cNvPr id="5" name="Text Placeholder 4"/>
          <p:cNvSpPr>
            <a:spLocks noGrp="1"/>
          </p:cNvSpPr>
          <p:nvPr>
            <p:ph type="body" idx="1"/>
          </p:nvPr>
        </p:nvSpPr>
        <p:spPr>
          <a:xfrm>
            <a:off x="685800" y="2895600"/>
            <a:ext cx="7772400" cy="1500188"/>
          </a:xfrm>
        </p:spPr>
        <p:txBody>
          <a:bodyPr rtlCol="0">
            <a:normAutofit/>
          </a:bodyPr>
          <a:lstStyle/>
          <a:p>
            <a:pPr eaLnBrk="1" fontAlgn="auto" hangingPunct="1">
              <a:spcAft>
                <a:spcPts val="0"/>
              </a:spcAft>
              <a:buFont typeface="Arial" pitchFamily="34" charset="0"/>
              <a:buNone/>
              <a:defRPr/>
            </a:pPr>
            <a:r>
              <a:rPr lang="en-US" dirty="0" smtClean="0">
                <a:solidFill>
                  <a:schemeClr val="bg1">
                    <a:lumMod val="50000"/>
                  </a:schemeClr>
                </a:solidFill>
              </a:rPr>
              <a:t>What are the</a:t>
            </a:r>
            <a:endParaRPr lang="en-US" dirty="0">
              <a:solidFill>
                <a:schemeClr val="bg1">
                  <a:lumMod val="50000"/>
                </a:schemeClr>
              </a:solidFill>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16</a:t>
            </a:fld>
            <a:endParaRPr lang="en-US"/>
          </a:p>
        </p:txBody>
      </p:sp>
    </p:spTree>
    <p:extLst>
      <p:ext uri="{BB962C8B-B14F-4D97-AF65-F5344CB8AC3E}">
        <p14:creationId xmlns:p14="http://schemas.microsoft.com/office/powerpoint/2010/main" xmlns="" val="4119414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
            <a:ext cx="9144000" cy="1143000"/>
          </a:xfrm>
        </p:spPr>
        <p:txBody>
          <a:bodyPr anchor="t"/>
          <a:lstStyle/>
          <a:p>
            <a:pPr eaLnBrk="1" hangingPunct="1"/>
            <a:r>
              <a:rPr lang="en-US" smtClean="0"/>
              <a:t>3 Types of “Purpose” to Consider</a:t>
            </a:r>
          </a:p>
        </p:txBody>
      </p:sp>
      <p:sp>
        <p:nvSpPr>
          <p:cNvPr id="3" name="Content Placeholder 2"/>
          <p:cNvSpPr>
            <a:spLocks noGrp="1"/>
          </p:cNvSpPr>
          <p:nvPr>
            <p:ph idx="1"/>
          </p:nvPr>
        </p:nvSpPr>
        <p:spPr>
          <a:xfrm>
            <a:off x="381000" y="1143000"/>
            <a:ext cx="8534400" cy="4800600"/>
          </a:xfrm>
        </p:spPr>
        <p:txBody>
          <a:bodyPr rtlCol="0">
            <a:normAutofit/>
          </a:bodyPr>
          <a:lstStyle/>
          <a:p>
            <a:pPr marL="346075" lvl="1" indent="-346075" eaLnBrk="1" fontAlgn="auto" hangingPunct="1">
              <a:spcAft>
                <a:spcPts val="0"/>
              </a:spcAft>
              <a:buFontTx/>
              <a:buNone/>
              <a:defRPr/>
            </a:pPr>
            <a:r>
              <a:rPr lang="en-US" sz="2600" dirty="0" smtClean="0"/>
              <a:t>Author’s purpose</a:t>
            </a:r>
          </a:p>
          <a:p>
            <a:pPr marL="746125" lvl="2" indent="-346075" eaLnBrk="1" fontAlgn="auto" hangingPunct="1">
              <a:spcAft>
                <a:spcPts val="0"/>
              </a:spcAft>
              <a:buFont typeface="Arial" pitchFamily="34" charset="0"/>
              <a:buChar char="•"/>
              <a:defRPr/>
            </a:pPr>
            <a:r>
              <a:rPr lang="en-US" sz="2200" dirty="0" smtClean="0"/>
              <a:t>What is the author trying to say?</a:t>
            </a:r>
          </a:p>
          <a:p>
            <a:pPr marL="746125" lvl="2" indent="-346075" eaLnBrk="1" fontAlgn="auto" hangingPunct="1">
              <a:spcAft>
                <a:spcPts val="0"/>
              </a:spcAft>
              <a:buFont typeface="Arial" pitchFamily="34" charset="0"/>
              <a:buChar char="•"/>
              <a:defRPr/>
            </a:pPr>
            <a:r>
              <a:rPr lang="en-US" sz="2200" dirty="0" smtClean="0"/>
              <a:t>Why did the author write this piece?</a:t>
            </a:r>
          </a:p>
          <a:p>
            <a:pPr marL="746125" lvl="2" indent="-346075" eaLnBrk="1" fontAlgn="auto" hangingPunct="1">
              <a:spcAft>
                <a:spcPts val="0"/>
              </a:spcAft>
              <a:buFontTx/>
              <a:buNone/>
              <a:defRPr/>
            </a:pPr>
            <a:endParaRPr lang="en-US" sz="1200" dirty="0" smtClean="0"/>
          </a:p>
          <a:p>
            <a:pPr marL="346075" lvl="1" indent="-346075" eaLnBrk="1" fontAlgn="auto" hangingPunct="1">
              <a:spcAft>
                <a:spcPts val="0"/>
              </a:spcAft>
              <a:buFontTx/>
              <a:buNone/>
              <a:defRPr/>
            </a:pPr>
            <a:r>
              <a:rPr lang="en-US" sz="2600" dirty="0" smtClean="0"/>
              <a:t>Reader’s purpose</a:t>
            </a:r>
          </a:p>
          <a:p>
            <a:pPr marL="746125" lvl="2" indent="-346075" eaLnBrk="1" fontAlgn="auto" hangingPunct="1">
              <a:spcAft>
                <a:spcPts val="0"/>
              </a:spcAft>
              <a:buFont typeface="Arial" pitchFamily="34" charset="0"/>
              <a:buChar char="•"/>
              <a:defRPr/>
            </a:pPr>
            <a:r>
              <a:rPr lang="en-US" sz="2200" dirty="0" smtClean="0"/>
              <a:t>Why are you reading this?</a:t>
            </a:r>
          </a:p>
          <a:p>
            <a:pPr marL="746125" lvl="2" indent="-346075" eaLnBrk="1" fontAlgn="auto" hangingPunct="1">
              <a:spcAft>
                <a:spcPts val="0"/>
              </a:spcAft>
              <a:buFont typeface="Arial" pitchFamily="34" charset="0"/>
              <a:buChar char="•"/>
              <a:defRPr/>
            </a:pPr>
            <a:r>
              <a:rPr lang="en-US" sz="2200" dirty="0" smtClean="0"/>
              <a:t>What do you want to find out?</a:t>
            </a:r>
          </a:p>
          <a:p>
            <a:pPr marL="746125" lvl="2" indent="-346075" eaLnBrk="1" fontAlgn="auto" hangingPunct="1">
              <a:spcAft>
                <a:spcPts val="0"/>
              </a:spcAft>
              <a:buFontTx/>
              <a:buNone/>
              <a:defRPr/>
            </a:pPr>
            <a:endParaRPr lang="en-US" sz="1200" dirty="0" smtClean="0"/>
          </a:p>
          <a:p>
            <a:pPr marL="346075" lvl="1" indent="-346075" eaLnBrk="1" fontAlgn="auto" hangingPunct="1">
              <a:spcAft>
                <a:spcPts val="0"/>
              </a:spcAft>
              <a:buFontTx/>
              <a:buNone/>
              <a:defRPr/>
            </a:pPr>
            <a:r>
              <a:rPr lang="en-US" sz="2600" dirty="0" smtClean="0"/>
              <a:t>Instructional purpose</a:t>
            </a:r>
          </a:p>
          <a:p>
            <a:pPr marL="746125" lvl="2" indent="-346075" eaLnBrk="1" fontAlgn="auto" hangingPunct="1">
              <a:spcAft>
                <a:spcPts val="0"/>
              </a:spcAft>
              <a:buFont typeface="Arial" pitchFamily="34" charset="0"/>
              <a:buChar char="•"/>
              <a:defRPr/>
            </a:pPr>
            <a:r>
              <a:rPr lang="en-US" sz="2200" dirty="0" smtClean="0"/>
              <a:t>How will you teach students to comprehend better?</a:t>
            </a:r>
          </a:p>
          <a:p>
            <a:pPr marL="746125" lvl="2" indent="-346075" eaLnBrk="1" fontAlgn="auto" hangingPunct="1">
              <a:spcAft>
                <a:spcPts val="0"/>
              </a:spcAft>
              <a:buFont typeface="Arial" pitchFamily="34" charset="0"/>
              <a:buChar char="•"/>
              <a:defRPr/>
            </a:pPr>
            <a:r>
              <a:rPr lang="en-US" sz="2200" dirty="0" smtClean="0"/>
              <a:t>What cognitive strategy(</a:t>
            </a:r>
            <a:r>
              <a:rPr lang="en-US" sz="2200" dirty="0" err="1" smtClean="0"/>
              <a:t>ies</a:t>
            </a:r>
            <a:r>
              <a:rPr lang="en-US" sz="2200" dirty="0" smtClean="0"/>
              <a:t>) are you teaching/reinforcing?</a:t>
            </a:r>
          </a:p>
          <a:p>
            <a:pPr marL="746125" lvl="2" indent="-346075" eaLnBrk="1" fontAlgn="auto" hangingPunct="1">
              <a:spcAft>
                <a:spcPts val="0"/>
              </a:spcAft>
              <a:buFont typeface="Arial" pitchFamily="34" charset="0"/>
              <a:buChar char="•"/>
              <a:defRPr/>
            </a:pPr>
            <a:r>
              <a:rPr lang="en-US" sz="2200" dirty="0" smtClean="0"/>
              <a:t>How will you deepen and extend comprehension?</a:t>
            </a:r>
          </a:p>
          <a:p>
            <a:pPr lvl="2" eaLnBrk="1" fontAlgn="auto" hangingPunct="1">
              <a:spcAft>
                <a:spcPts val="0"/>
              </a:spcAft>
              <a:buFont typeface="Arial" pitchFamily="34" charset="0"/>
              <a:buChar char="•"/>
              <a:defRPr/>
            </a:pPr>
            <a:endParaRPr lang="en-US" dirty="0" smtClean="0"/>
          </a:p>
        </p:txBody>
      </p:sp>
      <p:pic>
        <p:nvPicPr>
          <p:cNvPr id="28676" name="Picture 2" descr="C:\Documents and Settings\ddycha\My Documents\My Pictures\Microsoft Clip Organizer\j0239195.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133600"/>
            <a:ext cx="2057400"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17</a:t>
            </a:fld>
            <a:endParaRPr lang="en-US"/>
          </a:p>
        </p:txBody>
      </p:sp>
    </p:spTree>
    <p:extLst>
      <p:ext uri="{BB962C8B-B14F-4D97-AF65-F5344CB8AC3E}">
        <p14:creationId xmlns:p14="http://schemas.microsoft.com/office/powerpoint/2010/main" xmlns="" val="1590759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rtlCol="0">
            <a:normAutofit/>
          </a:bodyPr>
          <a:lstStyle/>
          <a:p>
            <a:pPr eaLnBrk="1" fontAlgn="auto" hangingPunct="1">
              <a:spcAft>
                <a:spcPts val="0"/>
              </a:spcAft>
              <a:defRPr/>
            </a:pPr>
            <a:r>
              <a:rPr lang="en-US" sz="3600" dirty="0" smtClean="0"/>
              <a:t>Instructional Purpose</a:t>
            </a:r>
            <a:endParaRPr lang="en-US" sz="3600" dirty="0"/>
          </a:p>
        </p:txBody>
      </p:sp>
      <p:sp>
        <p:nvSpPr>
          <p:cNvPr id="6" name="Text Placeholder 5"/>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en-US" dirty="0" smtClean="0"/>
              <a:t>A Focus on</a:t>
            </a:r>
            <a:endParaRPr lang="en-US" dirty="0"/>
          </a:p>
        </p:txBody>
      </p:sp>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18</a:t>
            </a:fld>
            <a:endParaRPr lang="en-US"/>
          </a:p>
        </p:txBody>
      </p:sp>
    </p:spTree>
    <p:extLst>
      <p:ext uri="{BB962C8B-B14F-4D97-AF65-F5344CB8AC3E}">
        <p14:creationId xmlns:p14="http://schemas.microsoft.com/office/powerpoint/2010/main" xmlns="" val="417255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Instructional Purpose</a:t>
            </a:r>
            <a:endParaRPr lang="en-US" dirty="0"/>
          </a:p>
        </p:txBody>
      </p:sp>
      <p:sp>
        <p:nvSpPr>
          <p:cNvPr id="7" name="Content Placeholder 6"/>
          <p:cNvSpPr>
            <a:spLocks noGrp="1"/>
          </p:cNvSpPr>
          <p:nvPr>
            <p:ph idx="1"/>
          </p:nvPr>
        </p:nvSpPr>
        <p:spPr/>
        <p:txBody>
          <a:bodyPr/>
          <a:lstStyle/>
          <a:p>
            <a:pPr marL="0" indent="0">
              <a:buNone/>
            </a:pPr>
            <a:r>
              <a:rPr lang="en-US" dirty="0"/>
              <a:t>Instructional purpose includes the use of one guiding question which is set prior to reading. </a:t>
            </a:r>
          </a:p>
          <a:p>
            <a:endParaRPr lang="en-US" dirty="0"/>
          </a:p>
          <a:p>
            <a:pPr marL="0" indent="0" algn="ctr">
              <a:buNone/>
            </a:pPr>
            <a:r>
              <a:rPr lang="en-US" dirty="0"/>
              <a:t>Comprehension Purpose Question (CPQ)</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19</a:t>
            </a:fld>
            <a:endParaRPr lang="en-US"/>
          </a:p>
        </p:txBody>
      </p:sp>
    </p:spTree>
    <p:extLst>
      <p:ext uri="{BB962C8B-B14F-4D97-AF65-F5344CB8AC3E}">
        <p14:creationId xmlns:p14="http://schemas.microsoft.com/office/powerpoint/2010/main" xmlns="" val="212487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a:t>
            </a:fld>
            <a:endParaRPr lang="en-US"/>
          </a:p>
        </p:txBody>
      </p:sp>
      <p:graphicFrame>
        <p:nvGraphicFramePr>
          <p:cNvPr id="6" name="Chart 5"/>
          <p:cNvGraphicFramePr/>
          <p:nvPr>
            <p:extLst>
              <p:ext uri="{D42A27DB-BD31-4B8C-83A1-F6EECF244321}">
                <p14:modId xmlns:p14="http://schemas.microsoft.com/office/powerpoint/2010/main" xmlns="" val="195005348"/>
              </p:ext>
            </p:extLst>
          </p:nvPr>
        </p:nvGraphicFramePr>
        <p:xfrm>
          <a:off x="1447800" y="1752600"/>
          <a:ext cx="6553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64513" y="1600200"/>
            <a:ext cx="461665" cy="3810000"/>
          </a:xfrm>
          <a:prstGeom prst="rect">
            <a:avLst/>
          </a:prstGeom>
          <a:noFill/>
        </p:spPr>
        <p:txBody>
          <a:bodyPr vert="vert270" wrap="square" rtlCol="0">
            <a:spAutoFit/>
          </a:bodyPr>
          <a:lstStyle/>
          <a:p>
            <a:r>
              <a:rPr lang="en-US" dirty="0" smtClean="0"/>
              <a:t>% Students  in District Meeting Target</a:t>
            </a:r>
            <a:endParaRPr lang="en-US" dirty="0"/>
          </a:p>
        </p:txBody>
      </p:sp>
    </p:spTree>
    <p:extLst>
      <p:ext uri="{BB962C8B-B14F-4D97-AF65-F5344CB8AC3E}">
        <p14:creationId xmlns:p14="http://schemas.microsoft.com/office/powerpoint/2010/main" xmlns="" val="1342664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a:xfrm>
            <a:off x="1481138" y="1219200"/>
            <a:ext cx="6181725" cy="4800600"/>
          </a:xfrm>
          <a:ln>
            <a:solidFill>
              <a:schemeClr val="tx1"/>
            </a:solidFill>
          </a:ln>
          <a:effectLst>
            <a:outerShdw blurRad="292100" dist="139700" dir="2700000" algn="tl" rotWithShape="0">
              <a:srgbClr val="333333">
                <a:alpha val="65000"/>
              </a:srgbClr>
            </a:outerShdw>
          </a:effectLst>
        </p:spPr>
      </p:pic>
      <p:sp>
        <p:nvSpPr>
          <p:cNvPr id="31748" name="TextBox 5"/>
          <p:cNvSpPr txBox="1">
            <a:spLocks noChangeArrowheads="1"/>
          </p:cNvSpPr>
          <p:nvPr/>
        </p:nvSpPr>
        <p:spPr bwMode="auto">
          <a:xfrm>
            <a:off x="1981200" y="2515220"/>
            <a:ext cx="2133600" cy="50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b="1" dirty="0" smtClean="0">
                <a:solidFill>
                  <a:srgbClr val="CA2128"/>
                </a:solidFill>
                <a:latin typeface="Comic Sans MS" pitchFamily="66" charset="0"/>
              </a:rPr>
              <a:t>Goldilocks</a:t>
            </a:r>
            <a:r>
              <a:rPr lang="en-US" sz="2700" b="1" dirty="0" smtClean="0">
                <a:latin typeface="Comic Sans MS" pitchFamily="66" charset="0"/>
              </a:rPr>
              <a:t>?</a:t>
            </a:r>
            <a:endParaRPr lang="en-US" sz="2700" b="1" dirty="0">
              <a:latin typeface="Comic Sans MS" pitchFamily="66" charset="0"/>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20</a:t>
            </a:fld>
            <a:endParaRPr lang="en-US"/>
          </a:p>
        </p:txBody>
      </p:sp>
    </p:spTree>
    <p:extLst>
      <p:ext uri="{BB962C8B-B14F-4D97-AF65-F5344CB8AC3E}">
        <p14:creationId xmlns:p14="http://schemas.microsoft.com/office/powerpoint/2010/main" xmlns="" val="2553670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a:xfrm>
            <a:off x="1465263" y="1219200"/>
            <a:ext cx="6213475" cy="4800600"/>
          </a:xfrm>
          <a:ln>
            <a:solidFill>
              <a:schemeClr val="tx1"/>
            </a:solidFill>
          </a:ln>
          <a:effectLst>
            <a:outerShdw blurRad="292100" dist="139700" dir="2700000" algn="tl" rotWithShape="0">
              <a:srgbClr val="333333">
                <a:alpha val="65000"/>
              </a:srgbClr>
            </a:outerShdw>
          </a:effectLst>
        </p:spPr>
      </p:pic>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21</a:t>
            </a:fld>
            <a:endParaRPr lang="en-US"/>
          </a:p>
        </p:txBody>
      </p:sp>
    </p:spTree>
    <p:extLst>
      <p:ext uri="{BB962C8B-B14F-4D97-AF65-F5344CB8AC3E}">
        <p14:creationId xmlns:p14="http://schemas.microsoft.com/office/powerpoint/2010/main" xmlns="" val="129624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1752600"/>
            <a:ext cx="8686800" cy="4800600"/>
          </a:xfrm>
        </p:spPr>
        <p:txBody>
          <a:bodyPr rtlCol="0">
            <a:normAutofit/>
          </a:bodyPr>
          <a:lstStyle/>
          <a:p>
            <a:pPr marL="0" indent="0" eaLnBrk="1" fontAlgn="auto" hangingPunct="1">
              <a:spcBef>
                <a:spcPct val="0"/>
              </a:spcBef>
              <a:spcAft>
                <a:spcPts val="0"/>
              </a:spcAft>
              <a:buFontTx/>
              <a:buNone/>
              <a:defRPr/>
            </a:pPr>
            <a:r>
              <a:rPr lang="en-US" sz="2400" dirty="0" smtClean="0">
                <a:cs typeface="Times New Roman" pitchFamily="18" charset="0"/>
              </a:rPr>
              <a:t>Thoughtful “questions appear to be effective for improving learning from reading because they:</a:t>
            </a:r>
          </a:p>
          <a:p>
            <a:pPr marL="349250" indent="0" eaLnBrk="1" fontAlgn="auto" hangingPunct="1">
              <a:spcBef>
                <a:spcPct val="0"/>
              </a:spcBef>
              <a:spcAft>
                <a:spcPts val="1200"/>
              </a:spcAft>
              <a:buFontTx/>
              <a:buNone/>
              <a:defRPr/>
            </a:pPr>
            <a:endParaRPr lang="en-US" sz="2400" dirty="0" smtClean="0">
              <a:cs typeface="Times New Roman" pitchFamily="18" charset="0"/>
            </a:endParaRPr>
          </a:p>
          <a:p>
            <a:pPr marL="349250" indent="0" eaLnBrk="1" fontAlgn="auto" hangingPunct="1">
              <a:spcBef>
                <a:spcPct val="0"/>
              </a:spcBef>
              <a:spcAft>
                <a:spcPts val="1200"/>
              </a:spcAft>
              <a:buFont typeface="Arial" pitchFamily="34" charset="0"/>
              <a:buChar char="•"/>
              <a:defRPr/>
            </a:pPr>
            <a:r>
              <a:rPr lang="en-US" sz="2400" dirty="0" smtClean="0">
                <a:cs typeface="Times New Roman" pitchFamily="18" charset="0"/>
              </a:rPr>
              <a:t> give students a purpose for reading;</a:t>
            </a:r>
          </a:p>
          <a:p>
            <a:pPr marL="349250" indent="0" eaLnBrk="1" fontAlgn="auto" hangingPunct="1">
              <a:spcBef>
                <a:spcPct val="0"/>
              </a:spcBef>
              <a:spcAft>
                <a:spcPts val="1200"/>
              </a:spcAft>
              <a:buFont typeface="Arial" pitchFamily="34" charset="0"/>
              <a:buChar char="•"/>
              <a:defRPr/>
            </a:pPr>
            <a:r>
              <a:rPr lang="en-US" sz="2400" dirty="0" smtClean="0">
                <a:cs typeface="Times New Roman" pitchFamily="18" charset="0"/>
              </a:rPr>
              <a:t> focus students’ attention on what they are to learn;</a:t>
            </a:r>
          </a:p>
          <a:p>
            <a:pPr marL="349250" indent="0" eaLnBrk="1" fontAlgn="auto" hangingPunct="1">
              <a:spcBef>
                <a:spcPct val="0"/>
              </a:spcBef>
              <a:spcAft>
                <a:spcPts val="1200"/>
              </a:spcAft>
              <a:buFont typeface="Arial" pitchFamily="34" charset="0"/>
              <a:buChar char="•"/>
              <a:defRPr/>
            </a:pPr>
            <a:r>
              <a:rPr lang="en-US" sz="2400" dirty="0" smtClean="0">
                <a:cs typeface="Times New Roman" pitchFamily="18" charset="0"/>
              </a:rPr>
              <a:t> help students to think actively as they read;</a:t>
            </a:r>
          </a:p>
          <a:p>
            <a:pPr marL="349250" indent="0" eaLnBrk="1" fontAlgn="auto" hangingPunct="1">
              <a:spcBef>
                <a:spcPct val="0"/>
              </a:spcBef>
              <a:spcAft>
                <a:spcPts val="1200"/>
              </a:spcAft>
              <a:buFont typeface="Arial" pitchFamily="34" charset="0"/>
              <a:buChar char="•"/>
              <a:defRPr/>
            </a:pPr>
            <a:r>
              <a:rPr lang="en-US" sz="2400" dirty="0" smtClean="0">
                <a:cs typeface="Times New Roman" pitchFamily="18" charset="0"/>
              </a:rPr>
              <a:t> encourage students to monitor their comprehension; and</a:t>
            </a:r>
          </a:p>
          <a:p>
            <a:pPr marL="509588" indent="-160338" eaLnBrk="1" fontAlgn="auto" hangingPunct="1">
              <a:spcBef>
                <a:spcPct val="0"/>
              </a:spcBef>
              <a:spcAft>
                <a:spcPts val="1200"/>
              </a:spcAft>
              <a:buFont typeface="Arial" pitchFamily="34" charset="0"/>
              <a:buChar char="•"/>
              <a:defRPr/>
            </a:pPr>
            <a:r>
              <a:rPr lang="en-US" sz="2400" dirty="0" smtClean="0">
                <a:cs typeface="Times New Roman" pitchFamily="18" charset="0"/>
              </a:rPr>
              <a:t>help students to review content and relate what  they have learned to what they already know” </a:t>
            </a:r>
            <a:r>
              <a:rPr lang="en-US" sz="1800" dirty="0" smtClean="0">
                <a:cs typeface="Times New Roman" pitchFamily="18" charset="0"/>
              </a:rPr>
              <a:t>(CIERA, 2001).</a:t>
            </a:r>
          </a:p>
          <a:p>
            <a:pPr marL="569913" indent="0" eaLnBrk="1" fontAlgn="auto" hangingPunct="1">
              <a:spcAft>
                <a:spcPts val="0"/>
              </a:spcAft>
              <a:buFontTx/>
              <a:buNone/>
              <a:defRPr/>
            </a:pPr>
            <a:endParaRPr lang="en-US" sz="2000" dirty="0" smtClean="0">
              <a:latin typeface="Gemelli" pitchFamily="2" charset="0"/>
            </a:endParaRPr>
          </a:p>
        </p:txBody>
      </p:sp>
      <p:sp>
        <p:nvSpPr>
          <p:cNvPr id="2" name="Title 1"/>
          <p:cNvSpPr>
            <a:spLocks noGrp="1"/>
          </p:cNvSpPr>
          <p:nvPr>
            <p:ph type="title"/>
          </p:nvPr>
        </p:nvSpPr>
        <p:spPr>
          <a:xfrm>
            <a:off x="0" y="838200"/>
            <a:ext cx="9144000" cy="9144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   </a:t>
            </a:r>
            <a:r>
              <a:rPr lang="en-US" dirty="0" smtClean="0"/>
              <a:t>Comprehension Purpose Questions</a:t>
            </a:r>
            <a:endParaRPr lang="en-US" dirty="0"/>
          </a:p>
        </p:txBody>
      </p:sp>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5"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22</a:t>
            </a:fld>
            <a:endParaRPr lang="en-US"/>
          </a:p>
        </p:txBody>
      </p:sp>
    </p:spTree>
    <p:extLst>
      <p:ext uri="{BB962C8B-B14F-4D97-AF65-F5344CB8AC3E}">
        <p14:creationId xmlns:p14="http://schemas.microsoft.com/office/powerpoint/2010/main" xmlns="" val="551182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Comprehension Purpose Questions?</a:t>
            </a:r>
            <a:endParaRPr lang="en-US" dirty="0"/>
          </a:p>
        </p:txBody>
      </p:sp>
      <p:sp>
        <p:nvSpPr>
          <p:cNvPr id="7" name="Text Placeholder 6"/>
          <p:cNvSpPr>
            <a:spLocks noGrp="1"/>
          </p:cNvSpPr>
          <p:nvPr>
            <p:ph type="body" idx="1"/>
          </p:nvPr>
        </p:nvSpPr>
        <p:spPr/>
        <p:txBody>
          <a:bodyPr/>
          <a:lstStyle/>
          <a:p>
            <a:r>
              <a:rPr lang="en-US" dirty="0" smtClean="0"/>
              <a:t>How do we set</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23</a:t>
            </a:fld>
            <a:endParaRPr lang="en-US"/>
          </a:p>
        </p:txBody>
      </p:sp>
    </p:spTree>
    <p:extLst>
      <p:ext uri="{BB962C8B-B14F-4D97-AF65-F5344CB8AC3E}">
        <p14:creationId xmlns:p14="http://schemas.microsoft.com/office/powerpoint/2010/main" xmlns="" val="344277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24</a:t>
            </a:fld>
            <a:endParaRPr lang="en-US"/>
          </a:p>
        </p:txBody>
      </p:sp>
      <p:pic>
        <p:nvPicPr>
          <p:cNvPr id="8" name="Picture 2" descr="http://images.clipart.com/thb/thb9/PH/5344_2004120013/011213_1219_00/19087195.thb.jpg?011213_1219_0078_l__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images.clipart.com/thb/thb9/PH/5344_2004120013/011213_1219_00/19087187.thb.jpg?011213_1219_0077_l__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images.clipart.com/thb/thb9/PH/5344_2004120013/011213_1219_00/19087167.thb.jpg?011213_1219_0075_l__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00800" y="2228850"/>
            <a:ext cx="22193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33400" y="1334869"/>
            <a:ext cx="8086725" cy="646331"/>
          </a:xfrm>
          <a:prstGeom prst="rect">
            <a:avLst/>
          </a:prstGeom>
          <a:noFill/>
        </p:spPr>
        <p:txBody>
          <a:bodyPr wrap="square" rtlCol="0">
            <a:spAutoFit/>
          </a:bodyPr>
          <a:lstStyle/>
          <a:p>
            <a:r>
              <a:rPr lang="en-US" sz="3600" dirty="0" smtClean="0">
                <a:solidFill>
                  <a:srgbClr val="5EAD16"/>
                </a:solidFill>
                <a:cs typeface="Adobe Arabic" pitchFamily="18" charset="-78"/>
              </a:rPr>
              <a:t>It can’t be …      that hard …            can it?</a:t>
            </a:r>
            <a:endParaRPr lang="en-US" sz="3600" dirty="0">
              <a:solidFill>
                <a:srgbClr val="5EAD16"/>
              </a:solidFill>
              <a:cs typeface="Adobe Arabic" pitchFamily="18" charset="-78"/>
            </a:endParaRPr>
          </a:p>
        </p:txBody>
      </p:sp>
    </p:spTree>
    <p:extLst>
      <p:ext uri="{BB962C8B-B14F-4D97-AF65-F5344CB8AC3E}">
        <p14:creationId xmlns:p14="http://schemas.microsoft.com/office/powerpoint/2010/main" xmlns="" val="2262277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4800" y="1828800"/>
            <a:ext cx="8534400" cy="3916363"/>
          </a:xfrm>
        </p:spPr>
        <p:txBody>
          <a:bodyPr rtlCol="0">
            <a:normAutofit/>
          </a:bodyPr>
          <a:lstStyle/>
          <a:p>
            <a:pPr marL="569913" indent="0" algn="ctr" eaLnBrk="1" fontAlgn="auto" hangingPunct="1">
              <a:spcAft>
                <a:spcPts val="0"/>
              </a:spcAft>
              <a:buFontTx/>
              <a:buNone/>
              <a:defRPr/>
            </a:pPr>
            <a:r>
              <a:rPr lang="en-US" sz="4000" dirty="0" smtClean="0">
                <a:solidFill>
                  <a:srgbClr val="5EAD16"/>
                </a:solidFill>
              </a:rPr>
              <a:t>What is important to remember when setting a CPQ?</a:t>
            </a:r>
          </a:p>
          <a:p>
            <a:pPr eaLnBrk="1" fontAlgn="auto" hangingPunct="1">
              <a:spcAft>
                <a:spcPts val="0"/>
              </a:spcAft>
              <a:buFontTx/>
              <a:buNone/>
              <a:defRPr/>
            </a:pPr>
            <a:endParaRPr lang="en-US" sz="3600" dirty="0" smtClean="0"/>
          </a:p>
          <a:p>
            <a:pPr eaLnBrk="1" fontAlgn="auto" hangingPunct="1">
              <a:spcAft>
                <a:spcPts val="0"/>
              </a:spcAft>
              <a:buFontTx/>
              <a:buNone/>
              <a:defRPr/>
            </a:pPr>
            <a:endParaRPr lang="en-US" sz="3600" dirty="0" smtClean="0">
              <a:latin typeface="Gemelli" pitchFamily="2" charset="0"/>
            </a:endParaRPr>
          </a:p>
          <a:p>
            <a:pPr eaLnBrk="1" fontAlgn="auto" hangingPunct="1">
              <a:spcAft>
                <a:spcPts val="0"/>
              </a:spcAft>
              <a:buFontTx/>
              <a:buNone/>
              <a:defRPr/>
            </a:pPr>
            <a:r>
              <a:rPr lang="en-US" sz="3600" dirty="0" smtClean="0">
                <a:latin typeface="Gemelli" pitchFamily="2" charset="0"/>
              </a:rPr>
              <a:t>                               </a:t>
            </a:r>
            <a:endParaRPr lang="en-US" sz="1600" dirty="0" smtClean="0">
              <a:latin typeface="Comic Sans MS" pitchFamily="66" charset="0"/>
            </a:endParaRPr>
          </a:p>
        </p:txBody>
      </p:sp>
      <p:sp>
        <p:nvSpPr>
          <p:cNvPr id="2" name="Title 1"/>
          <p:cNvSpPr>
            <a:spLocks noGrp="1"/>
          </p:cNvSpPr>
          <p:nvPr>
            <p:ph type="title"/>
          </p:nvPr>
        </p:nvSpPr>
        <p:spPr>
          <a:xfrm>
            <a:off x="0" y="-76200"/>
            <a:ext cx="9144000" cy="1143000"/>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   </a:t>
            </a:r>
            <a:r>
              <a:rPr lang="en-US" dirty="0" smtClean="0"/>
              <a:t>Comprehension Purpose Questions</a:t>
            </a:r>
            <a:endParaRPr lang="en-US" dirty="0"/>
          </a:p>
        </p:txBody>
      </p:sp>
      <p:grpSp>
        <p:nvGrpSpPr>
          <p:cNvPr id="33796" name="Group 5"/>
          <p:cNvGrpSpPr>
            <a:grpSpLocks/>
          </p:cNvGrpSpPr>
          <p:nvPr/>
        </p:nvGrpSpPr>
        <p:grpSpPr bwMode="auto">
          <a:xfrm>
            <a:off x="7848600" y="914400"/>
            <a:ext cx="1149350" cy="1023938"/>
            <a:chOff x="7300465" y="-1801034"/>
            <a:chExt cx="1841500" cy="1635125"/>
          </a:xfrm>
        </p:grpSpPr>
        <p:pic>
          <p:nvPicPr>
            <p:cNvPr id="33798" name="Picture 3"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0465" y="-1801034"/>
              <a:ext cx="1841500"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9" name="TextBox 4"/>
            <p:cNvSpPr txBox="1">
              <a:spLocks noChangeArrowheads="1"/>
            </p:cNvSpPr>
            <p:nvPr/>
          </p:nvSpPr>
          <p:spPr bwMode="auto">
            <a:xfrm rot="20864675">
              <a:off x="7371235" y="-1398034"/>
              <a:ext cx="1600201" cy="83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#2</a:t>
              </a:r>
            </a:p>
          </p:txBody>
        </p:sp>
      </p:grpSp>
      <p:pic>
        <p:nvPicPr>
          <p:cNvPr id="33797" name="Picture 2" descr="C:\Documents and Settings\cgoodrow\My Documents\My Pictures\Microsoft Clip Organizer\AG00299_.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6600" y="3276600"/>
            <a:ext cx="2209800" cy="210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9"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25</a:t>
            </a:fld>
            <a:endParaRPr lang="en-US"/>
          </a:p>
        </p:txBody>
      </p:sp>
    </p:spTree>
    <p:extLst>
      <p:ext uri="{BB962C8B-B14F-4D97-AF65-F5344CB8AC3E}">
        <p14:creationId xmlns:p14="http://schemas.microsoft.com/office/powerpoint/2010/main" xmlns="" val="1014862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   </a:t>
            </a:r>
            <a:r>
              <a:rPr lang="en-US" dirty="0" smtClean="0"/>
              <a:t>Tips and Tricks</a:t>
            </a:r>
            <a:endParaRPr lang="en-US" dirty="0"/>
          </a:p>
        </p:txBody>
      </p:sp>
      <p:sp>
        <p:nvSpPr>
          <p:cNvPr id="19459" name="Content Placeholder 2"/>
          <p:cNvSpPr>
            <a:spLocks noGrp="1"/>
          </p:cNvSpPr>
          <p:nvPr>
            <p:ph idx="1"/>
          </p:nvPr>
        </p:nvSpPr>
        <p:spPr>
          <a:xfrm>
            <a:off x="381000" y="1828800"/>
            <a:ext cx="8458200" cy="4144963"/>
          </a:xfrm>
        </p:spPr>
        <p:txBody>
          <a:bodyPr rtlCol="0">
            <a:normAutofit fontScale="92500"/>
          </a:bodyPr>
          <a:lstStyle/>
          <a:p>
            <a:pPr marL="403225" lvl="1" indent="-341313" eaLnBrk="1" fontAlgn="auto" hangingPunct="1">
              <a:spcAft>
                <a:spcPts val="0"/>
              </a:spcAft>
              <a:buFont typeface="Arial" pitchFamily="34" charset="0"/>
              <a:buChar char="•"/>
              <a:defRPr/>
            </a:pPr>
            <a:r>
              <a:rPr lang="en-US" dirty="0" smtClean="0"/>
              <a:t>Set a comprehension purpose question for every reading.  </a:t>
            </a:r>
          </a:p>
          <a:p>
            <a:pPr marL="403225" lvl="1" indent="-341313" eaLnBrk="1" fontAlgn="auto" hangingPunct="1">
              <a:spcAft>
                <a:spcPts val="0"/>
              </a:spcAft>
              <a:buFontTx/>
              <a:buNone/>
              <a:defRPr/>
            </a:pPr>
            <a:endParaRPr lang="en-US" sz="800" dirty="0" smtClean="0"/>
          </a:p>
          <a:p>
            <a:pPr marL="403225" lvl="1" indent="-341313" eaLnBrk="1" fontAlgn="auto" hangingPunct="1">
              <a:spcAft>
                <a:spcPts val="0"/>
              </a:spcAft>
              <a:buFont typeface="Arial" pitchFamily="34" charset="0"/>
              <a:buChar char="•"/>
              <a:defRPr/>
            </a:pPr>
            <a:r>
              <a:rPr lang="en-US" dirty="0" smtClean="0"/>
              <a:t>Set a different CPQ each time you read the text.</a:t>
            </a:r>
          </a:p>
          <a:p>
            <a:pPr marL="403225" lvl="1" indent="-341313" eaLnBrk="1" fontAlgn="auto" hangingPunct="1">
              <a:spcAft>
                <a:spcPts val="0"/>
              </a:spcAft>
              <a:buFontTx/>
              <a:buNone/>
              <a:defRPr/>
            </a:pPr>
            <a:endParaRPr lang="en-US" sz="800" dirty="0" smtClean="0"/>
          </a:p>
          <a:p>
            <a:pPr marL="403225" lvl="1" indent="-341313" eaLnBrk="1" fontAlgn="auto" hangingPunct="1">
              <a:spcAft>
                <a:spcPts val="0"/>
              </a:spcAft>
              <a:buFont typeface="Arial" pitchFamily="34" charset="0"/>
              <a:buChar char="•"/>
              <a:defRPr/>
            </a:pPr>
            <a:r>
              <a:rPr lang="en-US" dirty="0" smtClean="0"/>
              <a:t>Link the CPQ to the strategy you are focusing on.</a:t>
            </a:r>
          </a:p>
          <a:p>
            <a:pPr marL="403225" lvl="1" indent="-341313" eaLnBrk="1" fontAlgn="auto" hangingPunct="1">
              <a:spcAft>
                <a:spcPts val="0"/>
              </a:spcAft>
              <a:buFont typeface="Arial" pitchFamily="34" charset="0"/>
              <a:buChar char="•"/>
              <a:defRPr/>
            </a:pPr>
            <a:endParaRPr lang="en-US" sz="800" dirty="0" smtClean="0"/>
          </a:p>
          <a:p>
            <a:pPr marL="403225" lvl="1" indent="-341313" eaLnBrk="1" fontAlgn="auto" hangingPunct="1">
              <a:spcAft>
                <a:spcPts val="0"/>
              </a:spcAft>
              <a:buFont typeface="Arial" pitchFamily="34" charset="0"/>
              <a:buChar char="•"/>
              <a:defRPr/>
            </a:pPr>
            <a:r>
              <a:rPr lang="en-US" dirty="0" smtClean="0"/>
              <a:t>Choose a question that will focus attention throughout the reading.</a:t>
            </a:r>
          </a:p>
          <a:p>
            <a:pPr marL="403225" lvl="1" indent="-341313" eaLnBrk="1" fontAlgn="auto" hangingPunct="1">
              <a:spcAft>
                <a:spcPts val="0"/>
              </a:spcAft>
              <a:buFontTx/>
              <a:buNone/>
              <a:defRPr/>
            </a:pPr>
            <a:endParaRPr lang="en-US" sz="800" dirty="0" smtClean="0"/>
          </a:p>
          <a:p>
            <a:pPr marL="403225" lvl="1" indent="-341313" eaLnBrk="1" fontAlgn="auto" hangingPunct="1">
              <a:spcAft>
                <a:spcPts val="0"/>
              </a:spcAft>
              <a:buFontTx/>
              <a:buNone/>
              <a:defRPr/>
            </a:pPr>
            <a:endParaRPr lang="en-US" sz="800" dirty="0" smtClean="0"/>
          </a:p>
          <a:p>
            <a:pPr marL="403225" lvl="1" indent="-341313" eaLnBrk="1" fontAlgn="auto" hangingPunct="1">
              <a:spcAft>
                <a:spcPts val="0"/>
              </a:spcAft>
              <a:buFont typeface="Arial" pitchFamily="34" charset="0"/>
              <a:buChar char="•"/>
              <a:defRPr/>
            </a:pPr>
            <a:r>
              <a:rPr lang="en-US" dirty="0" smtClean="0"/>
              <a:t>Post the CPQ for all to see and refer to.</a:t>
            </a:r>
          </a:p>
          <a:p>
            <a:pPr marL="403225" lvl="1" indent="-341313" eaLnBrk="1" fontAlgn="auto" hangingPunct="1">
              <a:spcAft>
                <a:spcPts val="0"/>
              </a:spcAft>
              <a:buFontTx/>
              <a:buNone/>
              <a:defRPr/>
            </a:pPr>
            <a:endParaRPr lang="en-US" sz="800" dirty="0" smtClean="0"/>
          </a:p>
          <a:p>
            <a:pPr marL="403225" lvl="1" indent="-341313" eaLnBrk="1" fontAlgn="auto" hangingPunct="1">
              <a:spcAft>
                <a:spcPts val="0"/>
              </a:spcAft>
              <a:buFont typeface="Arial" pitchFamily="34" charset="0"/>
              <a:buChar char="•"/>
              <a:defRPr/>
            </a:pPr>
            <a:r>
              <a:rPr lang="en-US" dirty="0" smtClean="0"/>
              <a:t>Check and discuss after reading.</a:t>
            </a:r>
          </a:p>
          <a:p>
            <a:pPr eaLnBrk="1" fontAlgn="auto" hangingPunct="1">
              <a:spcAft>
                <a:spcPts val="0"/>
              </a:spcAft>
              <a:buFontTx/>
              <a:buNone/>
              <a:defRPr/>
            </a:pPr>
            <a:endParaRPr lang="en-US" dirty="0" smtClean="0"/>
          </a:p>
        </p:txBody>
      </p:sp>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5"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26</a:t>
            </a:fld>
            <a:endParaRPr lang="en-US"/>
          </a:p>
        </p:txBody>
      </p:sp>
    </p:spTree>
    <p:extLst>
      <p:ext uri="{BB962C8B-B14F-4D97-AF65-F5344CB8AC3E}">
        <p14:creationId xmlns:p14="http://schemas.microsoft.com/office/powerpoint/2010/main" xmlns="" val="874844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438400"/>
            <a:ext cx="7772400" cy="1362075"/>
          </a:xfrm>
        </p:spPr>
        <p:txBody>
          <a:bodyPr rtlCol="0">
            <a:normAutofit/>
          </a:bodyPr>
          <a:lstStyle/>
          <a:p>
            <a:pPr eaLnBrk="1" fontAlgn="auto" hangingPunct="1">
              <a:spcAft>
                <a:spcPts val="0"/>
              </a:spcAft>
              <a:defRPr/>
            </a:pPr>
            <a:r>
              <a:rPr lang="en-US" dirty="0" smtClean="0"/>
              <a:t>Setting a CPQ</a:t>
            </a:r>
            <a:endParaRPr lang="en-US" dirty="0"/>
          </a:p>
        </p:txBody>
      </p:sp>
      <p:sp>
        <p:nvSpPr>
          <p:cNvPr id="5" name="Text Placeholder 4"/>
          <p:cNvSpPr>
            <a:spLocks noGrp="1"/>
          </p:cNvSpPr>
          <p:nvPr>
            <p:ph type="body" idx="1"/>
          </p:nvPr>
        </p:nvSpPr>
        <p:spPr>
          <a:xfrm>
            <a:off x="914400" y="3124200"/>
            <a:ext cx="7772400" cy="1828800"/>
          </a:xfrm>
        </p:spPr>
        <p:txBody>
          <a:bodyPr>
            <a:normAutofit fontScale="92500" lnSpcReduction="20000"/>
          </a:bodyPr>
          <a:lstStyle/>
          <a:p>
            <a:pPr eaLnBrk="1" hangingPunct="1"/>
            <a:r>
              <a:rPr lang="en-US" sz="2400" dirty="0" smtClean="0">
                <a:solidFill>
                  <a:schemeClr val="tx1"/>
                </a:solidFill>
              </a:rPr>
              <a:t>Step 1: Record Thinking While Reading</a:t>
            </a:r>
          </a:p>
          <a:p>
            <a:pPr eaLnBrk="1" hangingPunct="1"/>
            <a:r>
              <a:rPr lang="en-US" dirty="0" smtClean="0">
                <a:solidFill>
                  <a:schemeClr val="tx1"/>
                </a:solidFill>
              </a:rPr>
              <a:t>Step 2: </a:t>
            </a:r>
            <a:r>
              <a:rPr lang="en-US" sz="2400" dirty="0" smtClean="0">
                <a:solidFill>
                  <a:schemeClr val="tx1"/>
                </a:solidFill>
              </a:rPr>
              <a:t>Brainstorm Possible CPQs </a:t>
            </a:r>
          </a:p>
          <a:p>
            <a:pPr eaLnBrk="1" hangingPunct="1"/>
            <a:r>
              <a:rPr lang="en-US" sz="2400" dirty="0" smtClean="0">
                <a:solidFill>
                  <a:schemeClr val="tx1"/>
                </a:solidFill>
              </a:rPr>
              <a:t>Step 3: Integrate With the Teacher Resources if Available</a:t>
            </a:r>
          </a:p>
          <a:p>
            <a:pPr eaLnBrk="1" hangingPunct="1"/>
            <a:r>
              <a:rPr lang="en-US" sz="2400" dirty="0" smtClean="0">
                <a:solidFill>
                  <a:schemeClr val="tx1"/>
                </a:solidFill>
              </a:rPr>
              <a:t>Step 4: Select Great CPQs</a:t>
            </a:r>
          </a:p>
          <a:p>
            <a:pPr eaLnBrk="1" hangingPunct="1"/>
            <a:r>
              <a:rPr lang="en-US" sz="2400" dirty="0" smtClean="0">
                <a:solidFill>
                  <a:schemeClr val="tx1"/>
                </a:solidFill>
              </a:rPr>
              <a:t>Step 5: Select a CPQ for First, Second, or Third Reading</a:t>
            </a: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27</a:t>
            </a:fld>
            <a:endParaRPr lang="en-US"/>
          </a:p>
        </p:txBody>
      </p:sp>
    </p:spTree>
    <p:extLst>
      <p:ext uri="{BB962C8B-B14F-4D97-AF65-F5344CB8AC3E}">
        <p14:creationId xmlns:p14="http://schemas.microsoft.com/office/powerpoint/2010/main" xmlns="" val="412664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t="4404" r="18247" b="9931"/>
          <a:stretch>
            <a:fillRect/>
          </a:stretch>
        </p:blipFill>
        <p:spPr bwMode="auto">
          <a:xfrm rot="5974352">
            <a:off x="3040472" y="2613898"/>
            <a:ext cx="4164012" cy="3041650"/>
          </a:xfrm>
          <a:prstGeom prst="rect">
            <a:avLst/>
          </a:prstGeom>
          <a:ln w="9525">
            <a:solidFill>
              <a:schemeClr val="tx1"/>
            </a:solidFill>
          </a:ln>
          <a:effectLst>
            <a:outerShdw blurRad="292100" dist="139700" dir="2700000" algn="tl" rotWithShape="0">
              <a:srgbClr val="333333">
                <a:alpha val="65000"/>
              </a:srgbClr>
            </a:outerShdw>
          </a:effectLst>
        </p:spPr>
      </p:pic>
      <p:sp>
        <p:nvSpPr>
          <p:cNvPr id="36867" name="TextBox 5"/>
          <p:cNvSpPr txBox="1">
            <a:spLocks noChangeArrowheads="1"/>
          </p:cNvSpPr>
          <p:nvPr/>
        </p:nvSpPr>
        <p:spPr bwMode="auto">
          <a:xfrm>
            <a:off x="228600" y="5732761"/>
            <a:ext cx="2667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00"/>
                </a:solidFill>
                <a:latin typeface="Calibri" pitchFamily="34" charset="0"/>
              </a:rPr>
              <a:t>Open Court Reading</a:t>
            </a:r>
          </a:p>
          <a:p>
            <a:pPr eaLnBrk="1" hangingPunct="1"/>
            <a:r>
              <a:rPr lang="en-US" sz="2000" dirty="0">
                <a:solidFill>
                  <a:srgbClr val="000000"/>
                </a:solidFill>
                <a:latin typeface="Calibri" pitchFamily="34" charset="0"/>
              </a:rPr>
              <a:t>Grade 2, Book 2 (2000)</a:t>
            </a:r>
          </a:p>
        </p:txBody>
      </p:sp>
      <p:sp>
        <p:nvSpPr>
          <p:cNvPr id="7" name="Title 1"/>
          <p:cNvSpPr>
            <a:spLocks noGrp="1"/>
          </p:cNvSpPr>
          <p:nvPr>
            <p:ph type="title"/>
          </p:nvPr>
        </p:nvSpPr>
        <p:spPr/>
        <p:txBody>
          <a:bodyPr rtlCol="0" anchor="t">
            <a:normAutofit/>
          </a:bodyPr>
          <a:lstStyle/>
          <a:p>
            <a:pPr eaLnBrk="1" fontAlgn="auto" hangingPunct="1">
              <a:spcAft>
                <a:spcPts val="0"/>
              </a:spcAft>
              <a:defRPr/>
            </a:pPr>
            <a:r>
              <a:rPr lang="en-US" sz="4000" dirty="0" smtClean="0">
                <a:effectLst>
                  <a:outerShdw blurRad="38100" dist="38100" dir="2700000" algn="tl">
                    <a:srgbClr val="000000">
                      <a:alpha val="43137"/>
                    </a:srgbClr>
                  </a:outerShdw>
                </a:effectLst>
              </a:rPr>
              <a:t> </a:t>
            </a:r>
            <a:r>
              <a:rPr lang="en-US" dirty="0" smtClean="0"/>
              <a:t>Setting a CPQ With Narrative Text</a:t>
            </a:r>
          </a:p>
        </p:txBody>
      </p:sp>
      <p:grpSp>
        <p:nvGrpSpPr>
          <p:cNvPr id="36869" name="Group 4"/>
          <p:cNvGrpSpPr>
            <a:grpSpLocks/>
          </p:cNvGrpSpPr>
          <p:nvPr/>
        </p:nvGrpSpPr>
        <p:grpSpPr bwMode="auto">
          <a:xfrm>
            <a:off x="7467600" y="1447800"/>
            <a:ext cx="1676400" cy="1022350"/>
            <a:chOff x="7404100" y="5029200"/>
            <a:chExt cx="1676400" cy="1023024"/>
          </a:xfrm>
        </p:grpSpPr>
        <p:pic>
          <p:nvPicPr>
            <p:cNvPr id="36870" name="Picture 3"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32700" y="5029200"/>
              <a:ext cx="1152144" cy="1023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1" name="TextBox 6"/>
            <p:cNvSpPr txBox="1">
              <a:spLocks noChangeArrowheads="1"/>
            </p:cNvSpPr>
            <p:nvPr/>
          </p:nvSpPr>
          <p:spPr bwMode="auto">
            <a:xfrm>
              <a:off x="7404100" y="5344180"/>
              <a:ext cx="1676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latin typeface="Comic Sans MS" pitchFamily="66" charset="0"/>
                </a:rPr>
                <a:t>Handout  </a:t>
              </a:r>
            </a:p>
            <a:p>
              <a:pPr algn="ctr" eaLnBrk="1" hangingPunct="1"/>
              <a:r>
                <a:rPr lang="en-US" sz="1400" dirty="0">
                  <a:solidFill>
                    <a:srgbClr val="000000"/>
                  </a:solidFill>
                  <a:latin typeface="Comic Sans MS" pitchFamily="66" charset="0"/>
                </a:rPr>
                <a:t>#3</a:t>
              </a:r>
            </a:p>
          </p:txBody>
        </p:sp>
      </p:grpSp>
      <p:sp>
        <p:nvSpPr>
          <p:cNvPr id="8"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9"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28</a:t>
            </a:fld>
            <a:endParaRPr lang="en-US"/>
          </a:p>
        </p:txBody>
      </p:sp>
      <p:sp>
        <p:nvSpPr>
          <p:cNvPr id="2" name="TextBox 1"/>
          <p:cNvSpPr txBox="1"/>
          <p:nvPr/>
        </p:nvSpPr>
        <p:spPr>
          <a:xfrm>
            <a:off x="533400" y="2667000"/>
            <a:ext cx="2590800" cy="1261884"/>
          </a:xfrm>
          <a:prstGeom prst="rect">
            <a:avLst/>
          </a:prstGeom>
          <a:noFill/>
        </p:spPr>
        <p:txBody>
          <a:bodyPr wrap="square" rtlCol="0">
            <a:spAutoFit/>
          </a:bodyPr>
          <a:lstStyle/>
          <a:p>
            <a:r>
              <a:rPr lang="en-US" sz="2000" dirty="0" smtClean="0"/>
              <a:t>Step 1: </a:t>
            </a:r>
          </a:p>
          <a:p>
            <a:r>
              <a:rPr lang="en-US" sz="2800" dirty="0" smtClean="0"/>
              <a:t>Record Thinking While Reading </a:t>
            </a:r>
            <a:endParaRPr lang="en-US" sz="2800" dirty="0"/>
          </a:p>
        </p:txBody>
      </p:sp>
    </p:spTree>
    <p:extLst>
      <p:ext uri="{BB962C8B-B14F-4D97-AF65-F5344CB8AC3E}">
        <p14:creationId xmlns:p14="http://schemas.microsoft.com/office/powerpoint/2010/main" xmlns="" val="1772278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srcRect l="1505" t="7793" r="3758" b="842"/>
          <a:stretch>
            <a:fillRect/>
          </a:stretch>
        </p:blipFill>
        <p:spPr>
          <a:xfrm>
            <a:off x="2286000" y="228600"/>
            <a:ext cx="4800600" cy="6248400"/>
          </a:xfrm>
          <a:ln>
            <a:solidFill>
              <a:schemeClr val="tx1"/>
            </a:solidFill>
          </a:ln>
          <a:effectLst>
            <a:outerShdw dist="139700" dir="2700000" algn="tl" rotWithShape="0">
              <a:srgbClr val="333333">
                <a:alpha val="64999"/>
              </a:srgbClr>
            </a:outerShdw>
          </a:effectLst>
        </p:spPr>
      </p:pic>
    </p:spTree>
    <p:extLst>
      <p:ext uri="{BB962C8B-B14F-4D97-AF65-F5344CB8AC3E}">
        <p14:creationId xmlns:p14="http://schemas.microsoft.com/office/powerpoint/2010/main" xmlns="" val="134977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3" name="Content Placeholder 2"/>
          <p:cNvSpPr>
            <a:spLocks noGrp="1"/>
          </p:cNvSpPr>
          <p:nvPr>
            <p:ph idx="1"/>
          </p:nvPr>
        </p:nvSpPr>
        <p:spPr>
          <a:xfrm>
            <a:off x="1371600" y="1905000"/>
            <a:ext cx="6172200" cy="4221163"/>
          </a:xfrm>
        </p:spPr>
        <p:txBody>
          <a:bodyPr/>
          <a:lstStyle/>
          <a:p>
            <a:pPr marL="0" indent="0" algn="ctr">
              <a:buNone/>
            </a:pPr>
            <a:endParaRPr lang="en-US" sz="3400" dirty="0" smtClean="0"/>
          </a:p>
          <a:p>
            <a:pPr marL="0" indent="0" algn="ctr">
              <a:buNone/>
            </a:pPr>
            <a:r>
              <a:rPr lang="en-US" sz="3400" dirty="0" smtClean="0"/>
              <a:t>Summary of District TLI Goal:</a:t>
            </a:r>
            <a:endParaRPr lang="en-US" dirty="0" smtClean="0"/>
          </a:p>
          <a:p>
            <a:pPr marL="0" indent="0" algn="ctr">
              <a:buNone/>
            </a:pPr>
            <a:r>
              <a:rPr lang="en-US" dirty="0" smtClean="0"/>
              <a:t>Increase Comprehension of ALL students in grades K-5 by 20% as measured on TPRI, Tejas LEE and STAAR assessments.</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3</a:t>
            </a:fld>
            <a:endParaRPr lang="en-US"/>
          </a:p>
        </p:txBody>
      </p:sp>
    </p:spTree>
    <p:extLst>
      <p:ext uri="{BB962C8B-B14F-4D97-AF65-F5344CB8AC3E}">
        <p14:creationId xmlns:p14="http://schemas.microsoft.com/office/powerpoint/2010/main" xmlns="" val="2551482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pPr eaLnBrk="1" hangingPunct="1"/>
            <a:endParaRPr lang="en-US" smtClean="0"/>
          </a:p>
        </p:txBody>
      </p:sp>
      <p:pic>
        <p:nvPicPr>
          <p:cNvPr id="3074" name="Picture 2"/>
          <p:cNvPicPr>
            <a:picLocks noGrp="1" noChangeAspect="1" noChangeArrowheads="1"/>
          </p:cNvPicPr>
          <p:nvPr>
            <p:ph idx="1"/>
          </p:nvPr>
        </p:nvPicPr>
        <p:blipFill>
          <a:blip r:embed="rId3"/>
          <a:srcRect/>
          <a:stretch>
            <a:fillRect/>
          </a:stretch>
        </p:blipFill>
        <p:spPr>
          <a:xfrm>
            <a:off x="2514600" y="304800"/>
            <a:ext cx="4467225" cy="6153150"/>
          </a:xfrm>
          <a:ln>
            <a:solidFill>
              <a:schemeClr val="tx1"/>
            </a:solidFill>
          </a:ln>
          <a:effectLst>
            <a:outerShdw dist="139700" dir="2700000" algn="tl" rotWithShape="0">
              <a:srgbClr val="333333">
                <a:alpha val="64999"/>
              </a:srgbClr>
            </a:outerShdw>
          </a:effectLst>
        </p:spPr>
      </p:pic>
    </p:spTree>
    <p:extLst>
      <p:ext uri="{BB962C8B-B14F-4D97-AF65-F5344CB8AC3E}">
        <p14:creationId xmlns:p14="http://schemas.microsoft.com/office/powerpoint/2010/main" xmlns="" val="1178158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7772400" cy="1362075"/>
          </a:xfrm>
        </p:spPr>
        <p:txBody>
          <a:bodyPr rtlCol="0">
            <a:normAutofit/>
          </a:bodyPr>
          <a:lstStyle/>
          <a:p>
            <a:pPr eaLnBrk="1" fontAlgn="auto" hangingPunct="1">
              <a:spcAft>
                <a:spcPts val="0"/>
              </a:spcAft>
              <a:defRPr/>
            </a:pPr>
            <a:r>
              <a:rPr lang="en-US" dirty="0" smtClean="0"/>
              <a:t>Setting a CPQ</a:t>
            </a:r>
            <a:endParaRPr lang="en-US" dirty="0"/>
          </a:p>
        </p:txBody>
      </p:sp>
      <p:sp>
        <p:nvSpPr>
          <p:cNvPr id="5" name="Text Placeholder 4"/>
          <p:cNvSpPr>
            <a:spLocks noGrp="1"/>
          </p:cNvSpPr>
          <p:nvPr>
            <p:ph type="body" idx="1"/>
          </p:nvPr>
        </p:nvSpPr>
        <p:spPr>
          <a:xfrm>
            <a:off x="838200" y="3124200"/>
            <a:ext cx="7772400" cy="1905000"/>
          </a:xfrm>
        </p:spPr>
        <p:txBody>
          <a:bodyPr>
            <a:normAutofit fontScale="92500" lnSpcReduction="10000"/>
          </a:bodyPr>
          <a:lstStyle/>
          <a:p>
            <a:pPr eaLnBrk="1" hangingPunct="1"/>
            <a:r>
              <a:rPr lang="en-US" sz="2400" dirty="0" smtClean="0">
                <a:solidFill>
                  <a:schemeClr val="tx1"/>
                </a:solidFill>
              </a:rPr>
              <a:t>Step 1: Record Thinking and Brainstorm Questions</a:t>
            </a:r>
          </a:p>
          <a:p>
            <a:pPr eaLnBrk="1" hangingPunct="1"/>
            <a:r>
              <a:rPr lang="en-US" sz="2400" dirty="0" smtClean="0">
                <a:solidFill>
                  <a:schemeClr val="tx1"/>
                </a:solidFill>
              </a:rPr>
              <a:t>Step 2: Brainstorm Possible CPQs</a:t>
            </a:r>
          </a:p>
          <a:p>
            <a:pPr eaLnBrk="1" hangingPunct="1"/>
            <a:r>
              <a:rPr lang="en-US" dirty="0" smtClean="0">
                <a:solidFill>
                  <a:schemeClr val="tx1"/>
                </a:solidFill>
              </a:rPr>
              <a:t>Step 3: </a:t>
            </a:r>
            <a:r>
              <a:rPr lang="en-US" sz="2400" dirty="0" smtClean="0">
                <a:solidFill>
                  <a:schemeClr val="tx1"/>
                </a:solidFill>
              </a:rPr>
              <a:t>Integrate With Teacher Resources if Available</a:t>
            </a:r>
          </a:p>
          <a:p>
            <a:pPr eaLnBrk="1" hangingPunct="1"/>
            <a:r>
              <a:rPr lang="en-US" sz="2400" dirty="0" smtClean="0">
                <a:solidFill>
                  <a:schemeClr val="tx1"/>
                </a:solidFill>
              </a:rPr>
              <a:t>Step 4: Select Great CPQs</a:t>
            </a:r>
          </a:p>
          <a:p>
            <a:pPr eaLnBrk="1" hangingPunct="1"/>
            <a:r>
              <a:rPr lang="en-US" sz="2400" dirty="0" smtClean="0">
                <a:solidFill>
                  <a:schemeClr val="tx1"/>
                </a:solidFill>
              </a:rPr>
              <a:t>Step 5: Select a CPQ for First, Second, or Third Reading</a:t>
            </a: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31</a:t>
            </a:fld>
            <a:endParaRPr lang="en-US"/>
          </a:p>
        </p:txBody>
      </p:sp>
    </p:spTree>
    <p:extLst>
      <p:ext uri="{BB962C8B-B14F-4D97-AF65-F5344CB8AC3E}">
        <p14:creationId xmlns:p14="http://schemas.microsoft.com/office/powerpoint/2010/main" xmlns="" val="2982950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0"/>
            <a:ext cx="2590800" cy="3810000"/>
          </a:xfrm>
        </p:spPr>
        <p:txBody>
          <a:bodyPr>
            <a:normAutofit/>
          </a:bodyPr>
          <a:lstStyle/>
          <a:p>
            <a:r>
              <a:rPr lang="en-US" sz="2000" dirty="0">
                <a:solidFill>
                  <a:schemeClr val="tx1"/>
                </a:solidFill>
              </a:rPr>
              <a:t>Step </a:t>
            </a:r>
            <a:r>
              <a:rPr lang="en-US" sz="2000" dirty="0" smtClean="0">
                <a:solidFill>
                  <a:schemeClr val="tx1"/>
                </a:solidFill>
              </a:rPr>
              <a:t>2: </a:t>
            </a:r>
            <a:r>
              <a:rPr lang="en-US" sz="3100" dirty="0" smtClean="0">
                <a:solidFill>
                  <a:schemeClr val="tx1"/>
                </a:solidFill>
              </a:rPr>
              <a:t>Brainstorm Possible CPQs</a:t>
            </a:r>
            <a:r>
              <a:rPr lang="en-US" u="sng" dirty="0">
                <a:solidFill>
                  <a:schemeClr val="tx1"/>
                </a:solidFill>
              </a:rPr>
              <a:t/>
            </a:r>
            <a:br>
              <a:rPr lang="en-US" u="sng" dirty="0">
                <a:solidFill>
                  <a:schemeClr val="tx1"/>
                </a:solidFill>
              </a:rPr>
            </a:br>
            <a:endParaRPr lang="en-US" u="sng" dirty="0" smtClean="0"/>
          </a:p>
        </p:txBody>
      </p:sp>
      <p:pic>
        <p:nvPicPr>
          <p:cNvPr id="6" name="Picture 2"/>
          <p:cNvPicPr>
            <a:picLocks noChangeAspect="1" noChangeArrowheads="1"/>
          </p:cNvPicPr>
          <p:nvPr/>
        </p:nvPicPr>
        <p:blipFill>
          <a:blip r:embed="rId3"/>
          <a:srcRect/>
          <a:stretch>
            <a:fillRect/>
          </a:stretch>
        </p:blipFill>
        <p:spPr bwMode="auto">
          <a:xfrm>
            <a:off x="3352800" y="923925"/>
            <a:ext cx="3581400" cy="5400675"/>
          </a:xfrm>
          <a:prstGeom prst="rect">
            <a:avLst/>
          </a:prstGeom>
          <a:noFill/>
          <a:ln w="9525">
            <a:solidFill>
              <a:schemeClr val="tx1"/>
            </a:solidFill>
            <a:miter lim="800000"/>
            <a:headEnd/>
            <a:tailEnd/>
          </a:ln>
          <a:effectLst>
            <a:outerShdw dist="139700" dir="2700000" algn="tl" rotWithShape="0">
              <a:srgbClr val="333333">
                <a:alpha val="64999"/>
              </a:srgbClr>
            </a:outerShdw>
          </a:effectLst>
        </p:spPr>
      </p:pic>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5"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32</a:t>
            </a:fld>
            <a:endParaRPr lang="en-US"/>
          </a:p>
        </p:txBody>
      </p:sp>
    </p:spTree>
    <p:extLst>
      <p:ext uri="{BB962C8B-B14F-4D97-AF65-F5344CB8AC3E}">
        <p14:creationId xmlns:p14="http://schemas.microsoft.com/office/powerpoint/2010/main" xmlns="" val="2886207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7772400" cy="1362075"/>
          </a:xfrm>
        </p:spPr>
        <p:txBody>
          <a:bodyPr rtlCol="0">
            <a:normAutofit/>
          </a:bodyPr>
          <a:lstStyle/>
          <a:p>
            <a:pPr eaLnBrk="1" fontAlgn="auto" hangingPunct="1">
              <a:spcAft>
                <a:spcPts val="0"/>
              </a:spcAft>
              <a:defRPr/>
            </a:pPr>
            <a:r>
              <a:rPr lang="en-US" dirty="0" smtClean="0"/>
              <a:t>Setting a CPQ</a:t>
            </a:r>
            <a:endParaRPr lang="en-US" dirty="0"/>
          </a:p>
        </p:txBody>
      </p:sp>
      <p:sp>
        <p:nvSpPr>
          <p:cNvPr id="5" name="Text Placeholder 4"/>
          <p:cNvSpPr>
            <a:spLocks noGrp="1"/>
          </p:cNvSpPr>
          <p:nvPr>
            <p:ph type="body" idx="1"/>
          </p:nvPr>
        </p:nvSpPr>
        <p:spPr>
          <a:xfrm>
            <a:off x="838200" y="3124200"/>
            <a:ext cx="7772400" cy="1905000"/>
          </a:xfrm>
        </p:spPr>
        <p:txBody>
          <a:bodyPr>
            <a:normAutofit fontScale="92500" lnSpcReduction="10000"/>
          </a:bodyPr>
          <a:lstStyle/>
          <a:p>
            <a:pPr eaLnBrk="1" hangingPunct="1"/>
            <a:r>
              <a:rPr lang="en-US" sz="2400" dirty="0" smtClean="0">
                <a:solidFill>
                  <a:schemeClr val="tx1"/>
                </a:solidFill>
              </a:rPr>
              <a:t>Step 1: Record Thinking and Brainstorm Questions</a:t>
            </a:r>
          </a:p>
          <a:p>
            <a:pPr eaLnBrk="1" hangingPunct="1"/>
            <a:r>
              <a:rPr lang="en-US" sz="2400" dirty="0" smtClean="0">
                <a:solidFill>
                  <a:schemeClr val="tx1"/>
                </a:solidFill>
              </a:rPr>
              <a:t>Step 2: Brainstorm Possible CPQs</a:t>
            </a:r>
          </a:p>
          <a:p>
            <a:pPr eaLnBrk="1" hangingPunct="1"/>
            <a:r>
              <a:rPr lang="en-US" dirty="0" smtClean="0">
                <a:solidFill>
                  <a:schemeClr val="tx1"/>
                </a:solidFill>
              </a:rPr>
              <a:t>Step 3: </a:t>
            </a:r>
            <a:r>
              <a:rPr lang="en-US" sz="2400" dirty="0" smtClean="0">
                <a:solidFill>
                  <a:schemeClr val="tx1"/>
                </a:solidFill>
              </a:rPr>
              <a:t>Integrate With Teacher Resources if Available</a:t>
            </a:r>
          </a:p>
          <a:p>
            <a:pPr eaLnBrk="1" hangingPunct="1"/>
            <a:r>
              <a:rPr lang="en-US" sz="2400" dirty="0" smtClean="0">
                <a:solidFill>
                  <a:schemeClr val="tx1"/>
                </a:solidFill>
              </a:rPr>
              <a:t>Step 4: Select Great CPQs</a:t>
            </a:r>
          </a:p>
          <a:p>
            <a:pPr eaLnBrk="1" hangingPunct="1"/>
            <a:r>
              <a:rPr lang="en-US" sz="2400" dirty="0" smtClean="0">
                <a:solidFill>
                  <a:schemeClr val="tx1"/>
                </a:solidFill>
              </a:rPr>
              <a:t>Step 5: Select a CPQ for First, Second, or Third Reading</a:t>
            </a: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33</a:t>
            </a:fld>
            <a:endParaRPr lang="en-US"/>
          </a:p>
        </p:txBody>
      </p:sp>
    </p:spTree>
    <p:extLst>
      <p:ext uri="{BB962C8B-B14F-4D97-AF65-F5344CB8AC3E}">
        <p14:creationId xmlns:p14="http://schemas.microsoft.com/office/powerpoint/2010/main" xmlns="" val="14103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nchor="t"/>
          <a:lstStyle/>
          <a:p>
            <a:pPr eaLnBrk="1" hangingPunct="1"/>
            <a:endParaRPr lang="en-US" smtClean="0"/>
          </a:p>
        </p:txBody>
      </p:sp>
      <p:pic>
        <p:nvPicPr>
          <p:cNvPr id="44036"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447800" y="212725"/>
            <a:ext cx="5791200" cy="6473825"/>
          </a:xfrm>
          <a:prstGeom prst="rect">
            <a:avLst/>
          </a:prstGeom>
          <a:ln w="9525">
            <a:solidFill>
              <a:schemeClr val="tx1"/>
            </a:solidFill>
          </a:ln>
          <a:effectLst>
            <a:outerShdw blurRad="292100" dist="139700" dir="2700000" algn="tl" rotWithShape="0">
              <a:srgbClr val="333333">
                <a:alpha val="65000"/>
              </a:srgbClr>
            </a:outerShdw>
          </a:effectLst>
        </p:spPr>
      </p:pic>
      <p:sp>
        <p:nvSpPr>
          <p:cNvPr id="6" name="Right Arrow 5"/>
          <p:cNvSpPr/>
          <p:nvPr/>
        </p:nvSpPr>
        <p:spPr>
          <a:xfrm rot="1614220">
            <a:off x="-1651000" y="4291013"/>
            <a:ext cx="1600200" cy="609600"/>
          </a:xfrm>
          <a:prstGeom prst="rightArrow">
            <a:avLst/>
          </a:prstGeom>
          <a:solidFill>
            <a:srgbClr val="5EAD16"/>
          </a:soli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Arrow 6"/>
          <p:cNvSpPr/>
          <p:nvPr/>
        </p:nvSpPr>
        <p:spPr>
          <a:xfrm rot="1614220">
            <a:off x="-1627672" y="2185988"/>
            <a:ext cx="1600200" cy="609600"/>
          </a:xfrm>
          <a:prstGeom prst="rightArrow">
            <a:avLst/>
          </a:prstGeom>
          <a:solidFill>
            <a:srgbClr val="5EAD16"/>
          </a:soli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1"/>
          <p:cNvSpPr txBox="1">
            <a:spLocks/>
          </p:cNvSpPr>
          <p:nvPr/>
        </p:nvSpPr>
        <p:spPr>
          <a:xfrm>
            <a:off x="7543800" y="2056963"/>
            <a:ext cx="1589314" cy="3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a:lstStyle>
          <a:p>
            <a:r>
              <a:rPr lang="en-US" sz="2000" dirty="0" smtClean="0">
                <a:solidFill>
                  <a:schemeClr val="tx1"/>
                </a:solidFill>
              </a:rPr>
              <a:t>Step 3: </a:t>
            </a:r>
            <a:r>
              <a:rPr lang="en-US" sz="2400" dirty="0" smtClean="0">
                <a:solidFill>
                  <a:schemeClr val="tx1"/>
                </a:solidFill>
              </a:rPr>
              <a:t>Integrate With Teacher Resources if Available</a:t>
            </a:r>
            <a:r>
              <a:rPr lang="en-US" u="sng" dirty="0" smtClean="0">
                <a:solidFill>
                  <a:schemeClr val="tx1"/>
                </a:solidFill>
              </a:rPr>
              <a:t/>
            </a:r>
            <a:br>
              <a:rPr lang="en-US" u="sng" dirty="0" smtClean="0">
                <a:solidFill>
                  <a:schemeClr val="tx1"/>
                </a:solidFill>
              </a:rPr>
            </a:br>
            <a:endParaRPr lang="en-US" u="sng" dirty="0" smtClean="0"/>
          </a:p>
        </p:txBody>
      </p:sp>
    </p:spTree>
    <p:extLst>
      <p:ext uri="{BB962C8B-B14F-4D97-AF65-F5344CB8AC3E}">
        <p14:creationId xmlns:p14="http://schemas.microsoft.com/office/powerpoint/2010/main" xmlns="" val="153195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44444E-6 1.11111E-6 L 0.17639 0.10764 " pathEditMode="relative" rAng="0" ptsTypes="AA">
                                      <p:cBhvr>
                                        <p:cTn id="6" dur="2000" fill="hold"/>
                                        <p:tgtEl>
                                          <p:spTgt spid="6"/>
                                        </p:tgtEl>
                                        <p:attrNameLst>
                                          <p:attrName>ppt_x</p:attrName>
                                          <p:attrName>ppt_y</p:attrName>
                                        </p:attrNameLst>
                                      </p:cBhvr>
                                      <p:rCtr x="8819" y="537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4.44444E-6 -4.44444E-6 L 0.17639 0.10348 " pathEditMode="relative" rAng="0" ptsTypes="AA">
                                      <p:cBhvr>
                                        <p:cTn id="10" dur="2000" fill="hold"/>
                                        <p:tgtEl>
                                          <p:spTgt spid="7"/>
                                        </p:tgtEl>
                                        <p:attrNameLst>
                                          <p:attrName>ppt_x</p:attrName>
                                          <p:attrName>ppt_y</p:attrName>
                                        </p:attrNameLst>
                                      </p:cBhvr>
                                      <p:rCtr x="8819"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762000" y="1000125"/>
            <a:ext cx="3581400" cy="5400675"/>
          </a:xfrm>
          <a:prstGeom prst="rect">
            <a:avLst/>
          </a:prstGeom>
          <a:noFill/>
          <a:ln w="9525">
            <a:solidFill>
              <a:schemeClr val="tx1"/>
            </a:solidFill>
            <a:miter lim="800000"/>
            <a:headEnd/>
            <a:tailEnd/>
          </a:ln>
          <a:effectLst>
            <a:outerShdw dist="139700" dir="2700000" algn="tl" rotWithShape="0">
              <a:srgbClr val="333333">
                <a:alpha val="64999"/>
              </a:srgbClr>
            </a:outerShdw>
          </a:effectLst>
        </p:spPr>
      </p:pic>
      <p:pic>
        <p:nvPicPr>
          <p:cNvPr id="4098" name="Picture 2"/>
          <p:cNvPicPr>
            <a:picLocks noGrp="1" noChangeAspect="1" noChangeArrowheads="1"/>
          </p:cNvPicPr>
          <p:nvPr>
            <p:ph idx="1"/>
          </p:nvPr>
        </p:nvPicPr>
        <p:blipFill>
          <a:blip r:embed="rId4"/>
          <a:srcRect/>
          <a:stretch>
            <a:fillRect/>
          </a:stretch>
        </p:blipFill>
        <p:spPr>
          <a:xfrm>
            <a:off x="4800600" y="995362"/>
            <a:ext cx="3581400" cy="5405438"/>
          </a:xfrm>
          <a:ln>
            <a:solidFill>
              <a:schemeClr val="tx1"/>
            </a:solidFill>
          </a:ln>
          <a:effectLst>
            <a:outerShdw dist="139700" dir="2700000" algn="tl" rotWithShape="0">
              <a:srgbClr val="333333">
                <a:alpha val="64999"/>
              </a:srgbClr>
            </a:outerShdw>
          </a:effectLst>
        </p:spPr>
      </p:pic>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35</a:t>
            </a:fld>
            <a:endParaRPr lang="en-US"/>
          </a:p>
        </p:txBody>
      </p:sp>
    </p:spTree>
    <p:extLst>
      <p:ext uri="{BB962C8B-B14F-4D97-AF65-F5344CB8AC3E}">
        <p14:creationId xmlns:p14="http://schemas.microsoft.com/office/powerpoint/2010/main" xmlns="" val="290771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7772400" cy="1362075"/>
          </a:xfrm>
        </p:spPr>
        <p:txBody>
          <a:bodyPr rtlCol="0">
            <a:normAutofit/>
          </a:bodyPr>
          <a:lstStyle/>
          <a:p>
            <a:pPr eaLnBrk="1" fontAlgn="auto" hangingPunct="1">
              <a:spcAft>
                <a:spcPts val="0"/>
              </a:spcAft>
              <a:defRPr/>
            </a:pPr>
            <a:r>
              <a:rPr lang="en-US" dirty="0" smtClean="0"/>
              <a:t>Setting a CPQ</a:t>
            </a:r>
            <a:endParaRPr lang="en-US" dirty="0"/>
          </a:p>
        </p:txBody>
      </p:sp>
      <p:sp>
        <p:nvSpPr>
          <p:cNvPr id="5" name="Text Placeholder 4"/>
          <p:cNvSpPr>
            <a:spLocks noGrp="1"/>
          </p:cNvSpPr>
          <p:nvPr>
            <p:ph type="body" idx="1"/>
          </p:nvPr>
        </p:nvSpPr>
        <p:spPr>
          <a:xfrm>
            <a:off x="838200" y="3124200"/>
            <a:ext cx="7772400" cy="2057400"/>
          </a:xfrm>
        </p:spPr>
        <p:txBody>
          <a:bodyPr rtlCol="0">
            <a:normAutofit lnSpcReduction="10000"/>
          </a:bodyPr>
          <a:lstStyle/>
          <a:p>
            <a:pPr eaLnBrk="1" fontAlgn="auto" hangingPunct="1">
              <a:spcAft>
                <a:spcPts val="0"/>
              </a:spcAft>
              <a:buFont typeface="Arial" pitchFamily="34" charset="0"/>
              <a:buNone/>
              <a:defRPr/>
            </a:pPr>
            <a:r>
              <a:rPr lang="en-US" dirty="0" smtClean="0">
                <a:solidFill>
                  <a:schemeClr val="tx1"/>
                </a:solidFill>
              </a:rPr>
              <a:t>Step 1: Record Thinking While Reading</a:t>
            </a:r>
          </a:p>
          <a:p>
            <a:pPr eaLnBrk="1" fontAlgn="auto" hangingPunct="1">
              <a:spcAft>
                <a:spcPts val="0"/>
              </a:spcAft>
              <a:buFont typeface="Arial" pitchFamily="34" charset="0"/>
              <a:buNone/>
              <a:defRPr/>
            </a:pPr>
            <a:r>
              <a:rPr lang="en-US" dirty="0" smtClean="0">
                <a:solidFill>
                  <a:schemeClr val="tx1"/>
                </a:solidFill>
              </a:rPr>
              <a:t>Step 2: Brainstorm possible CPQs</a:t>
            </a:r>
          </a:p>
          <a:p>
            <a:pPr eaLnBrk="1" fontAlgn="auto" hangingPunct="1">
              <a:spcAft>
                <a:spcPts val="0"/>
              </a:spcAft>
              <a:buFont typeface="Arial" pitchFamily="34" charset="0"/>
              <a:buNone/>
              <a:defRPr/>
            </a:pPr>
            <a:r>
              <a:rPr lang="en-US" dirty="0" smtClean="0">
                <a:solidFill>
                  <a:schemeClr val="tx1"/>
                </a:solidFill>
              </a:rPr>
              <a:t>Step 3: Integrate With Teacher Resources if Available</a:t>
            </a:r>
          </a:p>
          <a:p>
            <a:pPr eaLnBrk="1" fontAlgn="auto" hangingPunct="1">
              <a:spcAft>
                <a:spcPts val="0"/>
              </a:spcAft>
              <a:buFont typeface="Arial" pitchFamily="34" charset="0"/>
              <a:buNone/>
              <a:defRPr/>
            </a:pPr>
            <a:r>
              <a:rPr lang="en-US" dirty="0" smtClean="0">
                <a:solidFill>
                  <a:schemeClr val="tx1"/>
                </a:solidFill>
              </a:rPr>
              <a:t>Step 4: Select Great CPQs</a:t>
            </a:r>
          </a:p>
          <a:p>
            <a:pPr eaLnBrk="1" fontAlgn="auto" hangingPunct="1">
              <a:spcAft>
                <a:spcPts val="0"/>
              </a:spcAft>
              <a:buFont typeface="Arial" pitchFamily="34" charset="0"/>
              <a:buNone/>
              <a:defRPr/>
            </a:pPr>
            <a:r>
              <a:rPr lang="en-US" dirty="0" smtClean="0">
                <a:solidFill>
                  <a:schemeClr val="tx1"/>
                </a:solidFill>
              </a:rPr>
              <a:t>Step 5: Select a CPQ for First, Second, or Third Reading</a:t>
            </a:r>
            <a:endParaRPr lang="en-US" dirty="0">
              <a:solidFill>
                <a:schemeClr val="tx1"/>
              </a:solidFill>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36</a:t>
            </a:fld>
            <a:endParaRPr lang="en-US"/>
          </a:p>
        </p:txBody>
      </p:sp>
    </p:spTree>
    <p:extLst>
      <p:ext uri="{BB962C8B-B14F-4D97-AF65-F5344CB8AC3E}">
        <p14:creationId xmlns:p14="http://schemas.microsoft.com/office/powerpoint/2010/main" xmlns="" val="22067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990600"/>
            <a:ext cx="9144000" cy="685800"/>
          </a:xfrm>
        </p:spPr>
        <p:txBody>
          <a:bodyPr anchor="t">
            <a:normAutofit fontScale="90000"/>
          </a:bodyPr>
          <a:lstStyle/>
          <a:p>
            <a:pPr eaLnBrk="1" hangingPunct="1"/>
            <a:r>
              <a:rPr lang="en-US" dirty="0" smtClean="0"/>
              <a:t>CPQs : Going From Good to Great!</a:t>
            </a:r>
          </a:p>
        </p:txBody>
      </p:sp>
      <p:sp>
        <p:nvSpPr>
          <p:cNvPr id="49155" name="Text Placeholder 3"/>
          <p:cNvSpPr>
            <a:spLocks noGrp="1"/>
          </p:cNvSpPr>
          <p:nvPr>
            <p:ph type="body" idx="1"/>
          </p:nvPr>
        </p:nvSpPr>
        <p:spPr>
          <a:xfrm>
            <a:off x="381000" y="1676400"/>
            <a:ext cx="4040188" cy="487363"/>
          </a:xfrm>
        </p:spPr>
        <p:txBody>
          <a:bodyPr/>
          <a:lstStyle/>
          <a:p>
            <a:pPr eaLnBrk="1" hangingPunct="1"/>
            <a:r>
              <a:rPr lang="en-US" dirty="0" smtClean="0"/>
              <a:t>A good CPQ:</a:t>
            </a:r>
          </a:p>
        </p:txBody>
      </p:sp>
      <p:sp>
        <p:nvSpPr>
          <p:cNvPr id="27652" name="Content Placeholder 4"/>
          <p:cNvSpPr>
            <a:spLocks noGrp="1"/>
          </p:cNvSpPr>
          <p:nvPr>
            <p:ph sz="half" idx="2"/>
          </p:nvPr>
        </p:nvSpPr>
        <p:spPr>
          <a:xfrm>
            <a:off x="304800" y="2209800"/>
            <a:ext cx="3505200" cy="3951288"/>
          </a:xfrm>
        </p:spPr>
        <p:txBody>
          <a:bodyPr rtlCol="0">
            <a:normAutofit lnSpcReduction="10000"/>
          </a:bodyPr>
          <a:lstStyle/>
          <a:p>
            <a:pPr eaLnBrk="1" fontAlgn="auto" hangingPunct="1">
              <a:spcAft>
                <a:spcPts val="0"/>
              </a:spcAft>
              <a:buFont typeface="Arial" pitchFamily="34" charset="0"/>
              <a:buChar char="•"/>
              <a:defRPr/>
            </a:pPr>
            <a:r>
              <a:rPr lang="en-US" dirty="0" smtClean="0"/>
              <a:t>Is answered in the text either directly or indirectly</a:t>
            </a:r>
          </a:p>
          <a:p>
            <a:pPr eaLnBrk="1" fontAlgn="auto" hangingPunct="1">
              <a:spcAft>
                <a:spcPts val="0"/>
              </a:spcAft>
              <a:buFont typeface="Arial" pitchFamily="34" charset="0"/>
              <a:buChar char="•"/>
              <a:defRPr/>
            </a:pPr>
            <a:endParaRPr lang="en-US" sz="800" dirty="0" smtClean="0"/>
          </a:p>
          <a:p>
            <a:pPr eaLnBrk="1" fontAlgn="auto" hangingPunct="1">
              <a:spcAft>
                <a:spcPts val="0"/>
              </a:spcAft>
              <a:buFont typeface="Arial" pitchFamily="34" charset="0"/>
              <a:buChar char="•"/>
              <a:defRPr/>
            </a:pPr>
            <a:r>
              <a:rPr lang="en-US" dirty="0" smtClean="0"/>
              <a:t>Involves some student thinking</a:t>
            </a:r>
          </a:p>
          <a:p>
            <a:pPr eaLnBrk="1" fontAlgn="auto" hangingPunct="1">
              <a:spcAft>
                <a:spcPts val="0"/>
              </a:spcAft>
              <a:buFont typeface="Arial" pitchFamily="34" charset="0"/>
              <a:buChar char="•"/>
              <a:defRPr/>
            </a:pPr>
            <a:endParaRPr lang="en-US" sz="600" dirty="0" smtClean="0"/>
          </a:p>
          <a:p>
            <a:pPr eaLnBrk="1" fontAlgn="auto" hangingPunct="1">
              <a:spcAft>
                <a:spcPts val="0"/>
              </a:spcAft>
              <a:buFont typeface="Arial" pitchFamily="34" charset="0"/>
              <a:buChar char="•"/>
              <a:defRPr/>
            </a:pPr>
            <a:r>
              <a:rPr lang="en-US" dirty="0" smtClean="0"/>
              <a:t>Will focus on comprehension</a:t>
            </a:r>
          </a:p>
          <a:p>
            <a:pPr eaLnBrk="1" fontAlgn="auto" hangingPunct="1">
              <a:spcAft>
                <a:spcPts val="0"/>
              </a:spcAft>
              <a:buFont typeface="Arial" pitchFamily="34" charset="0"/>
              <a:buNone/>
              <a:defRPr/>
            </a:pPr>
            <a:endParaRPr lang="en-US" sz="800" dirty="0" smtClean="0"/>
          </a:p>
          <a:p>
            <a:pPr eaLnBrk="1" fontAlgn="auto" hangingPunct="1">
              <a:spcAft>
                <a:spcPts val="0"/>
              </a:spcAft>
              <a:buFont typeface="Arial" pitchFamily="34" charset="0"/>
              <a:buChar char="•"/>
              <a:defRPr/>
            </a:pPr>
            <a:r>
              <a:rPr lang="en-US" dirty="0" smtClean="0"/>
              <a:t>Relates to student learning</a:t>
            </a:r>
          </a:p>
        </p:txBody>
      </p:sp>
      <p:sp>
        <p:nvSpPr>
          <p:cNvPr id="49157" name="Text Placeholder 5"/>
          <p:cNvSpPr>
            <a:spLocks noGrp="1"/>
          </p:cNvSpPr>
          <p:nvPr>
            <p:ph type="body" sz="quarter" idx="3"/>
          </p:nvPr>
        </p:nvSpPr>
        <p:spPr>
          <a:xfrm>
            <a:off x="4340225" y="1600200"/>
            <a:ext cx="4041775" cy="533400"/>
          </a:xfrm>
        </p:spPr>
        <p:txBody>
          <a:bodyPr/>
          <a:lstStyle/>
          <a:p>
            <a:pPr eaLnBrk="1" hangingPunct="1"/>
            <a:r>
              <a:rPr lang="en-US" smtClean="0"/>
              <a:t>A great CPQ:</a:t>
            </a:r>
          </a:p>
        </p:txBody>
      </p:sp>
      <p:sp>
        <p:nvSpPr>
          <p:cNvPr id="27654" name="Content Placeholder 6"/>
          <p:cNvSpPr>
            <a:spLocks noGrp="1"/>
          </p:cNvSpPr>
          <p:nvPr>
            <p:ph sz="quarter" idx="4"/>
          </p:nvPr>
        </p:nvSpPr>
        <p:spPr>
          <a:xfrm>
            <a:off x="4267200" y="2209800"/>
            <a:ext cx="4800600" cy="4191000"/>
          </a:xfrm>
        </p:spPr>
        <p:txBody>
          <a:bodyPr rtlCol="0">
            <a:normAutofit fontScale="92500"/>
          </a:bodyPr>
          <a:lstStyle/>
          <a:p>
            <a:pPr eaLnBrk="1" fontAlgn="auto" hangingPunct="1">
              <a:spcAft>
                <a:spcPts val="0"/>
              </a:spcAft>
              <a:buFont typeface="Arial" pitchFamily="34" charset="0"/>
              <a:buChar char="•"/>
              <a:defRPr/>
            </a:pPr>
            <a:r>
              <a:rPr lang="en-US" dirty="0" smtClean="0"/>
              <a:t>Cannot be completely answered until students have read the </a:t>
            </a:r>
            <a:r>
              <a:rPr lang="en-US" u="sng" dirty="0" smtClean="0"/>
              <a:t>entire</a:t>
            </a:r>
            <a:r>
              <a:rPr lang="en-US" dirty="0" smtClean="0"/>
              <a:t> text</a:t>
            </a:r>
          </a:p>
          <a:p>
            <a:pPr eaLnBrk="1" fontAlgn="auto" hangingPunct="1">
              <a:spcAft>
                <a:spcPts val="0"/>
              </a:spcAft>
              <a:buFontTx/>
              <a:buNone/>
              <a:defRPr/>
            </a:pPr>
            <a:endParaRPr lang="en-US" sz="800" dirty="0" smtClean="0"/>
          </a:p>
          <a:p>
            <a:pPr eaLnBrk="1" fontAlgn="auto" hangingPunct="1">
              <a:spcAft>
                <a:spcPts val="0"/>
              </a:spcAft>
              <a:buFont typeface="Arial" pitchFamily="34" charset="0"/>
              <a:buChar char="•"/>
              <a:defRPr/>
            </a:pPr>
            <a:r>
              <a:rPr lang="en-US" dirty="0" smtClean="0"/>
              <a:t>Involves higher order thinking, inferences, and text evidence</a:t>
            </a:r>
          </a:p>
          <a:p>
            <a:pPr eaLnBrk="1" fontAlgn="auto" hangingPunct="1">
              <a:spcAft>
                <a:spcPts val="0"/>
              </a:spcAft>
              <a:buFontTx/>
              <a:buNone/>
              <a:defRPr/>
            </a:pPr>
            <a:endParaRPr lang="en-US" sz="800" dirty="0" smtClean="0"/>
          </a:p>
          <a:p>
            <a:pPr eaLnBrk="1" fontAlgn="auto" hangingPunct="1">
              <a:spcAft>
                <a:spcPts val="0"/>
              </a:spcAft>
              <a:buFont typeface="Arial" pitchFamily="34" charset="0"/>
              <a:buChar char="•"/>
              <a:defRPr/>
            </a:pPr>
            <a:r>
              <a:rPr lang="en-US" dirty="0" smtClean="0"/>
              <a:t>Will deepen and extend comprehension</a:t>
            </a:r>
          </a:p>
          <a:p>
            <a:pPr eaLnBrk="1" fontAlgn="auto" hangingPunct="1">
              <a:spcAft>
                <a:spcPts val="0"/>
              </a:spcAft>
              <a:buFont typeface="Arial" pitchFamily="34" charset="0"/>
              <a:buChar char="•"/>
              <a:defRPr/>
            </a:pPr>
            <a:endParaRPr lang="en-US" sz="800" dirty="0" smtClean="0"/>
          </a:p>
          <a:p>
            <a:pPr eaLnBrk="1" fontAlgn="auto" hangingPunct="1">
              <a:spcAft>
                <a:spcPts val="0"/>
              </a:spcAft>
              <a:buFont typeface="Arial" pitchFamily="34" charset="0"/>
              <a:buChar char="•"/>
              <a:defRPr/>
            </a:pPr>
            <a:r>
              <a:rPr lang="en-US" dirty="0" smtClean="0"/>
              <a:t>Relates to the comprehension strategy currently being        taught</a:t>
            </a:r>
          </a:p>
        </p:txBody>
      </p:sp>
      <p:sp>
        <p:nvSpPr>
          <p:cNvPr id="23"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24"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37</a:t>
            </a:fld>
            <a:endParaRPr lang="en-US"/>
          </a:p>
        </p:txBody>
      </p:sp>
    </p:spTree>
    <p:extLst>
      <p:ext uri="{BB962C8B-B14F-4D97-AF65-F5344CB8AC3E}">
        <p14:creationId xmlns:p14="http://schemas.microsoft.com/office/powerpoint/2010/main" xmlns="" val="257871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chor="t"/>
          <a:lstStyle/>
          <a:p>
            <a:pPr eaLnBrk="1" hangingPunct="1"/>
            <a:endParaRPr lang="en-US" smtClean="0"/>
          </a:p>
        </p:txBody>
      </p:sp>
      <p:pic>
        <p:nvPicPr>
          <p:cNvPr id="50179" name="Content Placeholder 3" descr="CPQ simple text.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438150"/>
            <a:ext cx="9144000" cy="7296150"/>
          </a:xfrm>
        </p:spPr>
      </p:pic>
      <p:sp>
        <p:nvSpPr>
          <p:cNvPr id="5" name="TextBox 4"/>
          <p:cNvSpPr txBox="1">
            <a:spLocks noChangeArrowheads="1"/>
          </p:cNvSpPr>
          <p:nvPr/>
        </p:nvSpPr>
        <p:spPr bwMode="auto">
          <a:xfrm rot="-958291">
            <a:off x="703263" y="900113"/>
            <a:ext cx="28194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latin typeface="Bradley Hand ITC" pitchFamily="66" charset="0"/>
              </a:rPr>
              <a:t>Why must Sid and Ron sit?</a:t>
            </a:r>
          </a:p>
        </p:txBody>
      </p:sp>
      <p:sp>
        <p:nvSpPr>
          <p:cNvPr id="6" name="TextBox 5"/>
          <p:cNvSpPr txBox="1">
            <a:spLocks noChangeArrowheads="1"/>
          </p:cNvSpPr>
          <p:nvPr/>
        </p:nvSpPr>
        <p:spPr bwMode="auto">
          <a:xfrm rot="-993161">
            <a:off x="609600" y="1766888"/>
            <a:ext cx="32766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964FFF"/>
                </a:solidFill>
                <a:latin typeface="Bradley Hand ITC" pitchFamily="66" charset="0"/>
              </a:rPr>
              <a:t>What do Sid and Ron have to do?</a:t>
            </a:r>
          </a:p>
        </p:txBody>
      </p:sp>
      <p:sp>
        <p:nvSpPr>
          <p:cNvPr id="7" name="TextBox 6"/>
          <p:cNvSpPr txBox="1">
            <a:spLocks noChangeArrowheads="1"/>
          </p:cNvSpPr>
          <p:nvPr/>
        </p:nvSpPr>
        <p:spPr bwMode="auto">
          <a:xfrm rot="-968593">
            <a:off x="609600" y="1752600"/>
            <a:ext cx="3352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B0F0"/>
                </a:solidFill>
                <a:latin typeface="Bradley Hand ITC" pitchFamily="66" charset="0"/>
              </a:rPr>
              <a:t>What do the children have to do?</a:t>
            </a:r>
          </a:p>
        </p:txBody>
      </p:sp>
      <p:sp>
        <p:nvSpPr>
          <p:cNvPr id="8" name="TextBox 7"/>
          <p:cNvSpPr txBox="1">
            <a:spLocks noChangeArrowheads="1"/>
          </p:cNvSpPr>
          <p:nvPr/>
        </p:nvSpPr>
        <p:spPr bwMode="auto">
          <a:xfrm rot="-1105301">
            <a:off x="685800" y="1219200"/>
            <a:ext cx="2895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A1DA"/>
                </a:solidFill>
                <a:latin typeface="Bradley Hand ITC" pitchFamily="66" charset="0"/>
              </a:rPr>
              <a:t>What do the characters have to do?</a:t>
            </a:r>
          </a:p>
        </p:txBody>
      </p:sp>
    </p:spTree>
    <p:extLst>
      <p:ext uri="{BB962C8B-B14F-4D97-AF65-F5344CB8AC3E}">
        <p14:creationId xmlns:p14="http://schemas.microsoft.com/office/powerpoint/2010/main" xmlns="" val="117394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xEl>
                                              <p:pRg st="0" end="0"/>
                                            </p:txEl>
                                          </p:spTgt>
                                        </p:tgtEl>
                                      </p:cBhvr>
                                    </p:animEffect>
                                    <p:set>
                                      <p:cBhvr>
                                        <p:cTn id="2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7772400" cy="1362075"/>
          </a:xfrm>
        </p:spPr>
        <p:txBody>
          <a:bodyPr rtlCol="0">
            <a:normAutofit/>
          </a:bodyPr>
          <a:lstStyle/>
          <a:p>
            <a:pPr eaLnBrk="1" fontAlgn="auto" hangingPunct="1">
              <a:spcAft>
                <a:spcPts val="0"/>
              </a:spcAft>
              <a:defRPr/>
            </a:pPr>
            <a:r>
              <a:rPr lang="en-US" dirty="0" smtClean="0"/>
              <a:t>Setting a CPQ</a:t>
            </a:r>
            <a:endParaRPr lang="en-US" dirty="0"/>
          </a:p>
        </p:txBody>
      </p:sp>
      <p:sp>
        <p:nvSpPr>
          <p:cNvPr id="5" name="Text Placeholder 4"/>
          <p:cNvSpPr>
            <a:spLocks noGrp="1"/>
          </p:cNvSpPr>
          <p:nvPr>
            <p:ph type="body" idx="1"/>
          </p:nvPr>
        </p:nvSpPr>
        <p:spPr>
          <a:xfrm>
            <a:off x="914400" y="3124200"/>
            <a:ext cx="7772400" cy="2057400"/>
          </a:xfrm>
        </p:spPr>
        <p:txBody>
          <a:bodyPr rtlCol="0">
            <a:normAutofit lnSpcReduction="10000"/>
          </a:bodyPr>
          <a:lstStyle/>
          <a:p>
            <a:pPr eaLnBrk="1" fontAlgn="auto" hangingPunct="1">
              <a:spcAft>
                <a:spcPts val="0"/>
              </a:spcAft>
              <a:buFont typeface="Arial" pitchFamily="34" charset="0"/>
              <a:buNone/>
              <a:defRPr/>
            </a:pPr>
            <a:r>
              <a:rPr lang="en-US" dirty="0" smtClean="0">
                <a:solidFill>
                  <a:schemeClr val="tx1"/>
                </a:solidFill>
              </a:rPr>
              <a:t>Step 1: Record Thinking While Reading</a:t>
            </a:r>
          </a:p>
          <a:p>
            <a:pPr eaLnBrk="1" fontAlgn="auto" hangingPunct="1">
              <a:spcAft>
                <a:spcPts val="0"/>
              </a:spcAft>
              <a:buFont typeface="Arial" pitchFamily="34" charset="0"/>
              <a:buNone/>
              <a:defRPr/>
            </a:pPr>
            <a:r>
              <a:rPr lang="en-US" dirty="0" smtClean="0">
                <a:solidFill>
                  <a:schemeClr val="tx1"/>
                </a:solidFill>
              </a:rPr>
              <a:t>Step 2: Brainstorm Possible CPQs</a:t>
            </a:r>
          </a:p>
          <a:p>
            <a:pPr eaLnBrk="1" fontAlgn="auto" hangingPunct="1">
              <a:spcAft>
                <a:spcPts val="0"/>
              </a:spcAft>
              <a:buFont typeface="Arial" pitchFamily="34" charset="0"/>
              <a:buNone/>
              <a:defRPr/>
            </a:pPr>
            <a:r>
              <a:rPr lang="en-US" dirty="0" smtClean="0">
                <a:solidFill>
                  <a:schemeClr val="tx1"/>
                </a:solidFill>
              </a:rPr>
              <a:t>Step 3: Integrate With Teacher Resources if Available</a:t>
            </a:r>
          </a:p>
          <a:p>
            <a:pPr eaLnBrk="1" fontAlgn="auto" hangingPunct="1">
              <a:spcAft>
                <a:spcPts val="0"/>
              </a:spcAft>
              <a:buFont typeface="Arial" pitchFamily="34" charset="0"/>
              <a:buNone/>
              <a:defRPr/>
            </a:pPr>
            <a:r>
              <a:rPr lang="en-US" dirty="0" smtClean="0">
                <a:solidFill>
                  <a:schemeClr val="tx1"/>
                </a:solidFill>
              </a:rPr>
              <a:t>Step 4: Select Great CPQs</a:t>
            </a:r>
          </a:p>
          <a:p>
            <a:pPr eaLnBrk="1" fontAlgn="auto" hangingPunct="1">
              <a:spcAft>
                <a:spcPts val="0"/>
              </a:spcAft>
              <a:buFont typeface="Arial" pitchFamily="34" charset="0"/>
              <a:buNone/>
              <a:defRPr/>
            </a:pPr>
            <a:r>
              <a:rPr lang="en-US" dirty="0" smtClean="0">
                <a:solidFill>
                  <a:schemeClr val="tx1"/>
                </a:solidFill>
              </a:rPr>
              <a:t>Step 5: Select a CPQ for First, Second, or Third Reading</a:t>
            </a:r>
            <a:endParaRPr lang="en-US" dirty="0">
              <a:solidFill>
                <a:schemeClr val="tx1"/>
              </a:solidFill>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39</a:t>
            </a:fld>
            <a:endParaRPr lang="en-US"/>
          </a:p>
        </p:txBody>
      </p:sp>
    </p:spTree>
    <p:extLst>
      <p:ext uri="{BB962C8B-B14F-4D97-AF65-F5344CB8AC3E}">
        <p14:creationId xmlns:p14="http://schemas.microsoft.com/office/powerpoint/2010/main" xmlns="" val="28285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Comprehension</a:t>
            </a:r>
            <a:endParaRPr lang="en-US" dirty="0"/>
          </a:p>
        </p:txBody>
      </p:sp>
      <p:sp>
        <p:nvSpPr>
          <p:cNvPr id="4" name="Footer Placeholder 3"/>
          <p:cNvSpPr>
            <a:spLocks noGrp="1"/>
          </p:cNvSpPr>
          <p:nvPr>
            <p:ph type="ftr" sz="quarter" idx="11"/>
          </p:nvPr>
        </p:nvSpPr>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72247858"/>
              </p:ext>
            </p:extLst>
          </p:nvPr>
        </p:nvGraphicFramePr>
        <p:xfrm>
          <a:off x="457200" y="2057400"/>
          <a:ext cx="8153400" cy="3383280"/>
        </p:xfrm>
        <a:graphic>
          <a:graphicData uri="http://schemas.openxmlformats.org/drawingml/2006/table">
            <a:tbl>
              <a:tblPr firstRow="1" bandRow="1">
                <a:tableStyleId>{5C22544A-7EE6-4342-B048-85BDC9FD1C3A}</a:tableStyleId>
              </a:tblPr>
              <a:tblGrid>
                <a:gridCol w="4076700"/>
                <a:gridCol w="4076700"/>
              </a:tblGrid>
              <a:tr h="563880">
                <a:tc>
                  <a:txBody>
                    <a:bodyPr/>
                    <a:lstStyle/>
                    <a:p>
                      <a:pPr algn="ctr"/>
                      <a:r>
                        <a:rPr lang="en-US" sz="2800" b="1" dirty="0" smtClean="0">
                          <a:solidFill>
                            <a:schemeClr val="tx1"/>
                          </a:solidFill>
                        </a:rPr>
                        <a:t>Instructional Routines</a:t>
                      </a:r>
                      <a:endParaRPr lang="en-US" sz="2800" b="1" dirty="0">
                        <a:solidFill>
                          <a:schemeClr val="tx1"/>
                        </a:solidFill>
                      </a:endParaRPr>
                    </a:p>
                  </a:txBody>
                  <a:tcPr anchor="ctr">
                    <a:solidFill>
                      <a:schemeClr val="accent4">
                        <a:lumMod val="60000"/>
                        <a:lumOff val="40000"/>
                      </a:schemeClr>
                    </a:solidFill>
                  </a:tcPr>
                </a:tc>
                <a:tc>
                  <a:txBody>
                    <a:bodyPr/>
                    <a:lstStyle/>
                    <a:p>
                      <a:pPr algn="ctr"/>
                      <a:r>
                        <a:rPr lang="en-US" sz="2800" b="1" dirty="0" smtClean="0">
                          <a:solidFill>
                            <a:schemeClr val="tx1"/>
                          </a:solidFill>
                        </a:rPr>
                        <a:t>Cognitive Strategies</a:t>
                      </a:r>
                      <a:endParaRPr lang="en-US" sz="2800" b="1" dirty="0">
                        <a:solidFill>
                          <a:schemeClr val="tx1"/>
                        </a:solidFill>
                      </a:endParaRPr>
                    </a:p>
                  </a:txBody>
                  <a:tcPr anchor="ctr">
                    <a:solidFill>
                      <a:schemeClr val="tx2">
                        <a:lumMod val="40000"/>
                        <a:lumOff val="60000"/>
                      </a:schemeClr>
                    </a:solidFill>
                  </a:tcPr>
                </a:tc>
              </a:tr>
              <a:tr h="563880">
                <a:tc>
                  <a:txBody>
                    <a:bodyPr/>
                    <a:lstStyle/>
                    <a:p>
                      <a:pPr algn="l"/>
                      <a:r>
                        <a:rPr lang="en-US" b="1" dirty="0" smtClean="0">
                          <a:solidFill>
                            <a:schemeClr val="tx1"/>
                          </a:solidFill>
                        </a:rPr>
                        <a:t>Reading With Purpose</a:t>
                      </a:r>
                      <a:endParaRPr lang="en-US" b="1" dirty="0">
                        <a:solidFill>
                          <a:schemeClr val="tx1"/>
                        </a:solidFill>
                      </a:endParaRPr>
                    </a:p>
                  </a:txBody>
                  <a:tcPr anchor="ctr">
                    <a:solidFill>
                      <a:schemeClr val="accent4">
                        <a:lumMod val="60000"/>
                        <a:lumOff val="40000"/>
                      </a:schemeClr>
                    </a:solidFill>
                  </a:tcPr>
                </a:tc>
                <a:tc>
                  <a:txBody>
                    <a:bodyPr/>
                    <a:lstStyle/>
                    <a:p>
                      <a:pPr algn="l"/>
                      <a:r>
                        <a:rPr lang="en-US" b="1" dirty="0" smtClean="0">
                          <a:solidFill>
                            <a:schemeClr val="tx1"/>
                          </a:solidFill>
                        </a:rPr>
                        <a:t>Making Connections</a:t>
                      </a:r>
                      <a:endParaRPr lang="en-US" b="1" dirty="0">
                        <a:solidFill>
                          <a:schemeClr val="tx1"/>
                        </a:solidFill>
                      </a:endParaRPr>
                    </a:p>
                  </a:txBody>
                  <a:tcPr anchor="ctr">
                    <a:solidFill>
                      <a:schemeClr val="tx2">
                        <a:lumMod val="40000"/>
                        <a:lumOff val="60000"/>
                      </a:schemeClr>
                    </a:solidFill>
                  </a:tcPr>
                </a:tc>
              </a:tr>
              <a:tr h="563880">
                <a:tc>
                  <a:txBody>
                    <a:bodyPr/>
                    <a:lstStyle/>
                    <a:p>
                      <a:pPr algn="l"/>
                      <a:r>
                        <a:rPr lang="en-US" b="1" dirty="0" smtClean="0"/>
                        <a:t>Think-Turn-Talk</a:t>
                      </a:r>
                      <a:endParaRPr lang="en-US" b="1" dirty="0"/>
                    </a:p>
                  </a:txBody>
                  <a:tcPr anchor="ctr">
                    <a:solidFill>
                      <a:schemeClr val="accent4">
                        <a:lumMod val="60000"/>
                        <a:lumOff val="40000"/>
                      </a:schemeClr>
                    </a:solidFill>
                  </a:tcPr>
                </a:tc>
                <a:tc>
                  <a:txBody>
                    <a:bodyPr/>
                    <a:lstStyle/>
                    <a:p>
                      <a:pPr algn="l"/>
                      <a:r>
                        <a:rPr lang="en-US" b="1" dirty="0" smtClean="0"/>
                        <a:t>Creating Mental</a:t>
                      </a:r>
                      <a:r>
                        <a:rPr lang="en-US" b="1" baseline="0" dirty="0" smtClean="0"/>
                        <a:t> Images</a:t>
                      </a:r>
                      <a:endParaRPr lang="en-US" b="1" dirty="0"/>
                    </a:p>
                  </a:txBody>
                  <a:tcPr anchor="ctr">
                    <a:solidFill>
                      <a:schemeClr val="tx2">
                        <a:lumMod val="40000"/>
                        <a:lumOff val="60000"/>
                      </a:schemeClr>
                    </a:solidFill>
                  </a:tcPr>
                </a:tc>
              </a:tr>
              <a:tr h="563880">
                <a:tc>
                  <a:txBody>
                    <a:bodyPr/>
                    <a:lstStyle/>
                    <a:p>
                      <a:pPr algn="l"/>
                      <a:r>
                        <a:rPr lang="en-US" b="1" dirty="0" smtClean="0"/>
                        <a:t>Cognitive Strategy Routine</a:t>
                      </a:r>
                      <a:endParaRPr lang="en-US" b="1" dirty="0"/>
                    </a:p>
                  </a:txBody>
                  <a:tcPr anchor="ctr">
                    <a:solidFill>
                      <a:schemeClr val="accent4">
                        <a:lumMod val="60000"/>
                        <a:lumOff val="40000"/>
                      </a:schemeClr>
                    </a:solidFill>
                  </a:tcPr>
                </a:tc>
                <a:tc>
                  <a:txBody>
                    <a:bodyPr/>
                    <a:lstStyle/>
                    <a:p>
                      <a:pPr algn="l"/>
                      <a:r>
                        <a:rPr lang="en-US" b="1" dirty="0" smtClean="0"/>
                        <a:t>Making Inferences &amp; Predictions</a:t>
                      </a:r>
                      <a:endParaRPr lang="en-US" b="1" dirty="0"/>
                    </a:p>
                  </a:txBody>
                  <a:tcPr anchor="ctr">
                    <a:solidFill>
                      <a:schemeClr val="tx2">
                        <a:lumMod val="40000"/>
                        <a:lumOff val="60000"/>
                      </a:schemeClr>
                    </a:solidFill>
                  </a:tcPr>
                </a:tc>
              </a:tr>
              <a:tr h="563880">
                <a:tc>
                  <a:txBody>
                    <a:bodyPr/>
                    <a:lstStyle/>
                    <a:p>
                      <a:pPr algn="l"/>
                      <a:endParaRPr lang="en-US" b="1" dirty="0"/>
                    </a:p>
                  </a:txBody>
                  <a:tcPr anchor="ctr">
                    <a:noFill/>
                  </a:tcPr>
                </a:tc>
                <a:tc>
                  <a:txBody>
                    <a:bodyPr/>
                    <a:lstStyle/>
                    <a:p>
                      <a:pPr algn="l"/>
                      <a:r>
                        <a:rPr lang="en-US" b="1" dirty="0" smtClean="0"/>
                        <a:t>Asking &amp;</a:t>
                      </a:r>
                      <a:r>
                        <a:rPr lang="en-US" b="1" baseline="0" dirty="0" smtClean="0"/>
                        <a:t> Answering Questions</a:t>
                      </a:r>
                      <a:endParaRPr lang="en-US" b="1" dirty="0"/>
                    </a:p>
                  </a:txBody>
                  <a:tcPr anchor="ctr">
                    <a:solidFill>
                      <a:schemeClr val="tx2">
                        <a:lumMod val="40000"/>
                        <a:lumOff val="60000"/>
                      </a:schemeClr>
                    </a:solidFill>
                  </a:tcPr>
                </a:tc>
              </a:tr>
              <a:tr h="563880">
                <a:tc>
                  <a:txBody>
                    <a:bodyPr/>
                    <a:lstStyle/>
                    <a:p>
                      <a:pPr algn="l"/>
                      <a:r>
                        <a:rPr lang="en-US" b="1" smtClean="0"/>
                        <a:t>Listening</a:t>
                      </a:r>
                      <a:r>
                        <a:rPr lang="en-US" b="1" baseline="0" smtClean="0"/>
                        <a:t> Comprehension</a:t>
                      </a:r>
                      <a:endParaRPr lang="en-US" b="1" dirty="0"/>
                    </a:p>
                  </a:txBody>
                  <a:tcPr anchor="ctr">
                    <a:solidFill>
                      <a:schemeClr val="accent2">
                        <a:lumMod val="60000"/>
                        <a:lumOff val="40000"/>
                      </a:schemeClr>
                    </a:solidFill>
                  </a:tcPr>
                </a:tc>
                <a:tc>
                  <a:txBody>
                    <a:bodyPr/>
                    <a:lstStyle/>
                    <a:p>
                      <a:pPr algn="l"/>
                      <a:r>
                        <a:rPr lang="en-US" b="1" dirty="0" smtClean="0"/>
                        <a:t>Determining Importance &amp; Summarizing</a:t>
                      </a:r>
                      <a:endParaRPr lang="en-US" b="1" dirty="0"/>
                    </a:p>
                  </a:txBody>
                  <a:tcPr anchor="ctr">
                    <a:solidFill>
                      <a:schemeClr val="tx2">
                        <a:lumMod val="40000"/>
                        <a:lumOff val="60000"/>
                      </a:schemeClr>
                    </a:solidFill>
                  </a:tcPr>
                </a:tc>
              </a:tr>
            </a:tbl>
          </a:graphicData>
        </a:graphic>
      </p:graphicFrame>
    </p:spTree>
    <p:extLst>
      <p:ext uri="{BB962C8B-B14F-4D97-AF65-F5344CB8AC3E}">
        <p14:creationId xmlns:p14="http://schemas.microsoft.com/office/powerpoint/2010/main" xmlns="" val="4220183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914400"/>
            <a:ext cx="9144000" cy="533400"/>
          </a:xfrm>
        </p:spPr>
        <p:txBody>
          <a:bodyPr rtlCol="0" anchor="t">
            <a:noAutofit/>
          </a:bodyPr>
          <a:lstStyle/>
          <a:p>
            <a:pPr eaLnBrk="1" fontAlgn="auto" hangingPunct="1">
              <a:spcAft>
                <a:spcPts val="0"/>
              </a:spcAft>
              <a:defRPr/>
            </a:pPr>
            <a:r>
              <a:rPr lang="en-US" sz="3400" dirty="0" smtClean="0"/>
              <a:t>First Reading? Second Reading? Third Reading?</a:t>
            </a:r>
          </a:p>
        </p:txBody>
      </p:sp>
      <p:sp>
        <p:nvSpPr>
          <p:cNvPr id="3" name="Content Placeholder 2"/>
          <p:cNvSpPr>
            <a:spLocks noGrp="1"/>
          </p:cNvSpPr>
          <p:nvPr>
            <p:ph idx="1"/>
          </p:nvPr>
        </p:nvSpPr>
        <p:spPr>
          <a:xfrm>
            <a:off x="457200" y="1828800"/>
            <a:ext cx="8229600" cy="4419600"/>
          </a:xfrm>
        </p:spPr>
        <p:txBody>
          <a:bodyPr rtlCol="0">
            <a:normAutofit/>
          </a:bodyPr>
          <a:lstStyle/>
          <a:p>
            <a:pPr eaLnBrk="1" fontAlgn="auto" hangingPunct="1">
              <a:spcAft>
                <a:spcPts val="0"/>
              </a:spcAft>
              <a:buFont typeface="Arial" pitchFamily="34" charset="0"/>
              <a:buChar char="•"/>
              <a:defRPr/>
            </a:pPr>
            <a:r>
              <a:rPr lang="en-US" sz="3000" b="1" dirty="0" smtClean="0"/>
              <a:t>First reading: </a:t>
            </a:r>
            <a:r>
              <a:rPr lang="en-US" sz="3000" dirty="0" smtClean="0"/>
              <a:t>Focus on the story as a whole.        </a:t>
            </a:r>
            <a:r>
              <a:rPr lang="en-US" sz="2000" dirty="0" smtClean="0"/>
              <a:t>(Ex: What do we learn about Beth and Molly?)</a:t>
            </a:r>
          </a:p>
          <a:p>
            <a:pPr eaLnBrk="1" fontAlgn="auto" hangingPunct="1">
              <a:spcAft>
                <a:spcPts val="0"/>
              </a:spcAft>
              <a:buFontTx/>
              <a:buNone/>
              <a:defRPr/>
            </a:pPr>
            <a:endParaRPr lang="en-US" sz="2400" dirty="0" smtClean="0"/>
          </a:p>
          <a:p>
            <a:pPr eaLnBrk="1" fontAlgn="auto" hangingPunct="1">
              <a:spcAft>
                <a:spcPts val="0"/>
              </a:spcAft>
              <a:buFont typeface="Arial" pitchFamily="34" charset="0"/>
              <a:buChar char="•"/>
              <a:defRPr/>
            </a:pPr>
            <a:r>
              <a:rPr lang="en-US" sz="3000" b="1" dirty="0" smtClean="0"/>
              <a:t>Second reading: </a:t>
            </a:r>
            <a:r>
              <a:rPr lang="en-US" sz="3000" dirty="0" smtClean="0"/>
              <a:t>Deepen understanding. </a:t>
            </a:r>
          </a:p>
          <a:p>
            <a:pPr indent="4763" eaLnBrk="1" fontAlgn="auto" hangingPunct="1">
              <a:spcAft>
                <a:spcPts val="0"/>
              </a:spcAft>
              <a:buFont typeface="Arial" pitchFamily="34" charset="0"/>
              <a:buNone/>
              <a:defRPr/>
            </a:pPr>
            <a:r>
              <a:rPr lang="en-US" sz="2000" dirty="0" smtClean="0"/>
              <a:t>(Ex: What are the different ways that each girl shows courage?)</a:t>
            </a:r>
          </a:p>
          <a:p>
            <a:pPr eaLnBrk="1" fontAlgn="auto" hangingPunct="1">
              <a:spcAft>
                <a:spcPts val="0"/>
              </a:spcAft>
              <a:buFontTx/>
              <a:buNone/>
              <a:defRPr/>
            </a:pPr>
            <a:endParaRPr lang="en-US" sz="2400" dirty="0" smtClean="0"/>
          </a:p>
          <a:p>
            <a:pPr eaLnBrk="1" fontAlgn="auto" hangingPunct="1">
              <a:spcAft>
                <a:spcPts val="0"/>
              </a:spcAft>
              <a:buFont typeface="Arial" pitchFamily="34" charset="0"/>
              <a:buChar char="•"/>
              <a:defRPr/>
            </a:pPr>
            <a:r>
              <a:rPr lang="en-US" sz="3000" b="1" dirty="0" smtClean="0"/>
              <a:t>Third reading and beyond: </a:t>
            </a:r>
            <a:r>
              <a:rPr lang="en-US" sz="3000" dirty="0" smtClean="0"/>
              <a:t>Deepen and extend understanding.                                                            </a:t>
            </a:r>
            <a:r>
              <a:rPr lang="en-US" sz="2000" dirty="0" smtClean="0"/>
              <a:t>(Ex: What does the story teach us about courage and friendship?)</a:t>
            </a:r>
          </a:p>
        </p:txBody>
      </p:sp>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5"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40</a:t>
            </a:fld>
            <a:endParaRPr lang="en-US"/>
          </a:p>
        </p:txBody>
      </p:sp>
    </p:spTree>
    <p:extLst>
      <p:ext uri="{BB962C8B-B14F-4D97-AF65-F5344CB8AC3E}">
        <p14:creationId xmlns:p14="http://schemas.microsoft.com/office/powerpoint/2010/main" xmlns="" val="86451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rtlCol="0">
            <a:normAutofit/>
          </a:bodyPr>
          <a:lstStyle/>
          <a:p>
            <a:pPr eaLnBrk="1" fontAlgn="auto" hangingPunct="1">
              <a:spcAft>
                <a:spcPts val="0"/>
              </a:spcAft>
              <a:defRPr/>
            </a:pPr>
            <a:r>
              <a:rPr lang="en-US" sz="3600" dirty="0" smtClean="0"/>
              <a:t>CPQ With expository text</a:t>
            </a:r>
            <a:endParaRPr lang="en-US" sz="3600" dirty="0"/>
          </a:p>
        </p:txBody>
      </p:sp>
      <p:sp>
        <p:nvSpPr>
          <p:cNvPr id="5" name="Text Placeholder 4"/>
          <p:cNvSpPr>
            <a:spLocks noGrp="1"/>
          </p:cNvSpPr>
          <p:nvPr>
            <p:ph type="body" idx="1"/>
          </p:nvPr>
        </p:nvSpPr>
        <p:spPr>
          <a:xfrm>
            <a:off x="685800" y="2895600"/>
            <a:ext cx="7772400" cy="1500188"/>
          </a:xfrm>
        </p:spPr>
        <p:txBody>
          <a:bodyPr rtlCol="0">
            <a:normAutofit/>
          </a:bodyPr>
          <a:lstStyle/>
          <a:p>
            <a:pPr eaLnBrk="1" fontAlgn="auto" hangingPunct="1">
              <a:spcAft>
                <a:spcPts val="0"/>
              </a:spcAft>
              <a:buFont typeface="Arial" pitchFamily="34" charset="0"/>
              <a:buNone/>
              <a:defRPr/>
            </a:pPr>
            <a:r>
              <a:rPr lang="en-US" dirty="0" smtClean="0">
                <a:solidFill>
                  <a:schemeClr val="bg1">
                    <a:lumMod val="65000"/>
                  </a:schemeClr>
                </a:solidFill>
              </a:rPr>
              <a:t>Setting a </a:t>
            </a:r>
            <a:endParaRPr lang="en-US" dirty="0">
              <a:solidFill>
                <a:schemeClr val="bg1">
                  <a:lumMod val="65000"/>
                </a:schemeClr>
              </a:solidFill>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41</a:t>
            </a:fld>
            <a:endParaRPr lang="en-US"/>
          </a:p>
        </p:txBody>
      </p:sp>
    </p:spTree>
    <p:extLst>
      <p:ext uri="{BB962C8B-B14F-4D97-AF65-F5344CB8AC3E}">
        <p14:creationId xmlns:p14="http://schemas.microsoft.com/office/powerpoint/2010/main" xmlns="" val="834471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nguins.JPG"/>
          <p:cNvPicPr>
            <a:picLocks noGrp="1" noChangeAspect="1"/>
          </p:cNvPicPr>
          <p:nvPr>
            <p:ph idx="1"/>
          </p:nvPr>
        </p:nvPicPr>
        <p:blipFill>
          <a:blip r:embed="rId3" cstate="print"/>
          <a:stretch>
            <a:fillRect/>
          </a:stretch>
        </p:blipFill>
        <p:spPr>
          <a:xfrm rot="864820">
            <a:off x="3299652" y="2091919"/>
            <a:ext cx="3323829" cy="3873184"/>
          </a:xfrm>
          <a:ln w="6350">
            <a:solidFill>
              <a:schemeClr val="tx1"/>
            </a:solidFill>
          </a:ln>
          <a:effectLst>
            <a:outerShdw blurRad="292100" dist="139700" dir="2700000" algn="tl" rotWithShape="0">
              <a:srgbClr val="333333">
                <a:alpha val="65000"/>
              </a:srgbClr>
            </a:outerShdw>
          </a:effectLst>
        </p:spPr>
      </p:pic>
      <p:sp>
        <p:nvSpPr>
          <p:cNvPr id="56323" name="Title 1"/>
          <p:cNvSpPr>
            <a:spLocks noGrp="1"/>
          </p:cNvSpPr>
          <p:nvPr>
            <p:ph type="title"/>
          </p:nvPr>
        </p:nvSpPr>
        <p:spPr>
          <a:xfrm>
            <a:off x="0" y="944562"/>
            <a:ext cx="9144000" cy="655638"/>
          </a:xfrm>
        </p:spPr>
        <p:txBody>
          <a:bodyPr anchor="t">
            <a:normAutofit fontScale="90000"/>
          </a:bodyPr>
          <a:lstStyle/>
          <a:p>
            <a:pPr eaLnBrk="1" hangingPunct="1"/>
            <a:r>
              <a:rPr lang="en-US" dirty="0" smtClean="0"/>
              <a:t>Setting a CPQ With Expository Text</a:t>
            </a:r>
          </a:p>
        </p:txBody>
      </p:sp>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42</a:t>
            </a:fld>
            <a:endParaRPr lang="en-US"/>
          </a:p>
        </p:txBody>
      </p:sp>
    </p:spTree>
    <p:extLst>
      <p:ext uri="{BB962C8B-B14F-4D97-AF65-F5344CB8AC3E}">
        <p14:creationId xmlns:p14="http://schemas.microsoft.com/office/powerpoint/2010/main" xmlns="" val="4064615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8" y="0"/>
            <a:ext cx="4511384" cy="6986588"/>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734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4114800"/>
            <a:ext cx="1993900" cy="24225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5715000" y="2514600"/>
            <a:ext cx="7620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6172200" y="2743200"/>
            <a:ext cx="1066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4876800" y="3048000"/>
            <a:ext cx="3810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4953000" y="3581400"/>
            <a:ext cx="2057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352" name="TextBox 5"/>
          <p:cNvSpPr txBox="1">
            <a:spLocks noChangeArrowheads="1"/>
          </p:cNvSpPr>
          <p:nvPr/>
        </p:nvSpPr>
        <p:spPr bwMode="auto">
          <a:xfrm>
            <a:off x="4876800" y="1905000"/>
            <a:ext cx="40386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At the bottom of the world lies a string of small rocky islands in the Antarctic ocean. Millions of king penguins live there. They cannot fly. These birds stand in the wind and rain chattering so loudly that their noise can be heard from far away.</a:t>
            </a:r>
          </a:p>
        </p:txBody>
      </p:sp>
      <p:pic>
        <p:nvPicPr>
          <p:cNvPr id="57353"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53400" y="1023144"/>
            <a:ext cx="698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4" name="TextBox 15"/>
          <p:cNvSpPr txBox="1">
            <a:spLocks noChangeArrowheads="1"/>
          </p:cNvSpPr>
          <p:nvPr/>
        </p:nvSpPr>
        <p:spPr bwMode="auto">
          <a:xfrm>
            <a:off x="6019800" y="990600"/>
            <a:ext cx="18510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0000"/>
                </a:solidFill>
              </a:rPr>
              <a:t>The penguin, </a:t>
            </a:r>
          </a:p>
          <a:p>
            <a:pPr eaLnBrk="1" hangingPunct="1"/>
            <a:r>
              <a:rPr lang="en-US" sz="2000" b="1">
                <a:solidFill>
                  <a:srgbClr val="000000"/>
                </a:solidFill>
              </a:rPr>
              <a:t> a funny bird</a:t>
            </a:r>
          </a:p>
        </p:txBody>
      </p:sp>
      <p:sp>
        <p:nvSpPr>
          <p:cNvPr id="18" name="TextBox 17"/>
          <p:cNvSpPr txBox="1">
            <a:spLocks noChangeArrowheads="1"/>
          </p:cNvSpPr>
          <p:nvPr/>
        </p:nvSpPr>
        <p:spPr bwMode="auto">
          <a:xfrm rot="-1168461">
            <a:off x="4997311" y="960922"/>
            <a:ext cx="1143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0000"/>
                </a:solidFill>
                <a:latin typeface="Bradley Hand ITC" pitchFamily="66" charset="0"/>
              </a:rPr>
              <a:t>Why is</a:t>
            </a:r>
          </a:p>
        </p:txBody>
      </p:sp>
      <p:sp>
        <p:nvSpPr>
          <p:cNvPr id="20" name="TextBox 19"/>
          <p:cNvSpPr txBox="1">
            <a:spLocks noChangeArrowheads="1"/>
          </p:cNvSpPr>
          <p:nvPr/>
        </p:nvSpPr>
        <p:spPr bwMode="auto">
          <a:xfrm>
            <a:off x="7620000" y="1219200"/>
            <a:ext cx="381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FF0000"/>
                </a:solidFill>
                <a:latin typeface="Bradley Hand ITC" pitchFamily="66" charset="0"/>
              </a:rPr>
              <a:t>?</a:t>
            </a:r>
          </a:p>
        </p:txBody>
      </p:sp>
    </p:spTree>
    <p:extLst>
      <p:ext uri="{BB962C8B-B14F-4D97-AF65-F5344CB8AC3E}">
        <p14:creationId xmlns:p14="http://schemas.microsoft.com/office/powerpoint/2010/main" xmlns="" val="2697940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8"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4953000" y="1371600"/>
            <a:ext cx="350361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0000"/>
                </a:solidFill>
              </a:rPr>
              <a:t>The chicks change </a:t>
            </a:r>
          </a:p>
          <a:p>
            <a:pPr algn="ctr" eaLnBrk="1" hangingPunct="1"/>
            <a:r>
              <a:rPr lang="en-US" sz="2800" b="1">
                <a:solidFill>
                  <a:srgbClr val="000000"/>
                </a:solidFill>
              </a:rPr>
              <a:t>their feathers</a:t>
            </a:r>
          </a:p>
        </p:txBody>
      </p:sp>
      <p:sp>
        <p:nvSpPr>
          <p:cNvPr id="15" name="Rectangle 14"/>
          <p:cNvSpPr/>
          <p:nvPr/>
        </p:nvSpPr>
        <p:spPr>
          <a:xfrm>
            <a:off x="5029200" y="1447800"/>
            <a:ext cx="3276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TextBox 6"/>
          <p:cNvSpPr txBox="1">
            <a:spLocks noChangeArrowheads="1"/>
          </p:cNvSpPr>
          <p:nvPr/>
        </p:nvSpPr>
        <p:spPr bwMode="auto">
          <a:xfrm>
            <a:off x="7772400" y="1752600"/>
            <a:ext cx="304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FF0000"/>
                </a:solidFill>
                <a:latin typeface="Bradley Hand ITC" pitchFamily="66" charset="0"/>
              </a:rPr>
              <a:t>?</a:t>
            </a:r>
          </a:p>
        </p:txBody>
      </p:sp>
      <p:sp>
        <p:nvSpPr>
          <p:cNvPr id="14" name="TextBox 13"/>
          <p:cNvSpPr txBox="1">
            <a:spLocks noChangeArrowheads="1"/>
          </p:cNvSpPr>
          <p:nvPr/>
        </p:nvSpPr>
        <p:spPr bwMode="auto">
          <a:xfrm>
            <a:off x="5105400" y="1524000"/>
            <a:ext cx="3124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Bradley Hand ITC" pitchFamily="66" charset="0"/>
              </a:rPr>
              <a:t>What happens to the chick after it hatches?</a:t>
            </a:r>
          </a:p>
        </p:txBody>
      </p:sp>
      <p:sp>
        <p:nvSpPr>
          <p:cNvPr id="13" name="Rectangle 12"/>
          <p:cNvSpPr/>
          <p:nvPr/>
        </p:nvSpPr>
        <p:spPr>
          <a:xfrm>
            <a:off x="6019800" y="4724400"/>
            <a:ext cx="2209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4343400" y="4191000"/>
            <a:ext cx="1295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6400800" y="3962400"/>
            <a:ext cx="2286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4343400" y="3962400"/>
            <a:ext cx="1295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6096000" y="3429000"/>
            <a:ext cx="1828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837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8263"/>
            <a:ext cx="4114800" cy="72405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a:spLocks noChangeArrowheads="1"/>
          </p:cNvSpPr>
          <p:nvPr/>
        </p:nvSpPr>
        <p:spPr bwMode="auto">
          <a:xfrm rot="-1598758">
            <a:off x="4160838" y="922338"/>
            <a:ext cx="2120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Bradley Hand ITC" pitchFamily="66" charset="0"/>
              </a:rPr>
              <a:t>Why / how do </a:t>
            </a:r>
          </a:p>
        </p:txBody>
      </p:sp>
      <p:sp>
        <p:nvSpPr>
          <p:cNvPr id="16" name="Rectangle 15"/>
          <p:cNvSpPr/>
          <p:nvPr/>
        </p:nvSpPr>
        <p:spPr>
          <a:xfrm>
            <a:off x="6248400" y="3200400"/>
            <a:ext cx="2209800" cy="228600"/>
          </a:xfrm>
          <a:prstGeom prst="rect">
            <a:avLst/>
          </a:prstGeom>
          <a:solidFill>
            <a:srgbClr val="D636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4419600" y="3429000"/>
            <a:ext cx="1676400" cy="304800"/>
          </a:xfrm>
          <a:prstGeom prst="rect">
            <a:avLst/>
          </a:prstGeom>
          <a:solidFill>
            <a:srgbClr val="D636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a:off x="4419600" y="5257800"/>
            <a:ext cx="1981200" cy="304800"/>
          </a:xfrm>
          <a:prstGeom prst="rect">
            <a:avLst/>
          </a:prstGeom>
          <a:solidFill>
            <a:srgbClr val="D636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6477000" y="6019800"/>
            <a:ext cx="2209800" cy="304800"/>
          </a:xfrm>
          <a:prstGeom prst="rect">
            <a:avLst/>
          </a:prstGeom>
          <a:solidFill>
            <a:srgbClr val="D636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Rectangle 19"/>
          <p:cNvSpPr/>
          <p:nvPr/>
        </p:nvSpPr>
        <p:spPr>
          <a:xfrm>
            <a:off x="4419600" y="6324600"/>
            <a:ext cx="3352800" cy="304800"/>
          </a:xfrm>
          <a:prstGeom prst="rect">
            <a:avLst/>
          </a:prstGeom>
          <a:solidFill>
            <a:srgbClr val="D636B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p:nvSpPr>
        <p:spPr>
          <a:xfrm>
            <a:off x="5029200" y="1447800"/>
            <a:ext cx="3429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TextBox 21"/>
          <p:cNvSpPr txBox="1">
            <a:spLocks noChangeArrowheads="1"/>
          </p:cNvSpPr>
          <p:nvPr/>
        </p:nvSpPr>
        <p:spPr bwMode="auto">
          <a:xfrm>
            <a:off x="4876800" y="1524000"/>
            <a:ext cx="3810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Bradley Hand ITC" pitchFamily="66" charset="0"/>
              </a:rPr>
              <a:t>What do you learn about penguin chicks?</a:t>
            </a:r>
          </a:p>
        </p:txBody>
      </p:sp>
      <p:sp>
        <p:nvSpPr>
          <p:cNvPr id="23" name="Rectangle 22"/>
          <p:cNvSpPr/>
          <p:nvPr/>
        </p:nvSpPr>
        <p:spPr>
          <a:xfrm>
            <a:off x="8153400" y="2667000"/>
            <a:ext cx="609600" cy="228600"/>
          </a:xfrm>
          <a:prstGeom prst="rect">
            <a:avLst/>
          </a:prstGeom>
          <a:solidFill>
            <a:srgbClr val="F9761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5181600" y="2895600"/>
            <a:ext cx="2971800" cy="304800"/>
          </a:xfrm>
          <a:prstGeom prst="rect">
            <a:avLst/>
          </a:prstGeom>
          <a:solidFill>
            <a:srgbClr val="F9761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391" name="TextBox 4"/>
          <p:cNvSpPr txBox="1">
            <a:spLocks noChangeArrowheads="1"/>
          </p:cNvSpPr>
          <p:nvPr/>
        </p:nvSpPr>
        <p:spPr bwMode="auto">
          <a:xfrm>
            <a:off x="4343400" y="2362200"/>
            <a:ext cx="44958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700">
                <a:solidFill>
                  <a:srgbClr val="000000"/>
                </a:solidFill>
              </a:rPr>
              <a:t>In January, the chicks hatch – knock, knock, knock. The sound of the chick trying to break through the shell goes on for two days. After it is out of the shell, the chick stays warm under its parents. A fine gray blanket of feathers begins to grow on its naked body. In three weeks, it has a thick, warm, chocolate-brown coat.</a:t>
            </a:r>
          </a:p>
          <a:p>
            <a:pPr eaLnBrk="1" hangingPunct="1"/>
            <a:endParaRPr lang="en-US" sz="1700">
              <a:solidFill>
                <a:srgbClr val="000000"/>
              </a:solidFill>
            </a:endParaRPr>
          </a:p>
          <a:p>
            <a:pPr eaLnBrk="1" hangingPunct="1"/>
            <a:r>
              <a:rPr lang="en-US" sz="1700">
                <a:solidFill>
                  <a:srgbClr val="000000"/>
                </a:solidFill>
              </a:rPr>
              <a:t>The chicks have no waterproof feathers so they cannot go fishing for food. They have to wait for their parents who go back and forth from their baby to the ocean bringing fish to feed their babies. The parents hold the fish in their throats so the baby has to reach into the parent’s mouth to get the fish.</a:t>
            </a:r>
          </a:p>
        </p:txBody>
      </p:sp>
      <p:pic>
        <p:nvPicPr>
          <p:cNvPr id="5838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20434" y="811605"/>
            <a:ext cx="522732" cy="73373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5533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grpId="1" nodeType="click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9" presetClass="exit" presetSubtype="0" fill="hold" grpId="2"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grpId="2"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9" presetClass="exit" presetSubtype="0" fill="hold" grpId="2" nodeType="withEffect">
                                  <p:stCondLst>
                                    <p:cond delay="0"/>
                                  </p:stCondLst>
                                  <p:childTnLst>
                                    <p:animEffect transition="out" filter="dissolv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9" presetClass="exit" presetSubtype="0" fill="hold" grpId="2" nodeType="withEffect">
                                  <p:stCondLst>
                                    <p:cond delay="0"/>
                                  </p:stCondLst>
                                  <p:childTnLst>
                                    <p:animEffect transition="out" filter="dissolv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dissolve">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1"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ssolve">
                                      <p:cBhvr>
                                        <p:cTn id="77" dur="500"/>
                                        <p:tgtEl>
                                          <p:spTgt spid="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1"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dissolve">
                                      <p:cBhvr>
                                        <p:cTn id="82" dur="500"/>
                                        <p:tgtEl>
                                          <p:spTgt spid="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1"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dissolve">
                                      <p:cBhvr>
                                        <p:cTn id="87" dur="500"/>
                                        <p:tgtEl>
                                          <p:spTgt spid="11"/>
                                        </p:tgtEl>
                                      </p:cBhvr>
                                    </p:animEffect>
                                  </p:childTnLst>
                                </p:cTn>
                              </p:par>
                              <p:par>
                                <p:cTn id="88" presetID="9" presetClass="entr" presetSubtype="0" fill="hold" grpId="1"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dissolve">
                                      <p:cBhvr>
                                        <p:cTn id="90" dur="500"/>
                                        <p:tgtEl>
                                          <p:spTgt spid="1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ssolve">
                                      <p:cBhvr>
                                        <p:cTn id="95" dur="500"/>
                                        <p:tgtEl>
                                          <p:spTgt spid="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dissolve">
                                      <p:cBhvr>
                                        <p:cTn id="100" dur="500"/>
                                        <p:tgtEl>
                                          <p:spTgt spid="1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dissolve">
                                      <p:cBhvr>
                                        <p:cTn id="103" dur="500"/>
                                        <p:tgtEl>
                                          <p:spTgt spid="2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dissolve">
                                      <p:cBhvr>
                                        <p:cTn id="108" dur="500"/>
                                        <p:tgtEl>
                                          <p:spTgt spid="2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dissolve">
                                      <p:cBhvr>
                                        <p:cTn id="113" dur="500"/>
                                        <p:tgtEl>
                                          <p:spTgt spid="2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dissolve">
                                      <p:cBhvr>
                                        <p:cTn id="118" dur="500"/>
                                        <p:tgtEl>
                                          <p:spTgt spid="23"/>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dissolve">
                                      <p:cBhvr>
                                        <p:cTn id="121" dur="500"/>
                                        <p:tgtEl>
                                          <p:spTgt spid="2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grpId="2"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dissolve">
                                      <p:cBhvr>
                                        <p:cTn id="1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7" grpId="1"/>
      <p:bldP spid="14" grpId="0"/>
      <p:bldP spid="13" grpId="0" animBg="1"/>
      <p:bldP spid="13" grpId="1" animBg="1"/>
      <p:bldP spid="13" grpId="2" animBg="1"/>
      <p:bldP spid="12" grpId="0" animBg="1"/>
      <p:bldP spid="12" grpId="1" animBg="1"/>
      <p:bldP spid="12" grpId="2" animBg="1"/>
      <p:bldP spid="11" grpId="0" animBg="1"/>
      <p:bldP spid="11" grpId="1" animBg="1"/>
      <p:bldP spid="11" grpId="2" animBg="1"/>
      <p:bldP spid="10" grpId="0" animBg="1"/>
      <p:bldP spid="10" grpId="1" animBg="1"/>
      <p:bldP spid="10" grpId="2" animBg="1"/>
      <p:bldP spid="9" grpId="0" animBg="1"/>
      <p:bldP spid="9" grpId="1" animBg="1"/>
      <p:bldP spid="9" grpId="2" animBg="1"/>
      <p:bldP spid="6" grpId="0"/>
      <p:bldP spid="6" grpId="1"/>
      <p:bldP spid="16" grpId="0" animBg="1"/>
      <p:bldP spid="17" grpId="0" animBg="1"/>
      <p:bldP spid="18" grpId="0" animBg="1"/>
      <p:bldP spid="19" grpId="0" animBg="1"/>
      <p:bldP spid="20" grpId="0" animBg="1"/>
      <p:bldP spid="21" grpId="0" animBg="1"/>
      <p:bldP spid="22" grpId="0"/>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clrChange>
              <a:clrFrom>
                <a:srgbClr val="F3F2E7"/>
              </a:clrFrom>
              <a:clrTo>
                <a:srgbClr val="F3F2E7">
                  <a:alpha val="0"/>
                </a:srgbClr>
              </a:clrTo>
            </a:clrChange>
            <a:duotone>
              <a:prstClr val="black"/>
              <a:schemeClr val="accent6">
                <a:lumMod val="40000"/>
                <a:lumOff val="60000"/>
                <a:tint val="45000"/>
                <a:satMod val="400000"/>
              </a:schemeClr>
            </a:duotone>
            <a:extLst>
              <a:ext uri="{BEBA8EAE-BF5A-486C-A8C5-ECC9F3942E4B}">
                <a14:imgProps xmlns:a14="http://schemas.microsoft.com/office/drawing/2010/main" xmlns="">
                  <a14:imgLayer r:embed="rId4">
                    <a14:imgEffect>
                      <a14:saturation sat="33000"/>
                    </a14:imgEffect>
                  </a14:imgLayer>
                </a14:imgProps>
              </a:ext>
            </a:extLst>
          </a:blip>
          <a:srcRect/>
          <a:stretch>
            <a:fillRect/>
          </a:stretch>
        </p:blipFill>
        <p:spPr bwMode="auto">
          <a:xfrm>
            <a:off x="990600" y="1143000"/>
            <a:ext cx="3276600" cy="4904376"/>
          </a:xfrm>
          <a:prstGeom prst="rect">
            <a:avLst/>
          </a:prstGeom>
          <a:ln w="9525">
            <a:solidFill>
              <a:schemeClr val="tx1"/>
            </a:solidFill>
          </a:ln>
          <a:effectLst>
            <a:outerShdw blurRad="292100" dist="139700" dir="2700000" algn="tl" rotWithShape="0">
              <a:srgbClr val="333333">
                <a:alpha val="65000"/>
              </a:srgbClr>
            </a:outerShdw>
          </a:effectLst>
        </p:spPr>
      </p:pic>
      <p:sp>
        <p:nvSpPr>
          <p:cNvPr id="60420" name="TextBox 4"/>
          <p:cNvSpPr txBox="1">
            <a:spLocks noChangeArrowheads="1"/>
          </p:cNvSpPr>
          <p:nvPr/>
        </p:nvSpPr>
        <p:spPr bwMode="auto">
          <a:xfrm>
            <a:off x="1752600" y="2819400"/>
            <a:ext cx="1676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Track your thinking</a:t>
            </a:r>
          </a:p>
        </p:txBody>
      </p:sp>
      <p:sp>
        <p:nvSpPr>
          <p:cNvPr id="60421" name="TextBox 5"/>
          <p:cNvSpPr txBox="1">
            <a:spLocks noChangeArrowheads="1"/>
          </p:cNvSpPr>
          <p:nvPr/>
        </p:nvSpPr>
        <p:spPr bwMode="auto">
          <a:xfrm>
            <a:off x="1676400" y="3273425"/>
            <a:ext cx="2133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CPQ for each reading</a:t>
            </a:r>
          </a:p>
        </p:txBody>
      </p:sp>
      <p:sp>
        <p:nvSpPr>
          <p:cNvPr id="60422" name="TextBox 6"/>
          <p:cNvSpPr txBox="1">
            <a:spLocks noChangeArrowheads="1"/>
          </p:cNvSpPr>
          <p:nvPr/>
        </p:nvSpPr>
        <p:spPr bwMode="auto">
          <a:xfrm>
            <a:off x="1752600" y="3657600"/>
            <a:ext cx="1676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Good to Great!</a:t>
            </a:r>
          </a:p>
        </p:txBody>
      </p:sp>
      <p:sp>
        <p:nvSpPr>
          <p:cNvPr id="8"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9"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45</a:t>
            </a:fld>
            <a:endParaRPr lang="en-US"/>
          </a:p>
        </p:txBody>
      </p:sp>
      <p:pic>
        <p:nvPicPr>
          <p:cNvPr id="4098" name="Picture 2"/>
          <p:cNvPicPr>
            <a:picLocks noChangeAspect="1" noChangeArrowheads="1"/>
          </p:cNvPicPr>
          <p:nvPr/>
        </p:nvPicPr>
        <p:blipFill rotWithShape="1">
          <a:blip r:embed="rId5">
            <a:clrChange>
              <a:clrFrom>
                <a:srgbClr val="FFFFFF"/>
              </a:clrFrom>
              <a:clrTo>
                <a:srgbClr val="FFFFFF">
                  <a:alpha val="0"/>
                </a:srgbClr>
              </a:clrTo>
            </a:clrChange>
            <a:duotone>
              <a:prstClr val="black"/>
              <a:schemeClr val="accent6">
                <a:lumMod val="40000"/>
                <a:lumOff val="60000"/>
                <a:tint val="45000"/>
                <a:satMod val="400000"/>
              </a:schemeClr>
            </a:duotone>
            <a:extLst>
              <a:ext uri="{BEBA8EAE-BF5A-486C-A8C5-ECC9F3942E4B}">
                <a14:imgProps xmlns:a14="http://schemas.microsoft.com/office/drawing/2010/main" xmlns="">
                  <a14:imgLayer r:embed="rId6">
                    <a14:imgEffect>
                      <a14:colorTemperature colorTemp="11200"/>
                    </a14:imgEffect>
                    <a14:imgEffect>
                      <a14:saturation sat="33000"/>
                    </a14:imgEffect>
                  </a14:imgLayer>
                </a14:imgProps>
              </a:ext>
              <a:ext uri="{28A0092B-C50C-407E-A947-70E740481C1C}">
                <a14:useLocalDpi xmlns:a14="http://schemas.microsoft.com/office/drawing/2010/main" xmlns="" val="0"/>
              </a:ext>
            </a:extLst>
          </a:blip>
          <a:srcRect l="2562" r="4867"/>
          <a:stretch/>
        </p:blipFill>
        <p:spPr bwMode="auto">
          <a:xfrm>
            <a:off x="4724400" y="1139434"/>
            <a:ext cx="3289610" cy="488393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75974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en-US" smtClean="0"/>
          </a:p>
        </p:txBody>
      </p:sp>
      <p:pic>
        <p:nvPicPr>
          <p:cNvPr id="4" name="Picture 16" descr="scan0027"/>
          <p:cNvPicPr>
            <a:picLocks noGrp="1" noChangeAspect="1" noChangeArrowheads="1"/>
          </p:cNvPicPr>
          <p:nvPr>
            <p:ph idx="1"/>
          </p:nvPr>
        </p:nvPicPr>
        <p:blipFill>
          <a:blip r:embed="rId3" cstate="print">
            <a:duotone>
              <a:schemeClr val="bg2">
                <a:shade val="45000"/>
                <a:satMod val="135000"/>
              </a:schemeClr>
              <a:prstClr val="white"/>
            </a:duotone>
          </a:blip>
          <a:srcRect/>
          <a:stretch>
            <a:fillRect/>
          </a:stretch>
        </p:blipFill>
        <p:spPr>
          <a:xfrm>
            <a:off x="0" y="762000"/>
            <a:ext cx="9144000" cy="6096000"/>
          </a:xfrm>
          <a:ln>
            <a:noFill/>
          </a:ln>
          <a:effectLst>
            <a:outerShdw blurRad="292100" dist="139700" dir="2700000" algn="tl" rotWithShape="0">
              <a:srgbClr val="333333">
                <a:alpha val="65000"/>
              </a:srgbClr>
            </a:outerShdw>
          </a:effectLst>
        </p:spPr>
      </p:pic>
      <p:sp>
        <p:nvSpPr>
          <p:cNvPr id="61444" name="TextBox 4"/>
          <p:cNvSpPr txBox="1">
            <a:spLocks noChangeArrowheads="1"/>
          </p:cNvSpPr>
          <p:nvPr/>
        </p:nvSpPr>
        <p:spPr bwMode="auto">
          <a:xfrm>
            <a:off x="2057400" y="1981200"/>
            <a:ext cx="48768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dirty="0">
                <a:solidFill>
                  <a:srgbClr val="5EAD16"/>
                </a:solidFill>
                <a:latin typeface="Papyrus" pitchFamily="66" charset="0"/>
              </a:rPr>
              <a:t>“The purpose of reading is always understanding.”</a:t>
            </a:r>
          </a:p>
          <a:p>
            <a:pPr eaLnBrk="1" hangingPunct="1"/>
            <a:endParaRPr lang="en-US" b="1" dirty="0">
              <a:solidFill>
                <a:srgbClr val="5EAD16"/>
              </a:solidFill>
              <a:latin typeface="Papyrus" pitchFamily="66" charset="0"/>
            </a:endParaRPr>
          </a:p>
          <a:p>
            <a:pPr eaLnBrk="1" hangingPunct="1"/>
            <a:r>
              <a:rPr lang="en-US" b="1" dirty="0">
                <a:solidFill>
                  <a:srgbClr val="5EAD16"/>
                </a:solidFill>
                <a:latin typeface="Papyrus" pitchFamily="66" charset="0"/>
              </a:rPr>
              <a:t>                                         ~ Harvey &amp; </a:t>
            </a:r>
            <a:r>
              <a:rPr lang="en-US" b="1" dirty="0" err="1">
                <a:solidFill>
                  <a:srgbClr val="5EAD16"/>
                </a:solidFill>
                <a:latin typeface="Papyrus" pitchFamily="66" charset="0"/>
              </a:rPr>
              <a:t>Goudivs</a:t>
            </a:r>
            <a:r>
              <a:rPr lang="en-US" b="1" dirty="0">
                <a:solidFill>
                  <a:srgbClr val="5EAD16"/>
                </a:solidFill>
                <a:latin typeface="Papyrus" pitchFamily="66" charset="0"/>
              </a:rPr>
              <a:t>, 2007</a:t>
            </a:r>
          </a:p>
        </p:txBody>
      </p:sp>
      <p:sp>
        <p:nvSpPr>
          <p:cNvPr id="5"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46</a:t>
            </a:fld>
            <a:endParaRPr lang="en-US"/>
          </a:p>
        </p:txBody>
      </p:sp>
    </p:spTree>
    <p:extLst>
      <p:ext uri="{BB962C8B-B14F-4D97-AF65-F5344CB8AC3E}">
        <p14:creationId xmlns:p14="http://schemas.microsoft.com/office/powerpoint/2010/main" xmlns="" val="4203339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290513" indent="-290513">
              <a:buNone/>
            </a:pPr>
            <a:r>
              <a:rPr lang="en-US" sz="1600" dirty="0"/>
              <a:t>Beck, I. L., &amp; </a:t>
            </a:r>
            <a:r>
              <a:rPr lang="en-US" sz="1600" dirty="0" err="1"/>
              <a:t>McKeown</a:t>
            </a:r>
            <a:r>
              <a:rPr lang="en-US" sz="1600" dirty="0"/>
              <a:t>, M. G. (2006). </a:t>
            </a:r>
            <a:r>
              <a:rPr lang="en-US" sz="1600" i="1" dirty="0"/>
              <a:t>Improving comprehension with questioning the author: A fresh and expanded view of a powerful approach.</a:t>
            </a:r>
            <a:r>
              <a:rPr lang="en-US" sz="1600" dirty="0"/>
              <a:t> New York: Scholastic, Inc.</a:t>
            </a:r>
          </a:p>
          <a:p>
            <a:pPr marL="290513" indent="-290513">
              <a:buNone/>
            </a:pPr>
            <a:r>
              <a:rPr lang="en-US" sz="1600" dirty="0"/>
              <a:t>Center for the Improvement of Early Reading Achievement (CIERA). (2001). </a:t>
            </a:r>
            <a:r>
              <a:rPr lang="en-US" sz="1600" i="1" dirty="0"/>
              <a:t>Put reading first: The research building blocks for teaching children to read. </a:t>
            </a:r>
            <a:r>
              <a:rPr lang="en-US" sz="1600" dirty="0"/>
              <a:t>National Institute for Literacy.</a:t>
            </a:r>
          </a:p>
          <a:p>
            <a:pPr marL="290513" indent="-290513">
              <a:buNone/>
            </a:pPr>
            <a:r>
              <a:rPr lang="en-US" sz="1600" dirty="0"/>
              <a:t>Fontanel, B. (1992). The penguin: Animal close-ups. Watertown, MA: </a:t>
            </a:r>
            <a:r>
              <a:rPr lang="en-US" sz="1600" dirty="0" err="1"/>
              <a:t>Charlesbridge</a:t>
            </a:r>
            <a:r>
              <a:rPr lang="en-US" sz="1600" dirty="0"/>
              <a:t> Publishing. </a:t>
            </a:r>
          </a:p>
          <a:p>
            <a:pPr marL="290513" indent="-290513">
              <a:buNone/>
            </a:pPr>
            <a:r>
              <a:rPr lang="en-US" sz="1600" dirty="0" smtClean="0"/>
              <a:t>Harvey</a:t>
            </a:r>
            <a:r>
              <a:rPr lang="en-US" sz="1600" dirty="0"/>
              <a:t>, S. &amp; </a:t>
            </a:r>
            <a:r>
              <a:rPr lang="en-US" sz="1600" dirty="0" err="1"/>
              <a:t>Goudvis</a:t>
            </a:r>
            <a:r>
              <a:rPr lang="en-US" sz="1600" dirty="0"/>
              <a:t>, A.  (2007).  </a:t>
            </a:r>
            <a:r>
              <a:rPr lang="en-US" sz="1600" i="1" dirty="0"/>
              <a:t>Strategies that work: Teaching comprehension to enhance understanding</a:t>
            </a:r>
            <a:r>
              <a:rPr lang="en-US" sz="1600" dirty="0"/>
              <a:t>.  Portland, ME: </a:t>
            </a:r>
            <a:r>
              <a:rPr lang="en-US" sz="1600" dirty="0" err="1"/>
              <a:t>Stenhouse</a:t>
            </a:r>
            <a:r>
              <a:rPr lang="en-US" sz="1600" dirty="0"/>
              <a:t> Publishers.</a:t>
            </a:r>
          </a:p>
          <a:p>
            <a:pPr marL="290513" indent="-290513">
              <a:buNone/>
            </a:pPr>
            <a:r>
              <a:rPr lang="en-US" sz="1600" dirty="0"/>
              <a:t>O’Connor, J. (1990). </a:t>
            </a:r>
            <a:r>
              <a:rPr lang="en-US" sz="1600" i="1" dirty="0"/>
              <a:t>Molly the brave and me.</a:t>
            </a:r>
            <a:r>
              <a:rPr lang="en-US" sz="1600" dirty="0"/>
              <a:t> In Open Court Reading, (2000). Grade 2, Book 2. </a:t>
            </a:r>
            <a:r>
              <a:rPr lang="en-US" sz="1600" dirty="0" err="1"/>
              <a:t>WrightGroup</a:t>
            </a:r>
            <a:r>
              <a:rPr lang="en-US" sz="1600" dirty="0"/>
              <a:t>/McGraw-Hill.</a:t>
            </a:r>
          </a:p>
          <a:p>
            <a:pPr marL="290513" indent="-290513">
              <a:buNone/>
            </a:pPr>
            <a:r>
              <a:rPr lang="en-US" sz="1600" dirty="0" err="1"/>
              <a:t>Pichert</a:t>
            </a:r>
            <a:r>
              <a:rPr lang="en-US" sz="1600" dirty="0"/>
              <a:t>, J. &amp; Anderson, R. (1977).</a:t>
            </a:r>
            <a:r>
              <a:rPr lang="en-US" sz="1600" i="1" dirty="0"/>
              <a:t> </a:t>
            </a:r>
            <a:r>
              <a:rPr lang="en-US" sz="1600" dirty="0"/>
              <a:t>Taking different perspectives on story.</a:t>
            </a:r>
            <a:r>
              <a:rPr lang="en-US" sz="1600" i="1" dirty="0"/>
              <a:t> Journal of Educational Psychology, </a:t>
            </a:r>
            <a:r>
              <a:rPr lang="en-US" sz="1600" dirty="0"/>
              <a:t>69, pp. 309-315. In C. </a:t>
            </a:r>
            <a:r>
              <a:rPr lang="en-US" sz="1600" dirty="0" err="1"/>
              <a:t>Tovani</a:t>
            </a:r>
            <a:r>
              <a:rPr lang="en-US" sz="1600" dirty="0"/>
              <a:t>, I read it but I don’t get it: Comprehension strategies for adolescent readers. (2000). Portland, ME: </a:t>
            </a:r>
            <a:r>
              <a:rPr lang="en-US" sz="1600" dirty="0" err="1"/>
              <a:t>Stenhouse</a:t>
            </a:r>
            <a:r>
              <a:rPr lang="en-US" sz="1600" dirty="0"/>
              <a:t> Publishers.</a:t>
            </a:r>
          </a:p>
          <a:p>
            <a:pPr marL="290513" indent="-290513">
              <a:buNone/>
            </a:pPr>
            <a:r>
              <a:rPr lang="en-US" sz="1600" dirty="0"/>
              <a:t>Scott, A. (1996). Brave as a mountain lion. In Open Court Reading, (2000). Grade 2, Book 2. </a:t>
            </a:r>
            <a:r>
              <a:rPr lang="en-US" sz="1600" dirty="0" err="1"/>
              <a:t>WrightGroup</a:t>
            </a:r>
            <a:r>
              <a:rPr lang="en-US" sz="1600" dirty="0"/>
              <a:t>/McGraw-Hill.</a:t>
            </a:r>
          </a:p>
          <a:p>
            <a:pPr marL="0" indent="0">
              <a:buNone/>
            </a:pPr>
            <a:endParaRPr lang="en-US" sz="12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47</a:t>
            </a:fld>
            <a:endParaRPr lang="en-US"/>
          </a:p>
        </p:txBody>
      </p:sp>
    </p:spTree>
    <p:extLst>
      <p:ext uri="{BB962C8B-B14F-4D97-AF65-F5344CB8AC3E}">
        <p14:creationId xmlns:p14="http://schemas.microsoft.com/office/powerpoint/2010/main" xmlns="" val="1953532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290513" indent="-290513">
              <a:buNone/>
            </a:pPr>
            <a:r>
              <a:rPr lang="en-US" sz="1600" dirty="0"/>
              <a:t>Scott, A. (1996). Brave as a mountain lion. In Scott </a:t>
            </a:r>
            <a:r>
              <a:rPr lang="en-US" sz="1600" dirty="0" err="1"/>
              <a:t>Foresman</a:t>
            </a:r>
            <a:r>
              <a:rPr lang="en-US" sz="1600" dirty="0"/>
              <a:t> </a:t>
            </a:r>
            <a:r>
              <a:rPr lang="en-US" sz="1600" dirty="0" err="1"/>
              <a:t>Lectura</a:t>
            </a:r>
            <a:r>
              <a:rPr lang="en-US" sz="1600" dirty="0"/>
              <a:t>, (2000). </a:t>
            </a:r>
            <a:r>
              <a:rPr lang="en-US" sz="1600" dirty="0" err="1"/>
              <a:t>Grado</a:t>
            </a:r>
            <a:r>
              <a:rPr lang="en-US" sz="1600" dirty="0"/>
              <a:t> 3, </a:t>
            </a:r>
            <a:r>
              <a:rPr lang="en-US" sz="1600" dirty="0" err="1"/>
              <a:t>Unidad</a:t>
            </a:r>
            <a:r>
              <a:rPr lang="en-US" sz="1600" dirty="0"/>
              <a:t> 3. Upper Saddle River, NJ: Pearson Education.</a:t>
            </a:r>
          </a:p>
          <a:p>
            <a:pPr marL="290513" indent="-290513">
              <a:buNone/>
            </a:pPr>
            <a:r>
              <a:rPr lang="en-US" sz="1600" dirty="0" smtClean="0"/>
              <a:t>Vaughn </a:t>
            </a:r>
            <a:r>
              <a:rPr lang="en-US" sz="1600" dirty="0"/>
              <a:t>Gross Center for Reading and Language Arts. (2007). Features of effective instruction. University of Texas System/Texas Education Agency.</a:t>
            </a:r>
          </a:p>
          <a:p>
            <a:pPr marL="290513" indent="-290513">
              <a:buNone/>
            </a:pPr>
            <a:r>
              <a:rPr lang="en-US" sz="1600" dirty="0"/>
              <a:t>Voyager Universal Literacy System. </a:t>
            </a:r>
            <a:r>
              <a:rPr lang="en-US" sz="1600" dirty="0" err="1"/>
              <a:t>Treehouse</a:t>
            </a:r>
            <a:r>
              <a:rPr lang="en-US" sz="1600" dirty="0"/>
              <a:t>, daily reading selections, student book K. Unit 4, Seasons all around.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48</a:t>
            </a:fld>
            <a:endParaRPr lang="en-US"/>
          </a:p>
        </p:txBody>
      </p:sp>
    </p:spTree>
    <p:extLst>
      <p:ext uri="{BB962C8B-B14F-4D97-AF65-F5344CB8AC3E}">
        <p14:creationId xmlns:p14="http://schemas.microsoft.com/office/powerpoint/2010/main" xmlns="" val="3908965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scan0027"/>
          <p:cNvPicPr>
            <a:picLocks noChangeAspect="1" noChangeArrowheads="1"/>
          </p:cNvPicPr>
          <p:nvPr/>
        </p:nvPicPr>
        <p:blipFill>
          <a:blip r:embed="rId3" cstate="print"/>
          <a:srcRect/>
          <a:stretch>
            <a:fillRect/>
          </a:stretch>
        </p:blipFill>
        <p:spPr bwMode="auto">
          <a:xfrm>
            <a:off x="2667000" y="4038600"/>
            <a:ext cx="4038600" cy="2183895"/>
          </a:xfrm>
          <a:prstGeom prst="rect">
            <a:avLst/>
          </a:prstGeom>
          <a:ln w="9525">
            <a:solidFill>
              <a:schemeClr val="tx1"/>
            </a:solidFill>
          </a:ln>
          <a:effectLst>
            <a:outerShdw blurRad="292100" dist="139700" dir="2700000" algn="tl" rotWithShape="0">
              <a:srgbClr val="333333">
                <a:alpha val="65000"/>
              </a:srgbClr>
            </a:outerShdw>
          </a:effectLst>
        </p:spPr>
      </p:pic>
      <p:sp>
        <p:nvSpPr>
          <p:cNvPr id="15365" name="TextBox 6"/>
          <p:cNvSpPr txBox="1">
            <a:spLocks noChangeArrowheads="1"/>
          </p:cNvSpPr>
          <p:nvPr/>
        </p:nvSpPr>
        <p:spPr bwMode="auto">
          <a:xfrm>
            <a:off x="0" y="3124200"/>
            <a:ext cx="914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a:solidFill>
                  <a:srgbClr val="5EAD16"/>
                </a:solidFill>
                <a:latin typeface="+mj-lt"/>
              </a:rPr>
              <a:t>Reading With Purpose</a:t>
            </a:r>
          </a:p>
        </p:txBody>
      </p:sp>
    </p:spTree>
    <p:extLst>
      <p:ext uri="{BB962C8B-B14F-4D97-AF65-F5344CB8AC3E}">
        <p14:creationId xmlns:p14="http://schemas.microsoft.com/office/powerpoint/2010/main" xmlns="" val="153586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Big Ideas Card</a:t>
            </a:r>
          </a:p>
        </p:txBody>
      </p:sp>
      <p:pic>
        <p:nvPicPr>
          <p:cNvPr id="4" name="Picture 2"/>
          <p:cNvPicPr>
            <a:picLocks noChangeAspect="1" noChangeArrowheads="1"/>
          </p:cNvPicPr>
          <p:nvPr/>
        </p:nvPicPr>
        <p:blipFill>
          <a:blip r:embed="rId3" cstate="print">
            <a:duotone>
              <a:prstClr val="black"/>
              <a:schemeClr val="accent6">
                <a:lumMod val="40000"/>
                <a:lumOff val="60000"/>
                <a:tint val="45000"/>
                <a:satMod val="400000"/>
              </a:schemeClr>
            </a:duotone>
          </a:blip>
          <a:srcRect/>
          <a:stretch>
            <a:fillRect/>
          </a:stretch>
        </p:blipFill>
        <p:spPr bwMode="auto">
          <a:xfrm>
            <a:off x="2819400" y="1143000"/>
            <a:ext cx="3276600" cy="4904376"/>
          </a:xfrm>
          <a:prstGeom prst="rect">
            <a:avLst/>
          </a:prstGeom>
          <a:ln w="9525">
            <a:solidFill>
              <a:schemeClr val="tx1"/>
            </a:solid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3505200" y="2819400"/>
            <a:ext cx="1676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Track your thinking</a:t>
            </a:r>
          </a:p>
        </p:txBody>
      </p:sp>
      <p:sp>
        <p:nvSpPr>
          <p:cNvPr id="6" name="TextBox 5"/>
          <p:cNvSpPr txBox="1">
            <a:spLocks noChangeArrowheads="1"/>
          </p:cNvSpPr>
          <p:nvPr/>
        </p:nvSpPr>
        <p:spPr bwMode="auto">
          <a:xfrm>
            <a:off x="3505200" y="3276600"/>
            <a:ext cx="2133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CPQ for each reading</a:t>
            </a:r>
          </a:p>
        </p:txBody>
      </p:sp>
      <p:sp>
        <p:nvSpPr>
          <p:cNvPr id="7" name="TextBox 6"/>
          <p:cNvSpPr txBox="1">
            <a:spLocks noChangeArrowheads="1"/>
          </p:cNvSpPr>
          <p:nvPr/>
        </p:nvSpPr>
        <p:spPr bwMode="auto">
          <a:xfrm>
            <a:off x="3505200" y="3721301"/>
            <a:ext cx="1676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Good to Great!</a:t>
            </a:r>
          </a:p>
        </p:txBody>
      </p:sp>
      <p:sp>
        <p:nvSpPr>
          <p:cNvPr id="8"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9"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6</a:t>
            </a:fld>
            <a:endParaRPr lang="en-US"/>
          </a:p>
        </p:txBody>
      </p:sp>
    </p:spTree>
    <p:extLst>
      <p:ext uri="{BB962C8B-B14F-4D97-AF65-F5344CB8AC3E}">
        <p14:creationId xmlns:p14="http://schemas.microsoft.com/office/powerpoint/2010/main" xmlns="" val="188917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Goals for This Training</a:t>
            </a:r>
          </a:p>
        </p:txBody>
      </p:sp>
      <p:sp>
        <p:nvSpPr>
          <p:cNvPr id="18435" name="Content Placeholder 2"/>
          <p:cNvSpPr>
            <a:spLocks noGrp="1"/>
          </p:cNvSpPr>
          <p:nvPr>
            <p:ph idx="1"/>
          </p:nvPr>
        </p:nvSpPr>
        <p:spPr>
          <a:xfrm>
            <a:off x="304800" y="1828800"/>
            <a:ext cx="8534400" cy="4038600"/>
          </a:xfrm>
        </p:spPr>
        <p:txBody>
          <a:bodyPr/>
          <a:lstStyle/>
          <a:p>
            <a:pPr eaLnBrk="1" hangingPunct="1"/>
            <a:r>
              <a:rPr lang="en-US" sz="2800" u="sng" dirty="0" smtClean="0"/>
              <a:t>Clarify</a:t>
            </a:r>
            <a:r>
              <a:rPr lang="en-US" sz="2800" dirty="0" smtClean="0"/>
              <a:t> the importance of having a purpose for reading</a:t>
            </a:r>
          </a:p>
          <a:p>
            <a:pPr eaLnBrk="1" hangingPunct="1">
              <a:buFont typeface="Arial" charset="0"/>
              <a:buNone/>
            </a:pPr>
            <a:endParaRPr lang="en-US" sz="1100" dirty="0" smtClean="0"/>
          </a:p>
          <a:p>
            <a:pPr eaLnBrk="1" hangingPunct="1"/>
            <a:r>
              <a:rPr lang="en-US" sz="2800" u="sng" dirty="0" smtClean="0"/>
              <a:t>Explore</a:t>
            </a:r>
            <a:r>
              <a:rPr lang="en-US" sz="2800" dirty="0" smtClean="0"/>
              <a:t> Comprehension Purpose Questions</a:t>
            </a:r>
          </a:p>
          <a:p>
            <a:pPr eaLnBrk="1" hangingPunct="1">
              <a:buFont typeface="Arial" charset="0"/>
              <a:buNone/>
            </a:pPr>
            <a:endParaRPr lang="en-US" sz="1100" dirty="0" smtClean="0"/>
          </a:p>
          <a:p>
            <a:pPr eaLnBrk="1" hangingPunct="1"/>
            <a:r>
              <a:rPr lang="en-US" sz="2800" u="sng" dirty="0" smtClean="0"/>
              <a:t>Practice</a:t>
            </a:r>
            <a:r>
              <a:rPr lang="en-US" sz="2800" dirty="0" smtClean="0"/>
              <a:t> a process for setting Comprehension Purpose Questions </a:t>
            </a:r>
          </a:p>
          <a:p>
            <a:pPr eaLnBrk="1" hangingPunct="1">
              <a:buFont typeface="Arial" charset="0"/>
              <a:buNone/>
            </a:pPr>
            <a:endParaRPr lang="en-US" sz="1100" dirty="0" smtClean="0"/>
          </a:p>
          <a:p>
            <a:pPr eaLnBrk="1" hangingPunct="1"/>
            <a:r>
              <a:rPr lang="en-US" sz="2800" u="sng" dirty="0" smtClean="0"/>
              <a:t>Evaluate</a:t>
            </a:r>
            <a:r>
              <a:rPr lang="en-US" sz="2800" dirty="0" smtClean="0"/>
              <a:t> potential Comprehension Purpose Questions</a:t>
            </a:r>
          </a:p>
          <a:p>
            <a:pPr eaLnBrk="1" hangingPunct="1">
              <a:buFont typeface="Arial" charset="0"/>
              <a:buNone/>
            </a:pPr>
            <a:endParaRPr lang="en-US" sz="1000" dirty="0" smtClean="0"/>
          </a:p>
          <a:p>
            <a:pPr eaLnBrk="1" hangingPunct="1"/>
            <a:r>
              <a:rPr lang="en-US" sz="2800" u="sng" dirty="0" smtClean="0"/>
              <a:t>Select</a:t>
            </a:r>
            <a:r>
              <a:rPr lang="en-US" sz="2800" dirty="0" smtClean="0"/>
              <a:t> quality Comprehension Purpose Questions</a:t>
            </a:r>
          </a:p>
          <a:p>
            <a:pPr eaLnBrk="1" hangingPunct="1"/>
            <a:endParaRPr lang="en-US" dirty="0" smtClean="0"/>
          </a:p>
        </p:txBody>
      </p:sp>
      <p:sp>
        <p:nvSpPr>
          <p:cNvPr id="4"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5"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7</a:t>
            </a:fld>
            <a:endParaRPr lang="en-US"/>
          </a:p>
        </p:txBody>
      </p:sp>
    </p:spTree>
    <p:extLst>
      <p:ext uri="{BB962C8B-B14F-4D97-AF65-F5344CB8AC3E}">
        <p14:creationId xmlns:p14="http://schemas.microsoft.com/office/powerpoint/2010/main" xmlns="" val="421945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rtlCol="0">
            <a:normAutofit/>
          </a:bodyPr>
          <a:lstStyle/>
          <a:p>
            <a:pPr eaLnBrk="1" fontAlgn="auto" hangingPunct="1">
              <a:spcAft>
                <a:spcPts val="0"/>
              </a:spcAft>
              <a:defRPr/>
            </a:pPr>
            <a:r>
              <a:rPr lang="en-US" sz="3600" dirty="0" smtClean="0"/>
              <a:t>Purpose for Reading?</a:t>
            </a:r>
            <a:endParaRPr lang="en-US" sz="3600" dirty="0"/>
          </a:p>
        </p:txBody>
      </p:sp>
      <p:sp>
        <p:nvSpPr>
          <p:cNvPr id="5" name="Text Placeholder 4"/>
          <p:cNvSpPr>
            <a:spLocks noGrp="1"/>
          </p:cNvSpPr>
          <p:nvPr>
            <p:ph type="body" idx="1"/>
          </p:nvPr>
        </p:nvSpPr>
        <p:spPr>
          <a:xfrm>
            <a:off x="685800" y="2895600"/>
            <a:ext cx="7772400" cy="1500188"/>
          </a:xfrm>
        </p:spPr>
        <p:txBody>
          <a:bodyPr rtlCol="0">
            <a:normAutofit/>
          </a:bodyPr>
          <a:lstStyle/>
          <a:p>
            <a:pPr eaLnBrk="1" fontAlgn="auto" hangingPunct="1">
              <a:spcAft>
                <a:spcPts val="0"/>
              </a:spcAft>
              <a:buFont typeface="Arial" pitchFamily="34" charset="0"/>
              <a:buNone/>
              <a:defRPr/>
            </a:pPr>
            <a:r>
              <a:rPr lang="en-US" dirty="0" smtClean="0">
                <a:solidFill>
                  <a:schemeClr val="bg1">
                    <a:lumMod val="50000"/>
                  </a:schemeClr>
                </a:solidFill>
              </a:rPr>
              <a:t>Why should we set a</a:t>
            </a:r>
            <a:endParaRPr lang="en-US" dirty="0">
              <a:solidFill>
                <a:schemeClr val="bg1">
                  <a:lumMod val="50000"/>
                </a:schemeClr>
              </a:solidFill>
            </a:endParaRP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8</a:t>
            </a:fld>
            <a:endParaRPr lang="en-US"/>
          </a:p>
        </p:txBody>
      </p:sp>
    </p:spTree>
    <p:extLst>
      <p:ext uri="{BB962C8B-B14F-4D97-AF65-F5344CB8AC3E}">
        <p14:creationId xmlns:p14="http://schemas.microsoft.com/office/powerpoint/2010/main" xmlns="" val="92432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39000" y="4343400"/>
            <a:ext cx="10668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a:t>
            </a:r>
          </a:p>
        </p:txBody>
      </p:sp>
      <p:sp>
        <p:nvSpPr>
          <p:cNvPr id="4" name="Rectangle 3"/>
          <p:cNvSpPr/>
          <p:nvPr/>
        </p:nvSpPr>
        <p:spPr>
          <a:xfrm>
            <a:off x="4572000" y="4343400"/>
            <a:ext cx="1981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485" name="Content Placeholder 2"/>
          <p:cNvSpPr>
            <a:spLocks noGrp="1"/>
          </p:cNvSpPr>
          <p:nvPr>
            <p:ph idx="1"/>
          </p:nvPr>
        </p:nvSpPr>
        <p:spPr>
          <a:xfrm>
            <a:off x="457200" y="1600200"/>
            <a:ext cx="8229600" cy="4525963"/>
          </a:xfrm>
        </p:spPr>
        <p:txBody>
          <a:bodyPr/>
          <a:lstStyle/>
          <a:p>
            <a:pPr eaLnBrk="1" hangingPunct="1">
              <a:buFontTx/>
              <a:buNone/>
            </a:pPr>
            <a:r>
              <a:rPr lang="en-US" smtClean="0"/>
              <a:t>   “Comprehension is the reason for reading.  If readers can read the words but do not understand what they are reading, they are not really reading.</a:t>
            </a:r>
          </a:p>
          <a:p>
            <a:pPr eaLnBrk="1" hangingPunct="1">
              <a:buFontTx/>
              <a:buNone/>
            </a:pPr>
            <a:endParaRPr lang="en-US" smtClean="0"/>
          </a:p>
          <a:p>
            <a:pPr eaLnBrk="1" hangingPunct="1">
              <a:buFontTx/>
              <a:buNone/>
            </a:pPr>
            <a:r>
              <a:rPr lang="en-US" smtClean="0"/>
              <a:t>   Good readers are both </a:t>
            </a:r>
            <a:r>
              <a:rPr lang="en-US" b="1" smtClean="0"/>
              <a:t>purposeful</a:t>
            </a:r>
            <a:r>
              <a:rPr lang="en-US" smtClean="0"/>
              <a:t> and </a:t>
            </a:r>
            <a:r>
              <a:rPr lang="en-US" b="1" smtClean="0"/>
              <a:t>active</a:t>
            </a:r>
            <a:r>
              <a:rPr lang="en-US" smtClean="0"/>
              <a:t>.”</a:t>
            </a:r>
          </a:p>
          <a:p>
            <a:pPr eaLnBrk="1" hangingPunct="1">
              <a:buFontTx/>
              <a:buNone/>
            </a:pPr>
            <a:r>
              <a:rPr lang="en-US" sz="2800" smtClean="0"/>
              <a:t>								</a:t>
            </a:r>
            <a:r>
              <a:rPr lang="en-US" sz="1600" smtClean="0"/>
              <a:t>(CIERA, 2003)</a:t>
            </a:r>
          </a:p>
        </p:txBody>
      </p:sp>
      <p:sp>
        <p:nvSpPr>
          <p:cNvPr id="6" name="Footer Placeholder 4"/>
          <p:cNvSpPr>
            <a:spLocks noGrp="1"/>
          </p:cNvSpPr>
          <p:nvPr>
            <p:ph type="ftr" sz="quarter" idx="11"/>
          </p:nvPr>
        </p:nvSpPr>
        <p:spPr>
          <a:xfrm>
            <a:off x="1828800" y="6477000"/>
            <a:ext cx="5181600" cy="228600"/>
          </a:xfrm>
        </p:spPr>
        <p:txBody>
          <a:bodyPr/>
          <a:lstStyle/>
          <a:p>
            <a:r>
              <a:rPr lang="en-US" smtClean="0"/>
              <a:t>Copyright 2012 Texas Education Agency and the University of Texas System</a:t>
            </a:r>
            <a:endParaRPr lang="en-US"/>
          </a:p>
        </p:txBody>
      </p:sp>
      <p:sp>
        <p:nvSpPr>
          <p:cNvPr id="7" name="Slide Number Placeholder 5"/>
          <p:cNvSpPr>
            <a:spLocks noGrp="1"/>
          </p:cNvSpPr>
          <p:nvPr>
            <p:ph type="sldNum" sz="quarter" idx="12"/>
          </p:nvPr>
        </p:nvSpPr>
        <p:spPr>
          <a:xfrm>
            <a:off x="8763000" y="6461125"/>
            <a:ext cx="457200" cy="244475"/>
          </a:xfrm>
        </p:spPr>
        <p:txBody>
          <a:bodyPr/>
          <a:lstStyle/>
          <a:p>
            <a:fld id="{7B44EE3B-371E-4108-AA03-CAAD196CADCD}" type="slidenum">
              <a:rPr lang="en-US" smtClean="0"/>
              <a:pPr/>
              <a:t>9</a:t>
            </a:fld>
            <a:endParaRPr lang="en-US"/>
          </a:p>
        </p:txBody>
      </p:sp>
    </p:spTree>
    <p:extLst>
      <p:ext uri="{BB962C8B-B14F-4D97-AF65-F5344CB8AC3E}">
        <p14:creationId xmlns:p14="http://schemas.microsoft.com/office/powerpoint/2010/main" xmlns="" val="233581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7376</Words>
  <Application>Microsoft Office PowerPoint</Application>
  <PresentationFormat>On-screen Show (4:3)</PresentationFormat>
  <Paragraphs>657</Paragraphs>
  <Slides>48</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Adobe Arabic</vt:lpstr>
      <vt:lpstr>Gemelli</vt:lpstr>
      <vt:lpstr>Comic Sans MS</vt:lpstr>
      <vt:lpstr>Wingdings 2</vt:lpstr>
      <vt:lpstr>Arial Black</vt:lpstr>
      <vt:lpstr>Times New Roman</vt:lpstr>
      <vt:lpstr>Bradley Hand ITC</vt:lpstr>
      <vt:lpstr>Papyrus</vt:lpstr>
      <vt:lpstr>Footlight MT Light</vt:lpstr>
      <vt:lpstr>Office Theme</vt:lpstr>
      <vt:lpstr>A Focus on Comprehension</vt:lpstr>
      <vt:lpstr>A Focus on Comprehension</vt:lpstr>
      <vt:lpstr>A Focus on Comprehension</vt:lpstr>
      <vt:lpstr>A Focus on Comprehension</vt:lpstr>
      <vt:lpstr>Slide 5</vt:lpstr>
      <vt:lpstr>Big Ideas Card</vt:lpstr>
      <vt:lpstr>Goals for This Training</vt:lpstr>
      <vt:lpstr>Purpose for Reading?</vt:lpstr>
      <vt:lpstr>Slide 9</vt:lpstr>
      <vt:lpstr>Activity</vt:lpstr>
      <vt:lpstr>Activity</vt:lpstr>
      <vt:lpstr>Activity</vt:lpstr>
      <vt:lpstr>Activity</vt:lpstr>
      <vt:lpstr>Slide 14</vt:lpstr>
      <vt:lpstr>Why Should we Set a Purpose for Reading?</vt:lpstr>
      <vt:lpstr>3 Types of Purpose?</vt:lpstr>
      <vt:lpstr>3 Types of “Purpose” to Consider</vt:lpstr>
      <vt:lpstr>Instructional Purpose</vt:lpstr>
      <vt:lpstr>Instructional Purpose</vt:lpstr>
      <vt:lpstr>Slide 20</vt:lpstr>
      <vt:lpstr>Slide 21</vt:lpstr>
      <vt:lpstr>   Comprehension Purpose Questions</vt:lpstr>
      <vt:lpstr>Comprehension Purpose Questions?</vt:lpstr>
      <vt:lpstr>Slide 24</vt:lpstr>
      <vt:lpstr>   Comprehension Purpose Questions</vt:lpstr>
      <vt:lpstr>   Tips and Tricks</vt:lpstr>
      <vt:lpstr>Setting a CPQ</vt:lpstr>
      <vt:lpstr> Setting a CPQ With Narrative Text</vt:lpstr>
      <vt:lpstr>Slide 29</vt:lpstr>
      <vt:lpstr>Slide 30</vt:lpstr>
      <vt:lpstr>Setting a CPQ</vt:lpstr>
      <vt:lpstr>Step 2: Brainstorm Possible CPQs </vt:lpstr>
      <vt:lpstr>Setting a CPQ</vt:lpstr>
      <vt:lpstr>Slide 34</vt:lpstr>
      <vt:lpstr>Slide 35</vt:lpstr>
      <vt:lpstr>Setting a CPQ</vt:lpstr>
      <vt:lpstr>CPQs : Going From Good to Great!</vt:lpstr>
      <vt:lpstr>Slide 38</vt:lpstr>
      <vt:lpstr>Setting a CPQ</vt:lpstr>
      <vt:lpstr>First Reading? Second Reading? Third Reading?</vt:lpstr>
      <vt:lpstr>CPQ With expository text</vt:lpstr>
      <vt:lpstr>Setting a CPQ With Expository Text</vt:lpstr>
      <vt:lpstr>Slide 43</vt:lpstr>
      <vt:lpstr>Slide 44</vt:lpstr>
      <vt:lpstr>Slide 45</vt:lpstr>
      <vt:lpstr>Slide 46</vt:lpstr>
      <vt:lpstr>References</vt:lpstr>
      <vt:lpstr>References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camelchor</cp:lastModifiedBy>
  <cp:revision>61</cp:revision>
  <dcterms:created xsi:type="dcterms:W3CDTF">2012-10-26T14:48:42Z</dcterms:created>
  <dcterms:modified xsi:type="dcterms:W3CDTF">2012-12-20T20:33:37Z</dcterms:modified>
</cp:coreProperties>
</file>